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5" r:id="rId3"/>
    <p:sldId id="259" r:id="rId4"/>
    <p:sldId id="276" r:id="rId5"/>
    <p:sldId id="277" r:id="rId6"/>
    <p:sldId id="334" r:id="rId7"/>
    <p:sldId id="278" r:id="rId8"/>
    <p:sldId id="279" r:id="rId9"/>
    <p:sldId id="332" r:id="rId10"/>
    <p:sldId id="262" r:id="rId11"/>
    <p:sldId id="280" r:id="rId12"/>
    <p:sldId id="281" r:id="rId13"/>
    <p:sldId id="330" r:id="rId14"/>
    <p:sldId id="331" r:id="rId15"/>
    <p:sldId id="284" r:id="rId16"/>
    <p:sldId id="33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ABC61F"/>
    <a:srgbClr val="807F83"/>
    <a:srgbClr val="DE3B3C"/>
    <a:srgbClr val="4F2683"/>
    <a:srgbClr val="F6AC41"/>
    <a:srgbClr val="1573BD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2"/>
    <p:restoredTop sz="94701"/>
  </p:normalViewPr>
  <p:slideViewPr>
    <p:cSldViewPr snapToGrid="0">
      <p:cViewPr varScale="1">
        <p:scale>
          <a:sx n="64" d="100"/>
          <a:sy n="64" d="100"/>
        </p:scale>
        <p:origin x="13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DE32D-8514-FB4E-A9C8-1CFE193A0F1F}" type="doc">
      <dgm:prSet loTypeId="urn:microsoft.com/office/officeart/2005/8/layout/process1" loCatId="" qsTypeId="urn:microsoft.com/office/officeart/2005/8/quickstyle/simple2" qsCatId="simple" csTypeId="urn:microsoft.com/office/officeart/2005/8/colors/accent4_2" csCatId="accent4" phldr="1"/>
      <dgm:spPr/>
    </dgm:pt>
    <dgm:pt modelId="{031644F3-A3E7-E240-B8E7-D0551B762684}">
      <dgm:prSet phldrT="[Text]" custT="1"/>
      <dgm:spPr/>
      <dgm:t>
        <a:bodyPr/>
        <a:lstStyle/>
        <a:p>
          <a:pPr>
            <a:buNone/>
          </a:pPr>
          <a:r>
            <a:rPr lang="en-US" sz="2400" b="0" i="0" u="none" dirty="0"/>
            <a:t>Drug use</a:t>
          </a:r>
          <a:endParaRPr lang="en-US" sz="2400" dirty="0"/>
        </a:p>
      </dgm:t>
    </dgm:pt>
    <dgm:pt modelId="{D8015809-7B09-C041-8F5A-14C50D95B2E9}" type="parTrans" cxnId="{E700442C-F620-3F4E-A09C-B3D87B9EC55A}">
      <dgm:prSet/>
      <dgm:spPr/>
      <dgm:t>
        <a:bodyPr/>
        <a:lstStyle/>
        <a:p>
          <a:endParaRPr lang="en-US" sz="2000"/>
        </a:p>
      </dgm:t>
    </dgm:pt>
    <dgm:pt modelId="{C4771AA7-8570-0B4E-9E7E-5F885C85FFA1}" type="sibTrans" cxnId="{E700442C-F620-3F4E-A09C-B3D87B9EC55A}">
      <dgm:prSet custT="1"/>
      <dgm:spPr/>
      <dgm:t>
        <a:bodyPr/>
        <a:lstStyle/>
        <a:p>
          <a:endParaRPr lang="en-US" sz="2000"/>
        </a:p>
      </dgm:t>
    </dgm:pt>
    <dgm:pt modelId="{5C0C73D5-18F3-9647-A5B9-4FF592A261E7}">
      <dgm:prSet phldrT="[Text]" custT="1"/>
      <dgm:spPr/>
      <dgm:t>
        <a:bodyPr/>
        <a:lstStyle/>
        <a:p>
          <a:pPr>
            <a:buNone/>
          </a:pPr>
          <a:r>
            <a:rPr lang="en-US" sz="2400" b="0" i="0" u="none" dirty="0"/>
            <a:t>Adverse event</a:t>
          </a:r>
          <a:endParaRPr lang="en-US" sz="2400" dirty="0"/>
        </a:p>
      </dgm:t>
    </dgm:pt>
    <dgm:pt modelId="{FE2DA8B3-DD0E-E14B-AD55-9AEA322E5DA3}" type="parTrans" cxnId="{FEBA1188-1C57-DC41-9515-87D87EEFACB7}">
      <dgm:prSet/>
      <dgm:spPr/>
      <dgm:t>
        <a:bodyPr/>
        <a:lstStyle/>
        <a:p>
          <a:endParaRPr lang="en-US" sz="2000"/>
        </a:p>
      </dgm:t>
    </dgm:pt>
    <dgm:pt modelId="{7D0FCE65-967C-8E41-B846-063A79C0B3C3}" type="sibTrans" cxnId="{FEBA1188-1C57-DC41-9515-87D87EEFACB7}">
      <dgm:prSet custT="1"/>
      <dgm:spPr/>
      <dgm:t>
        <a:bodyPr/>
        <a:lstStyle/>
        <a:p>
          <a:endParaRPr lang="en-US" sz="2000"/>
        </a:p>
      </dgm:t>
    </dgm:pt>
    <dgm:pt modelId="{841C2DDE-CB94-DF48-9DF3-8B3EB987250D}">
      <dgm:prSet phldrT="[Text]" custT="1"/>
      <dgm:spPr/>
      <dgm:t>
        <a:bodyPr/>
        <a:lstStyle/>
        <a:p>
          <a:pPr>
            <a:buNone/>
          </a:pPr>
          <a:r>
            <a:rPr lang="en-US" sz="2400" b="0" i="0" u="none" dirty="0"/>
            <a:t>Report to FDA</a:t>
          </a:r>
          <a:endParaRPr lang="en-US" sz="2400" dirty="0"/>
        </a:p>
      </dgm:t>
    </dgm:pt>
    <dgm:pt modelId="{216C089F-6E68-A946-8295-31B78D0E6C02}" type="parTrans" cxnId="{9A1EE360-ACF9-5948-AB7B-6C972BE30DC7}">
      <dgm:prSet/>
      <dgm:spPr/>
      <dgm:t>
        <a:bodyPr/>
        <a:lstStyle/>
        <a:p>
          <a:endParaRPr lang="en-US" sz="2000"/>
        </a:p>
      </dgm:t>
    </dgm:pt>
    <dgm:pt modelId="{10934EEF-AE8A-6645-9B26-77EA87F5B35E}" type="sibTrans" cxnId="{9A1EE360-ACF9-5948-AB7B-6C972BE30DC7}">
      <dgm:prSet/>
      <dgm:spPr/>
      <dgm:t>
        <a:bodyPr/>
        <a:lstStyle/>
        <a:p>
          <a:endParaRPr lang="en-US" sz="2000"/>
        </a:p>
      </dgm:t>
    </dgm:pt>
    <dgm:pt modelId="{D6C88A2D-1A56-1B4D-86D8-C43AEB558787}" type="pres">
      <dgm:prSet presAssocID="{63BDE32D-8514-FB4E-A9C8-1CFE193A0F1F}" presName="Name0" presStyleCnt="0">
        <dgm:presLayoutVars>
          <dgm:dir/>
          <dgm:resizeHandles val="exact"/>
        </dgm:presLayoutVars>
      </dgm:prSet>
      <dgm:spPr/>
    </dgm:pt>
    <dgm:pt modelId="{BE600926-6FE4-1743-9926-4F423CBAA1B1}" type="pres">
      <dgm:prSet presAssocID="{031644F3-A3E7-E240-B8E7-D0551B762684}" presName="node" presStyleLbl="node1" presStyleIdx="0" presStyleCnt="3">
        <dgm:presLayoutVars>
          <dgm:bulletEnabled val="1"/>
        </dgm:presLayoutVars>
      </dgm:prSet>
      <dgm:spPr/>
    </dgm:pt>
    <dgm:pt modelId="{074B083F-1763-BE4A-84E3-A38F88ABA3D2}" type="pres">
      <dgm:prSet presAssocID="{C4771AA7-8570-0B4E-9E7E-5F885C85FFA1}" presName="sibTrans" presStyleLbl="sibTrans2D1" presStyleIdx="0" presStyleCnt="2"/>
      <dgm:spPr/>
    </dgm:pt>
    <dgm:pt modelId="{B001B095-696D-1A4E-9533-91FDBA0574DB}" type="pres">
      <dgm:prSet presAssocID="{C4771AA7-8570-0B4E-9E7E-5F885C85FFA1}" presName="connectorText" presStyleLbl="sibTrans2D1" presStyleIdx="0" presStyleCnt="2"/>
      <dgm:spPr/>
    </dgm:pt>
    <dgm:pt modelId="{AF239BB0-760E-654C-9713-34BD572E3545}" type="pres">
      <dgm:prSet presAssocID="{5C0C73D5-18F3-9647-A5B9-4FF592A261E7}" presName="node" presStyleLbl="node1" presStyleIdx="1" presStyleCnt="3">
        <dgm:presLayoutVars>
          <dgm:bulletEnabled val="1"/>
        </dgm:presLayoutVars>
      </dgm:prSet>
      <dgm:spPr/>
    </dgm:pt>
    <dgm:pt modelId="{B32D6335-C828-E443-8EC1-B97A09AC2D06}" type="pres">
      <dgm:prSet presAssocID="{7D0FCE65-967C-8E41-B846-063A79C0B3C3}" presName="sibTrans" presStyleLbl="sibTrans2D1" presStyleIdx="1" presStyleCnt="2"/>
      <dgm:spPr/>
    </dgm:pt>
    <dgm:pt modelId="{FEA8D417-2B61-B640-8303-C724DC527355}" type="pres">
      <dgm:prSet presAssocID="{7D0FCE65-967C-8E41-B846-063A79C0B3C3}" presName="connectorText" presStyleLbl="sibTrans2D1" presStyleIdx="1" presStyleCnt="2"/>
      <dgm:spPr/>
    </dgm:pt>
    <dgm:pt modelId="{74D0671D-3B90-EE4E-B785-956B7BE6C49E}" type="pres">
      <dgm:prSet presAssocID="{841C2DDE-CB94-DF48-9DF3-8B3EB987250D}" presName="node" presStyleLbl="node1" presStyleIdx="2" presStyleCnt="3">
        <dgm:presLayoutVars>
          <dgm:bulletEnabled val="1"/>
        </dgm:presLayoutVars>
      </dgm:prSet>
      <dgm:spPr/>
    </dgm:pt>
  </dgm:ptLst>
  <dgm:cxnLst>
    <dgm:cxn modelId="{E9D91729-1810-FC40-A47B-9A86965C2771}" type="presOf" srcId="{C4771AA7-8570-0B4E-9E7E-5F885C85FFA1}" destId="{074B083F-1763-BE4A-84E3-A38F88ABA3D2}" srcOrd="0" destOrd="0" presId="urn:microsoft.com/office/officeart/2005/8/layout/process1"/>
    <dgm:cxn modelId="{E700442C-F620-3F4E-A09C-B3D87B9EC55A}" srcId="{63BDE32D-8514-FB4E-A9C8-1CFE193A0F1F}" destId="{031644F3-A3E7-E240-B8E7-D0551B762684}" srcOrd="0" destOrd="0" parTransId="{D8015809-7B09-C041-8F5A-14C50D95B2E9}" sibTransId="{C4771AA7-8570-0B4E-9E7E-5F885C85FFA1}"/>
    <dgm:cxn modelId="{9A1EE360-ACF9-5948-AB7B-6C972BE30DC7}" srcId="{63BDE32D-8514-FB4E-A9C8-1CFE193A0F1F}" destId="{841C2DDE-CB94-DF48-9DF3-8B3EB987250D}" srcOrd="2" destOrd="0" parTransId="{216C089F-6E68-A946-8295-31B78D0E6C02}" sibTransId="{10934EEF-AE8A-6645-9B26-77EA87F5B35E}"/>
    <dgm:cxn modelId="{E5F87362-A049-A645-B2CB-7472AD324EAE}" type="presOf" srcId="{841C2DDE-CB94-DF48-9DF3-8B3EB987250D}" destId="{74D0671D-3B90-EE4E-B785-956B7BE6C49E}" srcOrd="0" destOrd="0" presId="urn:microsoft.com/office/officeart/2005/8/layout/process1"/>
    <dgm:cxn modelId="{546C4157-A8F5-6F41-B058-5A4CEFA729F1}" type="presOf" srcId="{7D0FCE65-967C-8E41-B846-063A79C0B3C3}" destId="{FEA8D417-2B61-B640-8303-C724DC527355}" srcOrd="1" destOrd="0" presId="urn:microsoft.com/office/officeart/2005/8/layout/process1"/>
    <dgm:cxn modelId="{C583687F-FEFA-4F42-86DF-4A5A8533CB6F}" type="presOf" srcId="{C4771AA7-8570-0B4E-9E7E-5F885C85FFA1}" destId="{B001B095-696D-1A4E-9533-91FDBA0574DB}" srcOrd="1" destOrd="0" presId="urn:microsoft.com/office/officeart/2005/8/layout/process1"/>
    <dgm:cxn modelId="{FEBA1188-1C57-DC41-9515-87D87EEFACB7}" srcId="{63BDE32D-8514-FB4E-A9C8-1CFE193A0F1F}" destId="{5C0C73D5-18F3-9647-A5B9-4FF592A261E7}" srcOrd="1" destOrd="0" parTransId="{FE2DA8B3-DD0E-E14B-AD55-9AEA322E5DA3}" sibTransId="{7D0FCE65-967C-8E41-B846-063A79C0B3C3}"/>
    <dgm:cxn modelId="{61D546BB-74EA-094D-AC49-D0B585372B97}" type="presOf" srcId="{031644F3-A3E7-E240-B8E7-D0551B762684}" destId="{BE600926-6FE4-1743-9926-4F423CBAA1B1}" srcOrd="0" destOrd="0" presId="urn:microsoft.com/office/officeart/2005/8/layout/process1"/>
    <dgm:cxn modelId="{AB18B2BF-E765-DB43-B32D-3CDCC3EAAD13}" type="presOf" srcId="{5C0C73D5-18F3-9647-A5B9-4FF592A261E7}" destId="{AF239BB0-760E-654C-9713-34BD572E3545}" srcOrd="0" destOrd="0" presId="urn:microsoft.com/office/officeart/2005/8/layout/process1"/>
    <dgm:cxn modelId="{614810CE-DDB3-4841-8E6C-A78A9639F3A0}" type="presOf" srcId="{7D0FCE65-967C-8E41-B846-063A79C0B3C3}" destId="{B32D6335-C828-E443-8EC1-B97A09AC2D06}" srcOrd="0" destOrd="0" presId="urn:microsoft.com/office/officeart/2005/8/layout/process1"/>
    <dgm:cxn modelId="{F92A00ED-8D1B-C847-B0B0-25846E91CC7D}" type="presOf" srcId="{63BDE32D-8514-FB4E-A9C8-1CFE193A0F1F}" destId="{D6C88A2D-1A56-1B4D-86D8-C43AEB558787}" srcOrd="0" destOrd="0" presId="urn:microsoft.com/office/officeart/2005/8/layout/process1"/>
    <dgm:cxn modelId="{7D90E0D6-0C30-6744-96E4-87987C82C872}" type="presParOf" srcId="{D6C88A2D-1A56-1B4D-86D8-C43AEB558787}" destId="{BE600926-6FE4-1743-9926-4F423CBAA1B1}" srcOrd="0" destOrd="0" presId="urn:microsoft.com/office/officeart/2005/8/layout/process1"/>
    <dgm:cxn modelId="{A18DD8DA-872E-574D-9FAF-68E8B14861DD}" type="presParOf" srcId="{D6C88A2D-1A56-1B4D-86D8-C43AEB558787}" destId="{074B083F-1763-BE4A-84E3-A38F88ABA3D2}" srcOrd="1" destOrd="0" presId="urn:microsoft.com/office/officeart/2005/8/layout/process1"/>
    <dgm:cxn modelId="{7F5C0C51-5E0A-0D49-BB57-5A03BE4CD9D7}" type="presParOf" srcId="{074B083F-1763-BE4A-84E3-A38F88ABA3D2}" destId="{B001B095-696D-1A4E-9533-91FDBA0574DB}" srcOrd="0" destOrd="0" presId="urn:microsoft.com/office/officeart/2005/8/layout/process1"/>
    <dgm:cxn modelId="{9AE8DE6F-AFDA-CB47-873B-0F5B43DDCEFA}" type="presParOf" srcId="{D6C88A2D-1A56-1B4D-86D8-C43AEB558787}" destId="{AF239BB0-760E-654C-9713-34BD572E3545}" srcOrd="2" destOrd="0" presId="urn:microsoft.com/office/officeart/2005/8/layout/process1"/>
    <dgm:cxn modelId="{F58C5E65-7EE7-9242-AE08-9C4ABD5439B9}" type="presParOf" srcId="{D6C88A2D-1A56-1B4D-86D8-C43AEB558787}" destId="{B32D6335-C828-E443-8EC1-B97A09AC2D06}" srcOrd="3" destOrd="0" presId="urn:microsoft.com/office/officeart/2005/8/layout/process1"/>
    <dgm:cxn modelId="{7133A233-6EFD-2C4E-8872-95819FDE0860}" type="presParOf" srcId="{B32D6335-C828-E443-8EC1-B97A09AC2D06}" destId="{FEA8D417-2B61-B640-8303-C724DC527355}" srcOrd="0" destOrd="0" presId="urn:microsoft.com/office/officeart/2005/8/layout/process1"/>
    <dgm:cxn modelId="{2E3F1873-2BB0-1345-890B-88CA2543756D}" type="presParOf" srcId="{D6C88A2D-1A56-1B4D-86D8-C43AEB558787}" destId="{74D0671D-3B90-EE4E-B785-956B7BE6C4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E7AE-3102-154B-8FFA-9D438A5EB209}" type="doc">
      <dgm:prSet loTypeId="urn:microsoft.com/office/officeart/2005/8/layout/process1" loCatId="" qsTypeId="urn:microsoft.com/office/officeart/2005/8/quickstyle/simple2" qsCatId="simple" csTypeId="urn:microsoft.com/office/officeart/2005/8/colors/accent4_2" csCatId="accent4" phldr="1"/>
      <dgm:spPr/>
    </dgm:pt>
    <dgm:pt modelId="{ADEFE803-782D-194D-8CFB-4D128489E513}">
      <dgm:prSet phldrT="[Text]"/>
      <dgm:spPr/>
      <dgm:t>
        <a:bodyPr/>
        <a:lstStyle/>
        <a:p>
          <a:pPr>
            <a:buNone/>
          </a:pPr>
          <a:r>
            <a:rPr lang="en-US" b="0" i="0" u="none" dirty="0"/>
            <a:t>FAERS</a:t>
          </a:r>
          <a:endParaRPr lang="en-US" dirty="0"/>
        </a:p>
      </dgm:t>
    </dgm:pt>
    <dgm:pt modelId="{0CB89C17-3464-704E-863E-82D5DD0133F7}" type="parTrans" cxnId="{6DD7A652-5F0D-B245-8E0D-1310C9523BCD}">
      <dgm:prSet/>
      <dgm:spPr/>
      <dgm:t>
        <a:bodyPr/>
        <a:lstStyle/>
        <a:p>
          <a:endParaRPr lang="en-US"/>
        </a:p>
      </dgm:t>
    </dgm:pt>
    <dgm:pt modelId="{A03C611A-3644-D143-AC0A-09281509D238}" type="sibTrans" cxnId="{6DD7A652-5F0D-B245-8E0D-1310C9523BCD}">
      <dgm:prSet/>
      <dgm:spPr/>
      <dgm:t>
        <a:bodyPr/>
        <a:lstStyle/>
        <a:p>
          <a:endParaRPr lang="en-US"/>
        </a:p>
      </dgm:t>
    </dgm:pt>
    <dgm:pt modelId="{923C04EF-C4E5-3241-BAD5-243CC5E3A508}">
      <dgm:prSet phldrT="[Text]"/>
      <dgm:spPr/>
      <dgm:t>
        <a:bodyPr/>
        <a:lstStyle/>
        <a:p>
          <a:r>
            <a:rPr lang="en-US" dirty="0"/>
            <a:t>Disproportionality Analysis </a:t>
          </a:r>
        </a:p>
      </dgm:t>
    </dgm:pt>
    <dgm:pt modelId="{F1A24686-B7A2-D240-ACD9-F65395A1E97E}" type="parTrans" cxnId="{B3C48F38-B94D-5944-9EE5-571963CAF97A}">
      <dgm:prSet/>
      <dgm:spPr/>
      <dgm:t>
        <a:bodyPr/>
        <a:lstStyle/>
        <a:p>
          <a:endParaRPr lang="en-US"/>
        </a:p>
      </dgm:t>
    </dgm:pt>
    <dgm:pt modelId="{62A6E397-2A2F-0A42-B2FB-F4E13BD4E8F2}" type="sibTrans" cxnId="{B3C48F38-B94D-5944-9EE5-571963CAF97A}">
      <dgm:prSet/>
      <dgm:spPr/>
      <dgm:t>
        <a:bodyPr/>
        <a:lstStyle/>
        <a:p>
          <a:endParaRPr lang="en-US"/>
        </a:p>
      </dgm:t>
    </dgm:pt>
    <dgm:pt modelId="{F7F06627-FA65-4342-A4E6-7DAC6AE19593}">
      <dgm:prSet phldrT="[Text]"/>
      <dgm:spPr/>
      <dgm:t>
        <a:bodyPr/>
        <a:lstStyle/>
        <a:p>
          <a:pPr>
            <a:buNone/>
          </a:pPr>
          <a:r>
            <a:rPr lang="en-US" b="0" i="0" u="none" dirty="0"/>
            <a:t>Signal detection</a:t>
          </a:r>
          <a:endParaRPr lang="en-US" dirty="0"/>
        </a:p>
      </dgm:t>
    </dgm:pt>
    <dgm:pt modelId="{23DACCAC-EF81-0546-B31F-8E578D3CAEA2}" type="parTrans" cxnId="{E8D4A541-8CD1-6249-98DD-E1765E493C80}">
      <dgm:prSet/>
      <dgm:spPr/>
      <dgm:t>
        <a:bodyPr/>
        <a:lstStyle/>
        <a:p>
          <a:endParaRPr lang="en-US"/>
        </a:p>
      </dgm:t>
    </dgm:pt>
    <dgm:pt modelId="{56B5B96B-80B6-2B4A-A4B8-37146516539C}" type="sibTrans" cxnId="{E8D4A541-8CD1-6249-98DD-E1765E493C80}">
      <dgm:prSet/>
      <dgm:spPr/>
      <dgm:t>
        <a:bodyPr/>
        <a:lstStyle/>
        <a:p>
          <a:endParaRPr lang="en-US"/>
        </a:p>
      </dgm:t>
    </dgm:pt>
    <dgm:pt modelId="{D3EDA13D-7E87-E24F-A5E6-C90FDFA9D6FB}" type="pres">
      <dgm:prSet presAssocID="{2FDBE7AE-3102-154B-8FFA-9D438A5EB209}" presName="Name0" presStyleCnt="0">
        <dgm:presLayoutVars>
          <dgm:dir/>
          <dgm:resizeHandles val="exact"/>
        </dgm:presLayoutVars>
      </dgm:prSet>
      <dgm:spPr/>
    </dgm:pt>
    <dgm:pt modelId="{98138061-7CEC-504A-AA70-847BA58905BC}" type="pres">
      <dgm:prSet presAssocID="{ADEFE803-782D-194D-8CFB-4D128489E513}" presName="node" presStyleLbl="node1" presStyleIdx="0" presStyleCnt="3">
        <dgm:presLayoutVars>
          <dgm:bulletEnabled val="1"/>
        </dgm:presLayoutVars>
      </dgm:prSet>
      <dgm:spPr/>
    </dgm:pt>
    <dgm:pt modelId="{C07CE3F2-2D93-8644-A4DE-02AD6464A2A7}" type="pres">
      <dgm:prSet presAssocID="{A03C611A-3644-D143-AC0A-09281509D238}" presName="sibTrans" presStyleLbl="sibTrans2D1" presStyleIdx="0" presStyleCnt="2"/>
      <dgm:spPr/>
    </dgm:pt>
    <dgm:pt modelId="{A91046F9-945A-CD4B-AC23-4776612699E9}" type="pres">
      <dgm:prSet presAssocID="{A03C611A-3644-D143-AC0A-09281509D238}" presName="connectorText" presStyleLbl="sibTrans2D1" presStyleIdx="0" presStyleCnt="2"/>
      <dgm:spPr/>
    </dgm:pt>
    <dgm:pt modelId="{E9C2AAA4-0809-BF44-B59B-3D849EB91C29}" type="pres">
      <dgm:prSet presAssocID="{923C04EF-C4E5-3241-BAD5-243CC5E3A508}" presName="node" presStyleLbl="node1" presStyleIdx="1" presStyleCnt="3">
        <dgm:presLayoutVars>
          <dgm:bulletEnabled val="1"/>
        </dgm:presLayoutVars>
      </dgm:prSet>
      <dgm:spPr/>
    </dgm:pt>
    <dgm:pt modelId="{81881900-8676-D54B-8BEB-231594B48DC1}" type="pres">
      <dgm:prSet presAssocID="{62A6E397-2A2F-0A42-B2FB-F4E13BD4E8F2}" presName="sibTrans" presStyleLbl="sibTrans2D1" presStyleIdx="1" presStyleCnt="2"/>
      <dgm:spPr/>
    </dgm:pt>
    <dgm:pt modelId="{E8516D65-517E-DA4F-873D-C7606677B307}" type="pres">
      <dgm:prSet presAssocID="{62A6E397-2A2F-0A42-B2FB-F4E13BD4E8F2}" presName="connectorText" presStyleLbl="sibTrans2D1" presStyleIdx="1" presStyleCnt="2"/>
      <dgm:spPr/>
    </dgm:pt>
    <dgm:pt modelId="{B8AF5B3E-7B34-4943-8D0E-38A3FA98F89E}" type="pres">
      <dgm:prSet presAssocID="{F7F06627-FA65-4342-A4E6-7DAC6AE19593}" presName="node" presStyleLbl="node1" presStyleIdx="2" presStyleCnt="3">
        <dgm:presLayoutVars>
          <dgm:bulletEnabled val="1"/>
        </dgm:presLayoutVars>
      </dgm:prSet>
      <dgm:spPr/>
    </dgm:pt>
  </dgm:ptLst>
  <dgm:cxnLst>
    <dgm:cxn modelId="{C105B70A-E14C-CF4F-B8D5-8626C41D10B8}" type="presOf" srcId="{62A6E397-2A2F-0A42-B2FB-F4E13BD4E8F2}" destId="{81881900-8676-D54B-8BEB-231594B48DC1}" srcOrd="0" destOrd="0" presId="urn:microsoft.com/office/officeart/2005/8/layout/process1"/>
    <dgm:cxn modelId="{C8B8E20A-C820-D04C-A08A-7B10381CFA69}" type="presOf" srcId="{62A6E397-2A2F-0A42-B2FB-F4E13BD4E8F2}" destId="{E8516D65-517E-DA4F-873D-C7606677B307}" srcOrd="1" destOrd="0" presId="urn:microsoft.com/office/officeart/2005/8/layout/process1"/>
    <dgm:cxn modelId="{E7D52438-C43A-5A4B-9A21-FFAA29BF8E70}" type="presOf" srcId="{A03C611A-3644-D143-AC0A-09281509D238}" destId="{C07CE3F2-2D93-8644-A4DE-02AD6464A2A7}" srcOrd="0" destOrd="0" presId="urn:microsoft.com/office/officeart/2005/8/layout/process1"/>
    <dgm:cxn modelId="{B3C48F38-B94D-5944-9EE5-571963CAF97A}" srcId="{2FDBE7AE-3102-154B-8FFA-9D438A5EB209}" destId="{923C04EF-C4E5-3241-BAD5-243CC5E3A508}" srcOrd="1" destOrd="0" parTransId="{F1A24686-B7A2-D240-ACD9-F65395A1E97E}" sibTransId="{62A6E397-2A2F-0A42-B2FB-F4E13BD4E8F2}"/>
    <dgm:cxn modelId="{C9C1E43D-D2B8-1843-98C5-04658FA2A4B3}" type="presOf" srcId="{F7F06627-FA65-4342-A4E6-7DAC6AE19593}" destId="{B8AF5B3E-7B34-4943-8D0E-38A3FA98F89E}" srcOrd="0" destOrd="0" presId="urn:microsoft.com/office/officeart/2005/8/layout/process1"/>
    <dgm:cxn modelId="{E8D4A541-8CD1-6249-98DD-E1765E493C80}" srcId="{2FDBE7AE-3102-154B-8FFA-9D438A5EB209}" destId="{F7F06627-FA65-4342-A4E6-7DAC6AE19593}" srcOrd="2" destOrd="0" parTransId="{23DACCAC-EF81-0546-B31F-8E578D3CAEA2}" sibTransId="{56B5B96B-80B6-2B4A-A4B8-37146516539C}"/>
    <dgm:cxn modelId="{0FB1E66A-5B2C-004E-B4AC-9C862816273E}" type="presOf" srcId="{2FDBE7AE-3102-154B-8FFA-9D438A5EB209}" destId="{D3EDA13D-7E87-E24F-A5E6-C90FDFA9D6FB}" srcOrd="0" destOrd="0" presId="urn:microsoft.com/office/officeart/2005/8/layout/process1"/>
    <dgm:cxn modelId="{6DD7A652-5F0D-B245-8E0D-1310C9523BCD}" srcId="{2FDBE7AE-3102-154B-8FFA-9D438A5EB209}" destId="{ADEFE803-782D-194D-8CFB-4D128489E513}" srcOrd="0" destOrd="0" parTransId="{0CB89C17-3464-704E-863E-82D5DD0133F7}" sibTransId="{A03C611A-3644-D143-AC0A-09281509D238}"/>
    <dgm:cxn modelId="{378520A6-ABA2-8747-A91B-40A4539BEBE7}" type="presOf" srcId="{923C04EF-C4E5-3241-BAD5-243CC5E3A508}" destId="{E9C2AAA4-0809-BF44-B59B-3D849EB91C29}" srcOrd="0" destOrd="0" presId="urn:microsoft.com/office/officeart/2005/8/layout/process1"/>
    <dgm:cxn modelId="{AAE53AEB-6554-804F-A44E-4A694BA0A72B}" type="presOf" srcId="{A03C611A-3644-D143-AC0A-09281509D238}" destId="{A91046F9-945A-CD4B-AC23-4776612699E9}" srcOrd="1" destOrd="0" presId="urn:microsoft.com/office/officeart/2005/8/layout/process1"/>
    <dgm:cxn modelId="{EA0D1CFB-7E7D-764A-A13A-FA8F3471D421}" type="presOf" srcId="{ADEFE803-782D-194D-8CFB-4D128489E513}" destId="{98138061-7CEC-504A-AA70-847BA58905BC}" srcOrd="0" destOrd="0" presId="urn:microsoft.com/office/officeart/2005/8/layout/process1"/>
    <dgm:cxn modelId="{511894BA-3B1D-D94C-84A0-8892FF429B41}" type="presParOf" srcId="{D3EDA13D-7E87-E24F-A5E6-C90FDFA9D6FB}" destId="{98138061-7CEC-504A-AA70-847BA58905BC}" srcOrd="0" destOrd="0" presId="urn:microsoft.com/office/officeart/2005/8/layout/process1"/>
    <dgm:cxn modelId="{D42A449C-EB9D-C443-9B69-A8B7F0428CA0}" type="presParOf" srcId="{D3EDA13D-7E87-E24F-A5E6-C90FDFA9D6FB}" destId="{C07CE3F2-2D93-8644-A4DE-02AD6464A2A7}" srcOrd="1" destOrd="0" presId="urn:microsoft.com/office/officeart/2005/8/layout/process1"/>
    <dgm:cxn modelId="{D28EF92E-475A-254A-90DC-5293C56C9493}" type="presParOf" srcId="{C07CE3F2-2D93-8644-A4DE-02AD6464A2A7}" destId="{A91046F9-945A-CD4B-AC23-4776612699E9}" srcOrd="0" destOrd="0" presId="urn:microsoft.com/office/officeart/2005/8/layout/process1"/>
    <dgm:cxn modelId="{7F1A7475-3ACD-0948-AC0D-8D33CC33126A}" type="presParOf" srcId="{D3EDA13D-7E87-E24F-A5E6-C90FDFA9D6FB}" destId="{E9C2AAA4-0809-BF44-B59B-3D849EB91C29}" srcOrd="2" destOrd="0" presId="urn:microsoft.com/office/officeart/2005/8/layout/process1"/>
    <dgm:cxn modelId="{930DB649-55F8-9D4E-B584-A02A27DFF955}" type="presParOf" srcId="{D3EDA13D-7E87-E24F-A5E6-C90FDFA9D6FB}" destId="{81881900-8676-D54B-8BEB-231594B48DC1}" srcOrd="3" destOrd="0" presId="urn:microsoft.com/office/officeart/2005/8/layout/process1"/>
    <dgm:cxn modelId="{AEED5C70-6834-074E-9C75-FAB96FC5573A}" type="presParOf" srcId="{81881900-8676-D54B-8BEB-231594B48DC1}" destId="{E8516D65-517E-DA4F-873D-C7606677B307}" srcOrd="0" destOrd="0" presId="urn:microsoft.com/office/officeart/2005/8/layout/process1"/>
    <dgm:cxn modelId="{010CD40A-D5AB-6249-8CF8-262A2EF92757}" type="presParOf" srcId="{D3EDA13D-7E87-E24F-A5E6-C90FDFA9D6FB}" destId="{B8AF5B3E-7B34-4943-8D0E-38A3FA98F8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EAEC2-745A-7748-BAA4-B02D0913FBB3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2EC75-4B22-F244-ACC3-1736E175DE08}">
      <dgm:prSet phldrT="[Text]" custT="1"/>
      <dgm:spPr/>
      <dgm:t>
        <a:bodyPr/>
        <a:lstStyle/>
        <a:p>
          <a:pPr>
            <a:buNone/>
          </a:pPr>
          <a:r>
            <a:rPr lang="en-US" sz="3000" b="1" i="0" u="none" dirty="0">
              <a:solidFill>
                <a:srgbClr val="7030A0"/>
              </a:solidFill>
              <a:latin typeface="Abadi" panose="020B0604020104020204" pitchFamily="34" charset="0"/>
            </a:rPr>
            <a:t>Literature Review</a:t>
          </a:r>
        </a:p>
        <a:p>
          <a:pPr>
            <a:buNone/>
          </a:pPr>
          <a:r>
            <a:rPr lang="en-US" sz="2400" b="0" i="0" u="none" dirty="0">
              <a:latin typeface="Abadi" panose="020B0604020104020204" pitchFamily="34" charset="0"/>
            </a:rPr>
            <a:t>Summarize published evidence</a:t>
          </a:r>
          <a:endParaRPr lang="en-US" sz="2400" dirty="0">
            <a:latin typeface="Abadi" panose="020B0604020104020204" pitchFamily="34" charset="0"/>
          </a:endParaRPr>
        </a:p>
      </dgm:t>
    </dgm:pt>
    <dgm:pt modelId="{A5DD2479-3BF7-784B-8BE2-6D3FC6A3DF1B}" type="parTrans" cxnId="{84E1292E-4027-E140-B012-D32F6213D7B8}">
      <dgm:prSet/>
      <dgm:spPr/>
      <dgm:t>
        <a:bodyPr/>
        <a:lstStyle/>
        <a:p>
          <a:endParaRPr lang="en-US"/>
        </a:p>
      </dgm:t>
    </dgm:pt>
    <dgm:pt modelId="{C5D9F025-9A15-A44B-BB14-3C5E5DA4D19E}" type="sibTrans" cxnId="{84E1292E-4027-E140-B012-D32F6213D7B8}">
      <dgm:prSet/>
      <dgm:spPr/>
      <dgm:t>
        <a:bodyPr/>
        <a:lstStyle/>
        <a:p>
          <a:endParaRPr lang="en-US"/>
        </a:p>
      </dgm:t>
    </dgm:pt>
    <dgm:pt modelId="{E5F1EA5E-DBFB-4844-B80D-E8423D913FD4}">
      <dgm:prSet phldrT="[Text]" custT="1"/>
      <dgm:spPr/>
      <dgm:t>
        <a:bodyPr/>
        <a:lstStyle/>
        <a:p>
          <a:pPr>
            <a:buNone/>
          </a:pPr>
          <a:r>
            <a:rPr lang="en-US" sz="3000" b="1" i="0" u="none" dirty="0">
              <a:solidFill>
                <a:srgbClr val="7030A0"/>
              </a:solidFill>
              <a:latin typeface="Abadi" panose="020B0604020104020204" pitchFamily="34" charset="0"/>
            </a:rPr>
            <a:t>Active Comparator-Restricted Disproportionality Analysis(ACR-DA) using FAERS</a:t>
          </a:r>
        </a:p>
        <a:p>
          <a:pPr>
            <a:buNone/>
          </a:pPr>
          <a:r>
            <a:rPr lang="en-US" sz="2400" b="0" i="0" u="none" dirty="0">
              <a:latin typeface="Abadi" panose="020B0604020104020204" pitchFamily="34" charset="0"/>
            </a:rPr>
            <a:t>Explore real-world safety signals</a:t>
          </a:r>
          <a:endParaRPr lang="en-US" sz="2400" dirty="0">
            <a:latin typeface="Abadi" panose="020B0604020104020204" pitchFamily="34" charset="0"/>
          </a:endParaRPr>
        </a:p>
      </dgm:t>
    </dgm:pt>
    <dgm:pt modelId="{0B8BBB04-30E2-F647-88F7-116E2FF6232C}" type="parTrans" cxnId="{374DDF76-B7C7-C64B-AFA7-4D0A7C362D06}">
      <dgm:prSet/>
      <dgm:spPr/>
      <dgm:t>
        <a:bodyPr/>
        <a:lstStyle/>
        <a:p>
          <a:endParaRPr lang="en-US"/>
        </a:p>
      </dgm:t>
    </dgm:pt>
    <dgm:pt modelId="{71C681E0-9D21-A840-A3DC-2379C489808B}" type="sibTrans" cxnId="{374DDF76-B7C7-C64B-AFA7-4D0A7C362D06}">
      <dgm:prSet/>
      <dgm:spPr/>
      <dgm:t>
        <a:bodyPr/>
        <a:lstStyle/>
        <a:p>
          <a:endParaRPr lang="en-US"/>
        </a:p>
      </dgm:t>
    </dgm:pt>
    <dgm:pt modelId="{02F4049D-9C09-344E-93D9-9DE956AC0EC8}" type="pres">
      <dgm:prSet presAssocID="{C4CEAEC2-745A-7748-BAA4-B02D0913FBB3}" presName="Name0" presStyleCnt="0">
        <dgm:presLayoutVars>
          <dgm:dir/>
          <dgm:resizeHandles val="exact"/>
        </dgm:presLayoutVars>
      </dgm:prSet>
      <dgm:spPr/>
    </dgm:pt>
    <dgm:pt modelId="{27F27108-F437-0348-A3B7-B63528999A9A}" type="pres">
      <dgm:prSet presAssocID="{AC22EC75-4B22-F244-ACC3-1736E175DE08}" presName="composite" presStyleCnt="0"/>
      <dgm:spPr/>
    </dgm:pt>
    <dgm:pt modelId="{5AB2D17F-889A-4742-BCDC-95A6183F71B3}" type="pres">
      <dgm:prSet presAssocID="{AC22EC75-4B22-F244-ACC3-1736E175DE08}" presName="rect1" presStyleLbl="trAlignAcc1" presStyleIdx="0" presStyleCnt="2" custScaleX="132891">
        <dgm:presLayoutVars>
          <dgm:bulletEnabled val="1"/>
        </dgm:presLayoutVars>
      </dgm:prSet>
      <dgm:spPr/>
    </dgm:pt>
    <dgm:pt modelId="{E9CC70BF-BEA8-EE4A-9C4F-876BE4484F99}" type="pres">
      <dgm:prSet presAssocID="{AC22EC75-4B22-F244-ACC3-1736E175DE08}" presName="rect2" presStyleLbl="fgImgPlace1" presStyleIdx="0" presStyleCnt="2" custScaleX="149075" custLinFactNeighborX="-92615" custLinFactNeighborY="1910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718A56B9-6239-A54A-9F06-3C671FF39F62}" type="pres">
      <dgm:prSet presAssocID="{C5D9F025-9A15-A44B-BB14-3C5E5DA4D19E}" presName="sibTrans" presStyleCnt="0"/>
      <dgm:spPr/>
    </dgm:pt>
    <dgm:pt modelId="{D8F2283D-7AD9-1A49-A2AC-5BEA75B7549B}" type="pres">
      <dgm:prSet presAssocID="{E5F1EA5E-DBFB-4844-B80D-E8423D913FD4}" presName="composite" presStyleCnt="0"/>
      <dgm:spPr/>
    </dgm:pt>
    <dgm:pt modelId="{9E3E5E78-FFD6-7844-9431-B3B5236391B1}" type="pres">
      <dgm:prSet presAssocID="{E5F1EA5E-DBFB-4844-B80D-E8423D913FD4}" presName="rect1" presStyleLbl="trAlignAcc1" presStyleIdx="1" presStyleCnt="2" custScaleX="132664">
        <dgm:presLayoutVars>
          <dgm:bulletEnabled val="1"/>
        </dgm:presLayoutVars>
      </dgm:prSet>
      <dgm:spPr/>
    </dgm:pt>
    <dgm:pt modelId="{EC3DB0FC-7672-5146-9D23-654AA9BA2B74}" type="pres">
      <dgm:prSet presAssocID="{E5F1EA5E-DBFB-4844-B80D-E8423D913FD4}" presName="rect2" presStyleLbl="fgImgPlace1" presStyleIdx="1" presStyleCnt="2" custScaleX="152250" custScaleY="97580" custLinFactNeighborX="-98343" custLinFactNeighborY="3820"/>
      <dgm:spPr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62000" r="-62000"/>
          </a:stretch>
        </a:blipFill>
      </dgm:spPr>
    </dgm:pt>
  </dgm:ptLst>
  <dgm:cxnLst>
    <dgm:cxn modelId="{90AAC62A-9757-3347-A37C-8D8F0A4C031D}" type="presOf" srcId="{C4CEAEC2-745A-7748-BAA4-B02D0913FBB3}" destId="{02F4049D-9C09-344E-93D9-9DE956AC0EC8}" srcOrd="0" destOrd="0" presId="urn:microsoft.com/office/officeart/2008/layout/PictureStrips"/>
    <dgm:cxn modelId="{84E1292E-4027-E140-B012-D32F6213D7B8}" srcId="{C4CEAEC2-745A-7748-BAA4-B02D0913FBB3}" destId="{AC22EC75-4B22-F244-ACC3-1736E175DE08}" srcOrd="0" destOrd="0" parTransId="{A5DD2479-3BF7-784B-8BE2-6D3FC6A3DF1B}" sibTransId="{C5D9F025-9A15-A44B-BB14-3C5E5DA4D19E}"/>
    <dgm:cxn modelId="{374DDF76-B7C7-C64B-AFA7-4D0A7C362D06}" srcId="{C4CEAEC2-745A-7748-BAA4-B02D0913FBB3}" destId="{E5F1EA5E-DBFB-4844-B80D-E8423D913FD4}" srcOrd="1" destOrd="0" parTransId="{0B8BBB04-30E2-F647-88F7-116E2FF6232C}" sibTransId="{71C681E0-9D21-A840-A3DC-2379C489808B}"/>
    <dgm:cxn modelId="{2DFBB3E5-1180-6C4B-9ED1-4B1C152AF77C}" type="presOf" srcId="{AC22EC75-4B22-F244-ACC3-1736E175DE08}" destId="{5AB2D17F-889A-4742-BCDC-95A6183F71B3}" srcOrd="0" destOrd="0" presId="urn:microsoft.com/office/officeart/2008/layout/PictureStrips"/>
    <dgm:cxn modelId="{F248D2F2-8EA7-1F48-8431-0EC809011E0B}" type="presOf" srcId="{E5F1EA5E-DBFB-4844-B80D-E8423D913FD4}" destId="{9E3E5E78-FFD6-7844-9431-B3B5236391B1}" srcOrd="0" destOrd="0" presId="urn:microsoft.com/office/officeart/2008/layout/PictureStrips"/>
    <dgm:cxn modelId="{6246CF6A-94A2-3240-A1AD-2AA41780B379}" type="presParOf" srcId="{02F4049D-9C09-344E-93D9-9DE956AC0EC8}" destId="{27F27108-F437-0348-A3B7-B63528999A9A}" srcOrd="0" destOrd="0" presId="urn:microsoft.com/office/officeart/2008/layout/PictureStrips"/>
    <dgm:cxn modelId="{B54BFE3B-8B1F-2449-A8EA-0BDAAD7CB34D}" type="presParOf" srcId="{27F27108-F437-0348-A3B7-B63528999A9A}" destId="{5AB2D17F-889A-4742-BCDC-95A6183F71B3}" srcOrd="0" destOrd="0" presId="urn:microsoft.com/office/officeart/2008/layout/PictureStrips"/>
    <dgm:cxn modelId="{9F2DF7FC-C26B-004A-A296-2D15460D3A35}" type="presParOf" srcId="{27F27108-F437-0348-A3B7-B63528999A9A}" destId="{E9CC70BF-BEA8-EE4A-9C4F-876BE4484F99}" srcOrd="1" destOrd="0" presId="urn:microsoft.com/office/officeart/2008/layout/PictureStrips"/>
    <dgm:cxn modelId="{52607675-5B69-CB42-A852-40724A236133}" type="presParOf" srcId="{02F4049D-9C09-344E-93D9-9DE956AC0EC8}" destId="{718A56B9-6239-A54A-9F06-3C671FF39F62}" srcOrd="1" destOrd="0" presId="urn:microsoft.com/office/officeart/2008/layout/PictureStrips"/>
    <dgm:cxn modelId="{BF2DEF87-4AF1-5346-A91E-BBE934E78003}" type="presParOf" srcId="{02F4049D-9C09-344E-93D9-9DE956AC0EC8}" destId="{D8F2283D-7AD9-1A49-A2AC-5BEA75B7549B}" srcOrd="2" destOrd="0" presId="urn:microsoft.com/office/officeart/2008/layout/PictureStrips"/>
    <dgm:cxn modelId="{454B5D62-2927-5D4F-9070-155B559B4BD7}" type="presParOf" srcId="{D8F2283D-7AD9-1A49-A2AC-5BEA75B7549B}" destId="{9E3E5E78-FFD6-7844-9431-B3B5236391B1}" srcOrd="0" destOrd="0" presId="urn:microsoft.com/office/officeart/2008/layout/PictureStrips"/>
    <dgm:cxn modelId="{175A6692-8CCB-8245-9F4E-A2389A10356C}" type="presParOf" srcId="{D8F2283D-7AD9-1A49-A2AC-5BEA75B7549B}" destId="{EC3DB0FC-7672-5146-9D23-654AA9BA2B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00926-6FE4-1743-9926-4F423CBAA1B1}">
      <dsp:nvSpPr>
        <dsp:cNvPr id="0" name=""/>
        <dsp:cNvSpPr/>
      </dsp:nvSpPr>
      <dsp:spPr>
        <a:xfrm>
          <a:off x="9328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Drug use</a:t>
          </a:r>
          <a:endParaRPr lang="en-US" sz="2400" kern="1200" dirty="0"/>
        </a:p>
      </dsp:txBody>
      <dsp:txXfrm>
        <a:off x="37704" y="28376"/>
        <a:ext cx="2731383" cy="912078"/>
      </dsp:txXfrm>
    </dsp:sp>
    <dsp:sp modelId="{074B083F-1763-BE4A-84E3-A38F88ABA3D2}">
      <dsp:nvSpPr>
        <dsp:cNvPr id="0" name=""/>
        <dsp:cNvSpPr/>
      </dsp:nvSpPr>
      <dsp:spPr>
        <a:xfrm>
          <a:off x="3076276" y="138686"/>
          <a:ext cx="591084" cy="691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76276" y="276977"/>
        <a:ext cx="413759" cy="414875"/>
      </dsp:txXfrm>
    </dsp:sp>
    <dsp:sp modelId="{AF239BB0-760E-654C-9713-34BD572E3545}">
      <dsp:nvSpPr>
        <dsp:cNvPr id="0" name=""/>
        <dsp:cNvSpPr/>
      </dsp:nvSpPr>
      <dsp:spPr>
        <a:xfrm>
          <a:off x="3912717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Adverse event</a:t>
          </a:r>
          <a:endParaRPr lang="en-US" sz="2400" kern="1200" dirty="0"/>
        </a:p>
      </dsp:txBody>
      <dsp:txXfrm>
        <a:off x="3941093" y="28376"/>
        <a:ext cx="2731383" cy="912078"/>
      </dsp:txXfrm>
    </dsp:sp>
    <dsp:sp modelId="{B32D6335-C828-E443-8EC1-B97A09AC2D06}">
      <dsp:nvSpPr>
        <dsp:cNvPr id="0" name=""/>
        <dsp:cNvSpPr/>
      </dsp:nvSpPr>
      <dsp:spPr>
        <a:xfrm>
          <a:off x="6979666" y="138686"/>
          <a:ext cx="591084" cy="691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79666" y="276977"/>
        <a:ext cx="413759" cy="414875"/>
      </dsp:txXfrm>
    </dsp:sp>
    <dsp:sp modelId="{74D0671D-3B90-EE4E-B785-956B7BE6C49E}">
      <dsp:nvSpPr>
        <dsp:cNvPr id="0" name=""/>
        <dsp:cNvSpPr/>
      </dsp:nvSpPr>
      <dsp:spPr>
        <a:xfrm>
          <a:off x="7816106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Report to FDA</a:t>
          </a:r>
          <a:endParaRPr lang="en-US" sz="2400" kern="1200" dirty="0"/>
        </a:p>
      </dsp:txBody>
      <dsp:txXfrm>
        <a:off x="7844482" y="28376"/>
        <a:ext cx="2731383" cy="912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38061-7CEC-504A-AA70-847BA58905BC}">
      <dsp:nvSpPr>
        <dsp:cNvPr id="0" name=""/>
        <dsp:cNvSpPr/>
      </dsp:nvSpPr>
      <dsp:spPr>
        <a:xfrm>
          <a:off x="9328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FAERS</a:t>
          </a:r>
          <a:endParaRPr lang="en-US" sz="2500" kern="1200" dirty="0"/>
        </a:p>
      </dsp:txBody>
      <dsp:txXfrm>
        <a:off x="37704" y="28376"/>
        <a:ext cx="2731383" cy="912078"/>
      </dsp:txXfrm>
    </dsp:sp>
    <dsp:sp modelId="{C07CE3F2-2D93-8644-A4DE-02AD6464A2A7}">
      <dsp:nvSpPr>
        <dsp:cNvPr id="0" name=""/>
        <dsp:cNvSpPr/>
      </dsp:nvSpPr>
      <dsp:spPr>
        <a:xfrm>
          <a:off x="3076276" y="138686"/>
          <a:ext cx="591084" cy="691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76276" y="276977"/>
        <a:ext cx="413759" cy="414875"/>
      </dsp:txXfrm>
    </dsp:sp>
    <dsp:sp modelId="{E9C2AAA4-0809-BF44-B59B-3D849EB91C29}">
      <dsp:nvSpPr>
        <dsp:cNvPr id="0" name=""/>
        <dsp:cNvSpPr/>
      </dsp:nvSpPr>
      <dsp:spPr>
        <a:xfrm>
          <a:off x="3912717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Disproportionality Analysis </a:t>
          </a:r>
        </a:p>
      </dsp:txBody>
      <dsp:txXfrm>
        <a:off x="3941093" y="28376"/>
        <a:ext cx="2731383" cy="912078"/>
      </dsp:txXfrm>
    </dsp:sp>
    <dsp:sp modelId="{81881900-8676-D54B-8BEB-231594B48DC1}">
      <dsp:nvSpPr>
        <dsp:cNvPr id="0" name=""/>
        <dsp:cNvSpPr/>
      </dsp:nvSpPr>
      <dsp:spPr>
        <a:xfrm>
          <a:off x="6979666" y="138686"/>
          <a:ext cx="591084" cy="691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79666" y="276977"/>
        <a:ext cx="413759" cy="414875"/>
      </dsp:txXfrm>
    </dsp:sp>
    <dsp:sp modelId="{B8AF5B3E-7B34-4943-8D0E-38A3FA98F89E}">
      <dsp:nvSpPr>
        <dsp:cNvPr id="0" name=""/>
        <dsp:cNvSpPr/>
      </dsp:nvSpPr>
      <dsp:spPr>
        <a:xfrm>
          <a:off x="7816106" y="0"/>
          <a:ext cx="2788135" cy="968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Signal detection</a:t>
          </a:r>
          <a:endParaRPr lang="en-US" sz="2500" kern="1200" dirty="0"/>
        </a:p>
      </dsp:txBody>
      <dsp:txXfrm>
        <a:off x="7844482" y="28376"/>
        <a:ext cx="2731383" cy="912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D17F-889A-4742-BCDC-95A6183F71B3}">
      <dsp:nvSpPr>
        <dsp:cNvPr id="0" name=""/>
        <dsp:cNvSpPr/>
      </dsp:nvSpPr>
      <dsp:spPr>
        <a:xfrm>
          <a:off x="1794098" y="287474"/>
          <a:ext cx="7994202" cy="1879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30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dirty="0">
              <a:solidFill>
                <a:srgbClr val="7030A0"/>
              </a:solidFill>
              <a:latin typeface="Abadi" panose="020B0604020104020204" pitchFamily="34" charset="0"/>
            </a:rPr>
            <a:t>Literature Review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Abadi" panose="020B0604020104020204" pitchFamily="34" charset="0"/>
            </a:rPr>
            <a:t>Summarize published evidence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1794098" y="287474"/>
        <a:ext cx="7994202" cy="1879877"/>
      </dsp:txXfrm>
    </dsp:sp>
    <dsp:sp modelId="{E9CC70BF-BEA8-EE4A-9C4F-876BE4484F99}">
      <dsp:nvSpPr>
        <dsp:cNvPr id="0" name=""/>
        <dsp:cNvSpPr/>
      </dsp:nvSpPr>
      <dsp:spPr>
        <a:xfrm>
          <a:off x="991118" y="53637"/>
          <a:ext cx="1961699" cy="197387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E5E78-FFD6-7844-9431-B3B5236391B1}">
      <dsp:nvSpPr>
        <dsp:cNvPr id="0" name=""/>
        <dsp:cNvSpPr/>
      </dsp:nvSpPr>
      <dsp:spPr>
        <a:xfrm>
          <a:off x="1800926" y="2630148"/>
          <a:ext cx="7980547" cy="1879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30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dirty="0">
              <a:solidFill>
                <a:srgbClr val="7030A0"/>
              </a:solidFill>
              <a:latin typeface="Abadi" panose="020B0604020104020204" pitchFamily="34" charset="0"/>
            </a:rPr>
            <a:t>Active Comparator-Restricted Disproportionality Analysis(ACR-DA) using FAERS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Abadi" panose="020B0604020104020204" pitchFamily="34" charset="0"/>
            </a:rPr>
            <a:t>Explore real-world safety signals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1800926" y="2630148"/>
        <a:ext cx="7980547" cy="1879877"/>
      </dsp:txXfrm>
    </dsp:sp>
    <dsp:sp modelId="{EC3DB0FC-7672-5146-9D23-654AA9BA2B74}">
      <dsp:nvSpPr>
        <dsp:cNvPr id="0" name=""/>
        <dsp:cNvSpPr/>
      </dsp:nvSpPr>
      <dsp:spPr>
        <a:xfrm>
          <a:off x="894852" y="2457896"/>
          <a:ext cx="2003479" cy="1926104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EFC7-7E1D-C6FE-0D94-266460FE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36D2E-AC44-3063-AB1A-64B33A123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01AAF-91F8-B182-604E-E7FA415BF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5180C-A1F2-D683-A7CB-F0CF6B19D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57" y="2249875"/>
            <a:ext cx="11219960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Fluoroquinolones and the associated risk of panic attacks: A systematic review 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active-comparator restricted disproportionality analysis</a:t>
            </a:r>
          </a:p>
          <a:p>
            <a:pPr algn="ctr"/>
            <a:endParaRPr lang="en-US" sz="24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pPr lvl="1" algn="ctr"/>
            <a:r>
              <a:rPr lang="en-US" sz="2600" dirty="0" err="1">
                <a:solidFill>
                  <a:srgbClr val="7030A0"/>
                </a:solidFill>
              </a:rPr>
              <a:t>Keeirah</a:t>
            </a:r>
            <a:r>
              <a:rPr lang="en-US" sz="2600" dirty="0">
                <a:solidFill>
                  <a:srgbClr val="7030A0"/>
                </a:solidFill>
              </a:rPr>
              <a:t> Raguram, Mohammad Ali Omrani, </a:t>
            </a:r>
            <a:r>
              <a:rPr lang="en-US" sz="3200" b="1" u="sng" dirty="0">
                <a:solidFill>
                  <a:srgbClr val="7030A0"/>
                </a:solidFill>
              </a:rPr>
              <a:t>Bala Swetha Baskaran</a:t>
            </a:r>
            <a:r>
              <a:rPr lang="en-US" sz="2600" dirty="0">
                <a:solidFill>
                  <a:srgbClr val="7030A0"/>
                </a:solidFill>
              </a:rPr>
              <a:t>, Niaz </a:t>
            </a:r>
            <a:r>
              <a:rPr lang="en-US" sz="2600" dirty="0" err="1">
                <a:solidFill>
                  <a:srgbClr val="7030A0"/>
                </a:solidFill>
              </a:rPr>
              <a:t>Chalabianloo</a:t>
            </a:r>
            <a:r>
              <a:rPr lang="en-US" sz="2600" dirty="0">
                <a:solidFill>
                  <a:srgbClr val="7030A0"/>
                </a:solidFill>
              </a:rPr>
              <a:t>, Flory </a:t>
            </a:r>
            <a:r>
              <a:rPr lang="en-US" sz="2600" dirty="0" err="1">
                <a:solidFill>
                  <a:srgbClr val="7030A0"/>
                </a:solidFill>
              </a:rPr>
              <a:t>Tsobo</a:t>
            </a:r>
            <a:r>
              <a:rPr lang="en-US" sz="2600" dirty="0">
                <a:solidFill>
                  <a:srgbClr val="7030A0"/>
                </a:solidFill>
              </a:rPr>
              <a:t> Muanda </a:t>
            </a:r>
            <a:endParaRPr lang="en-US" sz="2600" dirty="0">
              <a:solidFill>
                <a:srgbClr val="7030A0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545" y="6284149"/>
            <a:ext cx="4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4F2683"/>
                </a:solidFill>
                <a:latin typeface="Arial"/>
                <a:cs typeface="Arial"/>
              </a:rPr>
              <a:t>Physiology and Pharmacology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F8312-B90A-5A22-E1A4-3D6F97C5E5F3}"/>
              </a:ext>
            </a:extLst>
          </p:cNvPr>
          <p:cNvSpPr txBox="1"/>
          <p:nvPr/>
        </p:nvSpPr>
        <p:spPr>
          <a:xfrm>
            <a:off x="337457" y="6139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4F86D-BB2E-1EC6-392F-799C3FD2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76" y="204519"/>
            <a:ext cx="3928109" cy="1624281"/>
          </a:xfrm>
          <a:prstGeom prst="rect">
            <a:avLst/>
          </a:prstGeom>
        </p:spPr>
      </p:pic>
      <p:pic>
        <p:nvPicPr>
          <p:cNvPr id="9218" name="Picture 2" descr="Dont panic ">
            <a:extLst>
              <a:ext uri="{FF2B5EF4-FFF2-40B4-BE49-F238E27FC236}">
                <a16:creationId xmlns:a16="http://schemas.microsoft.com/office/drawing/2014/main" id="{1F4F9B6A-F48B-1393-23D7-064D7F63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06" y="500646"/>
            <a:ext cx="1394086" cy="13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nic ">
            <a:extLst>
              <a:ext uri="{FF2B5EF4-FFF2-40B4-BE49-F238E27FC236}">
                <a16:creationId xmlns:a16="http://schemas.microsoft.com/office/drawing/2014/main" id="{E9B95943-C020-68C7-1522-41429AFE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08" y="699105"/>
            <a:ext cx="1345199" cy="13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5CF99-41F5-21B3-1775-6113854F9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tep by step&#10;&#10;Description automatically generated">
            <a:extLst>
              <a:ext uri="{FF2B5EF4-FFF2-40B4-BE49-F238E27FC236}">
                <a16:creationId xmlns:a16="http://schemas.microsoft.com/office/drawing/2014/main" id="{D213C37E-DBED-3C06-DEB2-A9579195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200244"/>
            <a:ext cx="11887200" cy="54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5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0EE3-3EB5-55FD-5FEF-975D0ECF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9" y="100592"/>
            <a:ext cx="10972800" cy="63182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Literature Review –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3FEE-A7D6-46EF-AAFB-0F31F053B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9" y="1408817"/>
            <a:ext cx="10972800" cy="45259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Databases searched</a:t>
            </a:r>
            <a:r>
              <a:rPr lang="en-US" dirty="0"/>
              <a:t>: </a:t>
            </a:r>
            <a:r>
              <a:rPr lang="en-CA" dirty="0"/>
              <a:t>MEDLINE and EMBASE (to November 29, 2024</a:t>
            </a:r>
            <a:r>
              <a:rPr lang="en-US" dirty="0"/>
              <a:t>)</a:t>
            </a:r>
          </a:p>
          <a:p>
            <a:r>
              <a:rPr lang="en-US" b="1" dirty="0"/>
              <a:t>Inclusion Criteria</a:t>
            </a:r>
            <a:r>
              <a:rPr lang="en-US" dirty="0"/>
              <a:t>:</a:t>
            </a:r>
          </a:p>
          <a:p>
            <a:pPr marL="982663" indent="-336550">
              <a:buFont typeface="Wingdings" pitchFamily="2" charset="2"/>
              <a:buChar char="ü"/>
            </a:pPr>
            <a:r>
              <a:rPr lang="en-CA" b="1" dirty="0">
                <a:solidFill>
                  <a:srgbClr val="FFC000"/>
                </a:solidFill>
              </a:rPr>
              <a:t>P</a:t>
            </a:r>
            <a:r>
              <a:rPr lang="en-CA" b="1" dirty="0"/>
              <a:t>opulation</a:t>
            </a:r>
            <a:r>
              <a:rPr lang="en-CA" dirty="0"/>
              <a:t>: Patients receiving </a:t>
            </a:r>
            <a:r>
              <a:rPr lang="en-CA" b="1" dirty="0"/>
              <a:t>Fluoroquinolone </a:t>
            </a:r>
            <a:r>
              <a:rPr lang="en-CA" dirty="0"/>
              <a:t>medications for bacterial infections.</a:t>
            </a:r>
          </a:p>
          <a:p>
            <a:pPr marL="982663" indent="-336550">
              <a:buFont typeface="Wingdings" pitchFamily="2" charset="2"/>
              <a:buChar char="ü"/>
            </a:pPr>
            <a:r>
              <a:rPr lang="en-CA" b="1" dirty="0">
                <a:solidFill>
                  <a:srgbClr val="92D050"/>
                </a:solidFill>
              </a:rPr>
              <a:t>I</a:t>
            </a:r>
            <a:r>
              <a:rPr lang="en-CA" b="1" dirty="0"/>
              <a:t>ntervention</a:t>
            </a:r>
            <a:r>
              <a:rPr lang="en-CA" dirty="0"/>
              <a:t>: </a:t>
            </a:r>
            <a:r>
              <a:rPr lang="en-CA" b="1" dirty="0"/>
              <a:t>Fluoroquinolone</a:t>
            </a:r>
            <a:r>
              <a:rPr lang="en-CA" dirty="0"/>
              <a:t> antibiotic</a:t>
            </a:r>
          </a:p>
          <a:p>
            <a:pPr marL="982663" indent="-336550">
              <a:buFont typeface="Wingdings" pitchFamily="2" charset="2"/>
              <a:buChar char="ü"/>
            </a:pPr>
            <a:r>
              <a:rPr lang="en-CA" b="1" dirty="0">
                <a:solidFill>
                  <a:srgbClr val="0070C0"/>
                </a:solidFill>
              </a:rPr>
              <a:t>C</a:t>
            </a:r>
            <a:r>
              <a:rPr lang="en-CA" b="1" dirty="0"/>
              <a:t>omparator</a:t>
            </a:r>
            <a:r>
              <a:rPr lang="en-CA" dirty="0"/>
              <a:t>: non-Fluoroquinolone, placebo or no treatment</a:t>
            </a:r>
          </a:p>
          <a:p>
            <a:pPr marL="982663" indent="-336550">
              <a:buFont typeface="Wingdings" pitchFamily="2" charset="2"/>
              <a:buChar char="ü"/>
            </a:pPr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CA" b="1" dirty="0"/>
              <a:t>utcomes</a:t>
            </a:r>
            <a:r>
              <a:rPr lang="en-CA" dirty="0"/>
              <a:t>: </a:t>
            </a:r>
            <a:r>
              <a:rPr lang="en-CA" b="1" dirty="0"/>
              <a:t>Panic attack</a:t>
            </a:r>
          </a:p>
          <a:p>
            <a:pPr marL="982663" indent="-336550">
              <a:buFont typeface="Wingdings" pitchFamily="2" charset="2"/>
              <a:buChar char="ü"/>
            </a:pP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CA" b="1" dirty="0"/>
              <a:t>tudy Designs</a:t>
            </a:r>
            <a:r>
              <a:rPr lang="en-CA" dirty="0"/>
              <a:t>: Randomized controlled trials, cohort studies, case-control studies, and case reports</a:t>
            </a:r>
            <a:endParaRPr lang="en-US" dirty="0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808225AE-F5C9-D453-6446-BF6C8CEE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01" r="17131"/>
          <a:stretch>
            <a:fillRect/>
          </a:stretch>
        </p:blipFill>
        <p:spPr>
          <a:xfrm>
            <a:off x="0" y="0"/>
            <a:ext cx="1803400" cy="1351155"/>
          </a:xfrm>
          <a:prstGeom prst="rect">
            <a:avLst/>
          </a:prstGeom>
        </p:spPr>
      </p:pic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1912A24B-765E-6D80-C9F1-DCACD29B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125" y="0"/>
            <a:ext cx="1504013" cy="11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0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5C19D-AB48-0B0E-EB60-8462BC3B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500" y="33036"/>
            <a:ext cx="7288572" cy="4202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Literature Review – Findings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roup 31, Grouped object">
            <a:extLst>
              <a:ext uri="{FF2B5EF4-FFF2-40B4-BE49-F238E27FC236}">
                <a16:creationId xmlns:a16="http://schemas.microsoft.com/office/drawing/2014/main" id="{52F5C8E6-FF70-D950-045E-C55DEC3F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01" y="587829"/>
            <a:ext cx="5128527" cy="55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2D627-9297-B8B0-5CA3-949F64F484DE}"/>
              </a:ext>
            </a:extLst>
          </p:cNvPr>
          <p:cNvSpPr txBox="1"/>
          <p:nvPr/>
        </p:nvSpPr>
        <p:spPr>
          <a:xfrm>
            <a:off x="6474783" y="808254"/>
            <a:ext cx="5629366" cy="4640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Trials (n=4):</a:t>
            </a:r>
            <a:r>
              <a:rPr lang="en-US" sz="2000" dirty="0"/>
              <a:t> Panic/anxiety prevalence </a:t>
            </a:r>
            <a:r>
              <a:rPr lang="en-US" sz="2000" b="1" dirty="0"/>
              <a:t>0.5–1.8%</a:t>
            </a:r>
            <a:r>
              <a:rPr lang="en-US" sz="2000" dirty="0"/>
              <a:t>. One head-to-head trial (levofloxacin vs cefuroxime): </a:t>
            </a:r>
            <a:r>
              <a:rPr lang="en-US" sz="2000" b="1" dirty="0"/>
              <a:t>RR 3.08 (95% CI 0.63–15.15)</a:t>
            </a:r>
            <a:r>
              <a:rPr lang="en-US" sz="2000" dirty="0"/>
              <a:t>. </a:t>
            </a:r>
            <a:r>
              <a:rPr lang="en-US" sz="2000" b="1" dirty="0"/>
              <a:t>Risk of bias:</a:t>
            </a:r>
            <a:r>
              <a:rPr lang="en-US" sz="2000" dirty="0"/>
              <a:t> 3 high; 1 some concerns.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Case reports (n=8; 11 cases):</a:t>
            </a:r>
            <a:r>
              <a:rPr lang="en-US" sz="2000" dirty="0"/>
              <a:t> Median age </a:t>
            </a:r>
            <a:r>
              <a:rPr lang="en-US" sz="2000" b="1" dirty="0"/>
              <a:t>32</a:t>
            </a:r>
            <a:r>
              <a:rPr lang="en-US" sz="2000" dirty="0"/>
              <a:t> (IQR 25–40); </a:t>
            </a:r>
            <a:r>
              <a:rPr lang="en-US" sz="2000" b="1" dirty="0"/>
              <a:t>45.5% male</a:t>
            </a:r>
            <a:r>
              <a:rPr lang="en-US" sz="2000" dirty="0"/>
              <a:t>.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Indications: LRTI/acute bronchitis </a:t>
            </a:r>
            <a:r>
              <a:rPr lang="en-US" sz="2000" b="1" dirty="0"/>
              <a:t>36.4%</a:t>
            </a:r>
            <a:r>
              <a:rPr lang="en-US" sz="2000" dirty="0"/>
              <a:t>, PID </a:t>
            </a:r>
            <a:r>
              <a:rPr lang="en-US" sz="2000" b="1" dirty="0"/>
              <a:t>18.2%</a:t>
            </a:r>
            <a:r>
              <a:rPr lang="en-US" sz="2000" dirty="0"/>
              <a:t>, sinusitis </a:t>
            </a:r>
            <a:r>
              <a:rPr lang="en-US" sz="2000" b="1" dirty="0"/>
              <a:t>18.2%</a:t>
            </a:r>
            <a:r>
              <a:rPr lang="en-US" sz="2000" dirty="0"/>
              <a:t>, others.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Agents: </a:t>
            </a:r>
            <a:r>
              <a:rPr lang="en-US" sz="2000" b="1" dirty="0"/>
              <a:t>Levofloxacin 45.5%</a:t>
            </a:r>
            <a:r>
              <a:rPr lang="en-US" sz="2000" dirty="0"/>
              <a:t>, </a:t>
            </a:r>
            <a:r>
              <a:rPr lang="en-US" sz="2000" b="1" dirty="0"/>
              <a:t>moxifloxacin 36.4%</a:t>
            </a:r>
            <a:r>
              <a:rPr lang="en-US" sz="2000" dirty="0"/>
              <a:t>, </a:t>
            </a:r>
            <a:r>
              <a:rPr lang="en-US" sz="2000" b="1" dirty="0"/>
              <a:t>ofloxacin 18.2%</a:t>
            </a:r>
            <a:r>
              <a:rPr lang="en-US" sz="2000" dirty="0"/>
              <a:t>.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Outcomes: </a:t>
            </a:r>
            <a:r>
              <a:rPr lang="en-US" sz="2000" b="1" dirty="0"/>
              <a:t>Acute anxiety 81.8%</a:t>
            </a:r>
            <a:r>
              <a:rPr lang="en-US" sz="2000" dirty="0"/>
              <a:t>, </a:t>
            </a:r>
            <a:r>
              <a:rPr lang="en-US" sz="2000" b="1" dirty="0"/>
              <a:t>panic attacks 27.3%</a:t>
            </a:r>
            <a:r>
              <a:rPr lang="en-US" sz="2000" dirty="0"/>
              <a:t> (some overlap possible).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Time to onset:</a:t>
            </a:r>
            <a:r>
              <a:rPr lang="en-US" sz="2000" dirty="0"/>
              <a:t> median </a:t>
            </a:r>
            <a:r>
              <a:rPr lang="en-US" sz="2000" b="1" dirty="0"/>
              <a:t>48 h</a:t>
            </a:r>
            <a:r>
              <a:rPr lang="en-US" sz="2000" dirty="0"/>
              <a:t> (IQR 5–72). </a:t>
            </a:r>
            <a:r>
              <a:rPr lang="en-US" sz="2000" b="1" dirty="0" err="1"/>
              <a:t>Dechallenge</a:t>
            </a:r>
            <a:r>
              <a:rPr lang="en-US" sz="2000" b="1" dirty="0"/>
              <a:t>:</a:t>
            </a:r>
            <a:r>
              <a:rPr lang="en-US" sz="2000" dirty="0"/>
              <a:t> all but one stopped; </a:t>
            </a:r>
            <a:r>
              <a:rPr lang="en-US" sz="2000" b="1" dirty="0"/>
              <a:t>time to relief</a:t>
            </a:r>
            <a:r>
              <a:rPr lang="en-US" sz="2000" dirty="0"/>
              <a:t> median </a:t>
            </a:r>
            <a:r>
              <a:rPr lang="en-US" sz="2000" b="1" dirty="0"/>
              <a:t>1.5 days</a:t>
            </a:r>
            <a:r>
              <a:rPr lang="en-US" sz="2000" dirty="0"/>
              <a:t> (IQR 1–5.5).</a:t>
            </a: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Panic ">
            <a:extLst>
              <a:ext uri="{FF2B5EF4-FFF2-40B4-BE49-F238E27FC236}">
                <a16:creationId xmlns:a16="http://schemas.microsoft.com/office/drawing/2014/main" id="{CB09D39D-86BC-F528-C04D-17ECD974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53" y="434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95287-1D23-89A6-E6E2-91104180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B0570-2E22-8531-FA9A-59A94058E370}"/>
              </a:ext>
            </a:extLst>
          </p:cNvPr>
          <p:cNvSpPr txBox="1"/>
          <p:nvPr/>
        </p:nvSpPr>
        <p:spPr>
          <a:xfrm>
            <a:off x="316308" y="306221"/>
            <a:ext cx="11961185" cy="6617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500" b="1" dirty="0">
                <a:solidFill>
                  <a:srgbClr val="3B1B70"/>
                </a:solidFill>
                <a:latin typeface="Arial"/>
                <a:cs typeface="Arial Unicode MS"/>
              </a:rPr>
              <a:t>Study 2: Active-comparator disproportionality analysis</a:t>
            </a:r>
          </a:p>
        </p:txBody>
      </p:sp>
      <p:pic>
        <p:nvPicPr>
          <p:cNvPr id="11" name="Picture 10" descr="A diagram of a medical analysis&#10;&#10;Description automatically generated with medium confidence">
            <a:extLst>
              <a:ext uri="{FF2B5EF4-FFF2-40B4-BE49-F238E27FC236}">
                <a16:creationId xmlns:a16="http://schemas.microsoft.com/office/drawing/2014/main" id="{DCF7C54F-AAEC-EDDE-3127-B91E354F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08" y="1220593"/>
            <a:ext cx="10398183" cy="4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2" name="Rectangle 51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74" name="Group 51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75" name="Rectangle 51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6" name="Rectangle 51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78" name="Rectangle 51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50B546-8A01-C962-3C2D-C9B3EAB6FAC8}"/>
              </a:ext>
            </a:extLst>
          </p:cNvPr>
          <p:cNvSpPr/>
          <p:nvPr/>
        </p:nvSpPr>
        <p:spPr>
          <a:xfrm>
            <a:off x="159341" y="2330505"/>
            <a:ext cx="5417000" cy="4370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reports? ~45% aged 18–41 (FQs) female predominance across most FQs.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Onset: ~1.5–5 days after start (agent-dependent).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FQs vs azithromycin: ROR 6.69 (4.88–9.18); </a:t>
            </a:r>
            <a:r>
              <a:rPr lang="en-US" sz="20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aROR</a:t>
            </a: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5.73 (4.16–7.88); IC025 &gt; 0.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FQs vs TMP-SMX: ROR 12.59; </a:t>
            </a:r>
            <a:r>
              <a:rPr lang="en-US" sz="20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aROR</a:t>
            </a: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12.20.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Ciprofloxacin vs azithromycin: ROR 9.85; </a:t>
            </a:r>
            <a:r>
              <a:rPr lang="en-US" sz="20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aROR</a:t>
            </a: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8.68.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Ciprofloxacin vs TMP-SMX: ROR 18.51; </a:t>
            </a:r>
            <a:r>
              <a:rPr lang="en-US" sz="20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aROR</a:t>
            </a: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16.58.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Within-class (cipro vs other FQs): ROR 2.17 (~2×).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A flowchart of a patient's data&#10;&#10;AI-generated content may be incorrect.">
            <a:extLst>
              <a:ext uri="{FF2B5EF4-FFF2-40B4-BE49-F238E27FC236}">
                <a16:creationId xmlns:a16="http://schemas.microsoft.com/office/drawing/2014/main" id="{D2A60570-A7D2-0305-B4E3-2CDEBCB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73" y="637004"/>
            <a:ext cx="5922003" cy="54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Panic ">
            <a:extLst>
              <a:ext uri="{FF2B5EF4-FFF2-40B4-BE49-F238E27FC236}">
                <a16:creationId xmlns:a16="http://schemas.microsoft.com/office/drawing/2014/main" id="{D9AB0C47-1D25-CEA5-49CD-04E842F8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9" y="6370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port ">
            <a:extLst>
              <a:ext uri="{FF2B5EF4-FFF2-40B4-BE49-F238E27FC236}">
                <a16:creationId xmlns:a16="http://schemas.microsoft.com/office/drawing/2014/main" id="{531A22E9-447F-1155-C473-6CE506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25" y="6370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Growing up ">
            <a:extLst>
              <a:ext uri="{FF2B5EF4-FFF2-40B4-BE49-F238E27FC236}">
                <a16:creationId xmlns:a16="http://schemas.microsoft.com/office/drawing/2014/main" id="{317EABBC-E810-FEE4-CAED-0A41773C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61" y="5845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1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92765573-78EA-22C8-5BD1-DC6E5D79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15" y="460231"/>
            <a:ext cx="8803371" cy="53664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EAA64-4843-F04A-4214-6EFAF827A283}"/>
              </a:ext>
            </a:extLst>
          </p:cNvPr>
          <p:cNvSpPr txBox="1"/>
          <p:nvPr/>
        </p:nvSpPr>
        <p:spPr>
          <a:xfrm>
            <a:off x="59960" y="993419"/>
            <a:ext cx="2968052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Forest plots for the ACR-DA of panic attacks for all fluoroquinolone compared to azithromycin or trimethoprim-sulfamethoxazole (TMP-SMX) or other FQs.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337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F0D3-4318-5B0E-D460-9DD31E40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95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masis MT Pro Black" panose="02040A04050005020304" pitchFamily="18" charset="0"/>
              </a:rPr>
              <a:t>CONCLUSION</a:t>
            </a:r>
            <a:endParaRPr lang="en-CA" b="1" dirty="0"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CE27-A751-3584-12CB-84AF58B41A73}"/>
              </a:ext>
            </a:extLst>
          </p:cNvPr>
          <p:cNvSpPr txBox="1"/>
          <p:nvPr/>
        </p:nvSpPr>
        <p:spPr>
          <a:xfrm>
            <a:off x="2623278" y="692579"/>
            <a:ext cx="9168984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800" i="1" u="sng" dirty="0"/>
              <a:t>Signals converge: </a:t>
            </a:r>
            <a:r>
              <a:rPr lang="en-CA" sz="2800" dirty="0"/>
              <a:t>Literature + FAERS suggest an association between fluoroquinolones (FQs) and panic attacks, with early onset (≈1–5 days).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800" i="1" u="sng" dirty="0"/>
              <a:t>Magnitude: </a:t>
            </a:r>
            <a:r>
              <a:rPr lang="en-CA" sz="2800" dirty="0"/>
              <a:t>Disproportionate reporting vs comparators (azithromycin, TMP-SMX); ciprofloxacin shows the strongest signal (including within-class).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800" i="1" u="sng" dirty="0"/>
              <a:t>Evidence limits: </a:t>
            </a:r>
            <a:r>
              <a:rPr lang="en-CA" sz="2800" dirty="0"/>
              <a:t>Trials under-ascertain neuropsychiatric AEs; many case reports; meta-analysis not feasible; spontaneous reporting cannot prove causality.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800" i="1" u="sng" dirty="0"/>
              <a:t>Interpretation: </a:t>
            </a:r>
            <a:r>
              <a:rPr lang="en-CA" sz="2800" dirty="0"/>
              <a:t>Findings represent preliminary safety signals consistent across adjusted RORs and IC025 &gt; 0, warranting caution and further study.</a:t>
            </a:r>
          </a:p>
        </p:txBody>
      </p:sp>
      <p:pic>
        <p:nvPicPr>
          <p:cNvPr id="7172" name="Picture 4" descr="Panic attack ">
            <a:extLst>
              <a:ext uri="{FF2B5EF4-FFF2-40B4-BE49-F238E27FC236}">
                <a16:creationId xmlns:a16="http://schemas.microsoft.com/office/drawing/2014/main" id="{1F313759-58E0-7B9D-44E0-BB2912A8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8" y="659567"/>
            <a:ext cx="1623934" cy="16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iprofloxacin 500 – Fidson Healthcare Plc.">
            <a:extLst>
              <a:ext uri="{FF2B5EF4-FFF2-40B4-BE49-F238E27FC236}">
                <a16:creationId xmlns:a16="http://schemas.microsoft.com/office/drawing/2014/main" id="{89DA5CED-3ED8-2D9B-1154-AE88C838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t="20875" r="4365" b="5405"/>
          <a:stretch>
            <a:fillRect/>
          </a:stretch>
        </p:blipFill>
        <p:spPr bwMode="auto">
          <a:xfrm>
            <a:off x="0" y="2316805"/>
            <a:ext cx="2458387" cy="20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isk assessment ">
            <a:extLst>
              <a:ext uri="{FF2B5EF4-FFF2-40B4-BE49-F238E27FC236}">
                <a16:creationId xmlns:a16="http://schemas.microsoft.com/office/drawing/2014/main" id="{8A6E2879-2CE8-7C22-14BF-14BD175E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1499"/>
            <a:ext cx="1434059" cy="14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8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97" y="0"/>
            <a:ext cx="7990114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473D-657C-6980-2D9E-A75C0481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8" y="23018"/>
            <a:ext cx="10972800" cy="7564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7AF1-16AB-8036-363A-A095CB13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10" y="779489"/>
            <a:ext cx="11532432" cy="204930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lang="en-US" sz="2400" dirty="0">
                <a:latin typeface="Abadi" panose="020B0604020104020204" pitchFamily="34" charset="0"/>
              </a:rPr>
              <a:t>Fluoroquinolones (FQs) are widely used broad‑spectrum antibiotics with high oral bioavailability.</a:t>
            </a:r>
          </a:p>
          <a:p>
            <a:pPr>
              <a:defRPr sz="2000"/>
            </a:pPr>
            <a:r>
              <a:rPr lang="en-US" sz="2400" dirty="0">
                <a:latin typeface="Abadi" panose="020B0604020104020204" pitchFamily="34" charset="0"/>
              </a:rPr>
              <a:t>FDA (2016) warned about mental health AEs (e.g., anxiety, delirium).</a:t>
            </a:r>
          </a:p>
          <a:p>
            <a:pPr>
              <a:defRPr sz="2000"/>
            </a:pPr>
            <a:r>
              <a:rPr lang="en-US" sz="2400" dirty="0">
                <a:latin typeface="Abadi" panose="020B0604020104020204" pitchFamily="34" charset="0"/>
              </a:rPr>
              <a:t>FQs cross the blood–brain barrier and may affect excitatory/inhibitory pathways.</a:t>
            </a:r>
          </a:p>
          <a:p>
            <a:pPr>
              <a:defRPr sz="2000"/>
            </a:pPr>
            <a:r>
              <a:rPr lang="en-US" sz="2400" dirty="0">
                <a:latin typeface="Abadi" panose="020B0604020104020204" pitchFamily="34" charset="0"/>
              </a:rPr>
              <a:t>Panic attacks are frequently reported yet underexplored in relation to FQs.</a:t>
            </a:r>
          </a:p>
          <a:p>
            <a:endParaRPr lang="en-US" dirty="0"/>
          </a:p>
        </p:txBody>
      </p:sp>
      <p:pic>
        <p:nvPicPr>
          <p:cNvPr id="5" name="Picture 4" descr="A group of people standing next to a prescription&#10;&#10;AI-generated content may be incorrect.">
            <a:extLst>
              <a:ext uri="{FF2B5EF4-FFF2-40B4-BE49-F238E27FC236}">
                <a16:creationId xmlns:a16="http://schemas.microsoft.com/office/drawing/2014/main" id="{607EC0CD-C21D-46D7-C380-646A7146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10" r="23149"/>
          <a:stretch>
            <a:fillRect/>
          </a:stretch>
        </p:blipFill>
        <p:spPr>
          <a:xfrm>
            <a:off x="7514891" y="3280703"/>
            <a:ext cx="3356905" cy="2445559"/>
          </a:xfrm>
          <a:prstGeom prst="rect">
            <a:avLst/>
          </a:prstGeom>
        </p:spPr>
      </p:pic>
      <p:pic>
        <p:nvPicPr>
          <p:cNvPr id="1026" name="Picture 2" descr="A close-up of a medical chart&#10;&#10;Description automatically generated">
            <a:extLst>
              <a:ext uri="{FF2B5EF4-FFF2-40B4-BE49-F238E27FC236}">
                <a16:creationId xmlns:a16="http://schemas.microsoft.com/office/drawing/2014/main" id="{6BFCC32A-45D8-5001-3DF6-4ABA83BA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8" y="2928456"/>
            <a:ext cx="6745573" cy="31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0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B746-25AA-BE23-AE38-3A2406CA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ed circle&#10;&#10;Description automatically generated">
            <a:extLst>
              <a:ext uri="{FF2B5EF4-FFF2-40B4-BE49-F238E27FC236}">
                <a16:creationId xmlns:a16="http://schemas.microsoft.com/office/drawing/2014/main" id="{7854648A-7694-BD89-9811-483D806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1" y="121819"/>
            <a:ext cx="11711058" cy="54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diagram of a person with red spots&#10;&#10;Description automatically generated">
            <a:extLst>
              <a:ext uri="{FF2B5EF4-FFF2-40B4-BE49-F238E27FC236}">
                <a16:creationId xmlns:a16="http://schemas.microsoft.com/office/drawing/2014/main" id="{54A59146-89A4-E277-0BC9-8B4BAD56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13" y="1431747"/>
            <a:ext cx="5413730" cy="37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A poster with a person with signs and symbols&#10;&#10;Description automatically generated with medium confidence">
            <a:extLst>
              <a:ext uri="{FF2B5EF4-FFF2-40B4-BE49-F238E27FC236}">
                <a16:creationId xmlns:a16="http://schemas.microsoft.com/office/drawing/2014/main" id="{2EDA0CBD-47A6-E08C-E07E-B0C7D760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888" y="1431748"/>
            <a:ext cx="5429087" cy="37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1AB051-7D1C-D49D-E157-9EE270E3074D}"/>
              </a:ext>
            </a:extLst>
          </p:cNvPr>
          <p:cNvSpPr/>
          <p:nvPr/>
        </p:nvSpPr>
        <p:spPr>
          <a:xfrm>
            <a:off x="643468" y="749508"/>
            <a:ext cx="5436489" cy="5156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954AC7-3E4B-D0D0-2549-972AB19CFD68}"/>
              </a:ext>
            </a:extLst>
          </p:cNvPr>
          <p:cNvSpPr/>
          <p:nvPr/>
        </p:nvSpPr>
        <p:spPr>
          <a:xfrm>
            <a:off x="6179227" y="742199"/>
            <a:ext cx="5436489" cy="5156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6718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9B61-FFF5-74B9-FD94-0FAD418C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8436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Aim &amp; Methodological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E1065-995F-571E-255C-BD4E224117A0}"/>
              </a:ext>
            </a:extLst>
          </p:cNvPr>
          <p:cNvSpPr txBox="1"/>
          <p:nvPr/>
        </p:nvSpPr>
        <p:spPr>
          <a:xfrm>
            <a:off x="379750" y="1230436"/>
            <a:ext cx="5716249" cy="1107996"/>
          </a:xfrm>
          <a:custGeom>
            <a:avLst/>
            <a:gdLst>
              <a:gd name="connsiteX0" fmla="*/ 0 w 5716249"/>
              <a:gd name="connsiteY0" fmla="*/ 0 h 1107996"/>
              <a:gd name="connsiteX1" fmla="*/ 571625 w 5716249"/>
              <a:gd name="connsiteY1" fmla="*/ 0 h 1107996"/>
              <a:gd name="connsiteX2" fmla="*/ 1200412 w 5716249"/>
              <a:gd name="connsiteY2" fmla="*/ 0 h 1107996"/>
              <a:gd name="connsiteX3" fmla="*/ 1714875 w 5716249"/>
              <a:gd name="connsiteY3" fmla="*/ 0 h 1107996"/>
              <a:gd name="connsiteX4" fmla="*/ 2115012 w 5716249"/>
              <a:gd name="connsiteY4" fmla="*/ 0 h 1107996"/>
              <a:gd name="connsiteX5" fmla="*/ 2515150 w 5716249"/>
              <a:gd name="connsiteY5" fmla="*/ 0 h 1107996"/>
              <a:gd name="connsiteX6" fmla="*/ 3201099 w 5716249"/>
              <a:gd name="connsiteY6" fmla="*/ 0 h 1107996"/>
              <a:gd name="connsiteX7" fmla="*/ 3772724 w 5716249"/>
              <a:gd name="connsiteY7" fmla="*/ 0 h 1107996"/>
              <a:gd name="connsiteX8" fmla="*/ 4172862 w 5716249"/>
              <a:gd name="connsiteY8" fmla="*/ 0 h 1107996"/>
              <a:gd name="connsiteX9" fmla="*/ 4630162 w 5716249"/>
              <a:gd name="connsiteY9" fmla="*/ 0 h 1107996"/>
              <a:gd name="connsiteX10" fmla="*/ 5716249 w 5716249"/>
              <a:gd name="connsiteY10" fmla="*/ 0 h 1107996"/>
              <a:gd name="connsiteX11" fmla="*/ 5716249 w 5716249"/>
              <a:gd name="connsiteY11" fmla="*/ 576158 h 1107996"/>
              <a:gd name="connsiteX12" fmla="*/ 5716249 w 5716249"/>
              <a:gd name="connsiteY12" fmla="*/ 1107996 h 1107996"/>
              <a:gd name="connsiteX13" fmla="*/ 5316112 w 5716249"/>
              <a:gd name="connsiteY13" fmla="*/ 1107996 h 1107996"/>
              <a:gd name="connsiteX14" fmla="*/ 4687324 w 5716249"/>
              <a:gd name="connsiteY14" fmla="*/ 1107996 h 1107996"/>
              <a:gd name="connsiteX15" fmla="*/ 4172862 w 5716249"/>
              <a:gd name="connsiteY15" fmla="*/ 1107996 h 1107996"/>
              <a:gd name="connsiteX16" fmla="*/ 3772724 w 5716249"/>
              <a:gd name="connsiteY16" fmla="*/ 1107996 h 1107996"/>
              <a:gd name="connsiteX17" fmla="*/ 3372587 w 5716249"/>
              <a:gd name="connsiteY17" fmla="*/ 1107996 h 1107996"/>
              <a:gd name="connsiteX18" fmla="*/ 2743800 w 5716249"/>
              <a:gd name="connsiteY18" fmla="*/ 1107996 h 1107996"/>
              <a:gd name="connsiteX19" fmla="*/ 2229337 w 5716249"/>
              <a:gd name="connsiteY19" fmla="*/ 1107996 h 1107996"/>
              <a:gd name="connsiteX20" fmla="*/ 1657712 w 5716249"/>
              <a:gd name="connsiteY20" fmla="*/ 1107996 h 1107996"/>
              <a:gd name="connsiteX21" fmla="*/ 1257575 w 5716249"/>
              <a:gd name="connsiteY21" fmla="*/ 1107996 h 1107996"/>
              <a:gd name="connsiteX22" fmla="*/ 800275 w 5716249"/>
              <a:gd name="connsiteY22" fmla="*/ 1107996 h 1107996"/>
              <a:gd name="connsiteX23" fmla="*/ 0 w 5716249"/>
              <a:gd name="connsiteY23" fmla="*/ 1107996 h 1107996"/>
              <a:gd name="connsiteX24" fmla="*/ 0 w 5716249"/>
              <a:gd name="connsiteY24" fmla="*/ 531838 h 1107996"/>
              <a:gd name="connsiteX25" fmla="*/ 0 w 5716249"/>
              <a:gd name="connsiteY25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6249" h="1107996" fill="none" extrusionOk="0">
                <a:moveTo>
                  <a:pt x="0" y="0"/>
                </a:moveTo>
                <a:cubicBezTo>
                  <a:pt x="184236" y="-8852"/>
                  <a:pt x="331265" y="39975"/>
                  <a:pt x="571625" y="0"/>
                </a:cubicBezTo>
                <a:cubicBezTo>
                  <a:pt x="811985" y="-39975"/>
                  <a:pt x="1061064" y="72246"/>
                  <a:pt x="1200412" y="0"/>
                </a:cubicBezTo>
                <a:cubicBezTo>
                  <a:pt x="1339760" y="-72246"/>
                  <a:pt x="1571354" y="38771"/>
                  <a:pt x="1714875" y="0"/>
                </a:cubicBezTo>
                <a:cubicBezTo>
                  <a:pt x="1858396" y="-38771"/>
                  <a:pt x="1978884" y="30049"/>
                  <a:pt x="2115012" y="0"/>
                </a:cubicBezTo>
                <a:cubicBezTo>
                  <a:pt x="2251140" y="-30049"/>
                  <a:pt x="2381278" y="23889"/>
                  <a:pt x="2515150" y="0"/>
                </a:cubicBezTo>
                <a:cubicBezTo>
                  <a:pt x="2649022" y="-23889"/>
                  <a:pt x="2961079" y="997"/>
                  <a:pt x="3201099" y="0"/>
                </a:cubicBezTo>
                <a:cubicBezTo>
                  <a:pt x="3441119" y="-997"/>
                  <a:pt x="3519894" y="1724"/>
                  <a:pt x="3772724" y="0"/>
                </a:cubicBezTo>
                <a:cubicBezTo>
                  <a:pt x="4025554" y="-1724"/>
                  <a:pt x="3991894" y="42413"/>
                  <a:pt x="4172862" y="0"/>
                </a:cubicBezTo>
                <a:cubicBezTo>
                  <a:pt x="4353830" y="-42413"/>
                  <a:pt x="4431517" y="19963"/>
                  <a:pt x="4630162" y="0"/>
                </a:cubicBezTo>
                <a:cubicBezTo>
                  <a:pt x="4828807" y="-19963"/>
                  <a:pt x="5328312" y="78653"/>
                  <a:pt x="5716249" y="0"/>
                </a:cubicBezTo>
                <a:cubicBezTo>
                  <a:pt x="5732705" y="214707"/>
                  <a:pt x="5695792" y="321915"/>
                  <a:pt x="5716249" y="576158"/>
                </a:cubicBezTo>
                <a:cubicBezTo>
                  <a:pt x="5736706" y="830401"/>
                  <a:pt x="5654907" y="998619"/>
                  <a:pt x="5716249" y="1107996"/>
                </a:cubicBezTo>
                <a:cubicBezTo>
                  <a:pt x="5613399" y="1142419"/>
                  <a:pt x="5426015" y="1079400"/>
                  <a:pt x="5316112" y="1107996"/>
                </a:cubicBezTo>
                <a:cubicBezTo>
                  <a:pt x="5206209" y="1136592"/>
                  <a:pt x="4823008" y="1063976"/>
                  <a:pt x="4687324" y="1107996"/>
                </a:cubicBezTo>
                <a:cubicBezTo>
                  <a:pt x="4551640" y="1152016"/>
                  <a:pt x="4278961" y="1087644"/>
                  <a:pt x="4172862" y="1107996"/>
                </a:cubicBezTo>
                <a:cubicBezTo>
                  <a:pt x="4066763" y="1128348"/>
                  <a:pt x="3877258" y="1061979"/>
                  <a:pt x="3772724" y="1107996"/>
                </a:cubicBezTo>
                <a:cubicBezTo>
                  <a:pt x="3668190" y="1154013"/>
                  <a:pt x="3566057" y="1073673"/>
                  <a:pt x="3372587" y="1107996"/>
                </a:cubicBezTo>
                <a:cubicBezTo>
                  <a:pt x="3179117" y="1142319"/>
                  <a:pt x="2923828" y="1095686"/>
                  <a:pt x="2743800" y="1107996"/>
                </a:cubicBezTo>
                <a:cubicBezTo>
                  <a:pt x="2563772" y="1120306"/>
                  <a:pt x="2484999" y="1105678"/>
                  <a:pt x="2229337" y="1107996"/>
                </a:cubicBezTo>
                <a:cubicBezTo>
                  <a:pt x="1973675" y="1110314"/>
                  <a:pt x="1843159" y="1094005"/>
                  <a:pt x="1657712" y="1107996"/>
                </a:cubicBezTo>
                <a:cubicBezTo>
                  <a:pt x="1472265" y="1121987"/>
                  <a:pt x="1370219" y="1083138"/>
                  <a:pt x="1257575" y="1107996"/>
                </a:cubicBezTo>
                <a:cubicBezTo>
                  <a:pt x="1144931" y="1132854"/>
                  <a:pt x="965472" y="1103097"/>
                  <a:pt x="800275" y="1107996"/>
                </a:cubicBezTo>
                <a:cubicBezTo>
                  <a:pt x="635078" y="1112895"/>
                  <a:pt x="331948" y="1089604"/>
                  <a:pt x="0" y="1107996"/>
                </a:cubicBezTo>
                <a:cubicBezTo>
                  <a:pt x="-52325" y="874962"/>
                  <a:pt x="68043" y="755241"/>
                  <a:pt x="0" y="531838"/>
                </a:cubicBezTo>
                <a:cubicBezTo>
                  <a:pt x="-68043" y="308435"/>
                  <a:pt x="14184" y="137281"/>
                  <a:pt x="0" y="0"/>
                </a:cubicBezTo>
                <a:close/>
              </a:path>
              <a:path w="5716249" h="1107996" stroke="0" extrusionOk="0">
                <a:moveTo>
                  <a:pt x="0" y="0"/>
                </a:moveTo>
                <a:cubicBezTo>
                  <a:pt x="133058" y="-5819"/>
                  <a:pt x="427122" y="36730"/>
                  <a:pt x="628787" y="0"/>
                </a:cubicBezTo>
                <a:cubicBezTo>
                  <a:pt x="830452" y="-36730"/>
                  <a:pt x="863686" y="17217"/>
                  <a:pt x="1028925" y="0"/>
                </a:cubicBezTo>
                <a:cubicBezTo>
                  <a:pt x="1194164" y="-17217"/>
                  <a:pt x="1382769" y="31916"/>
                  <a:pt x="1600550" y="0"/>
                </a:cubicBezTo>
                <a:cubicBezTo>
                  <a:pt x="1818331" y="-31916"/>
                  <a:pt x="1894617" y="34306"/>
                  <a:pt x="2057850" y="0"/>
                </a:cubicBezTo>
                <a:cubicBezTo>
                  <a:pt x="2221083" y="-34306"/>
                  <a:pt x="2393277" y="42455"/>
                  <a:pt x="2515150" y="0"/>
                </a:cubicBezTo>
                <a:cubicBezTo>
                  <a:pt x="2637023" y="-42455"/>
                  <a:pt x="2863077" y="41297"/>
                  <a:pt x="3201099" y="0"/>
                </a:cubicBezTo>
                <a:cubicBezTo>
                  <a:pt x="3539121" y="-41297"/>
                  <a:pt x="3581242" y="9058"/>
                  <a:pt x="3772724" y="0"/>
                </a:cubicBezTo>
                <a:cubicBezTo>
                  <a:pt x="3964206" y="-9058"/>
                  <a:pt x="4060615" y="43339"/>
                  <a:pt x="4344349" y="0"/>
                </a:cubicBezTo>
                <a:cubicBezTo>
                  <a:pt x="4628084" y="-43339"/>
                  <a:pt x="4620046" y="54386"/>
                  <a:pt x="4801649" y="0"/>
                </a:cubicBezTo>
                <a:cubicBezTo>
                  <a:pt x="4983252" y="-54386"/>
                  <a:pt x="5309072" y="105304"/>
                  <a:pt x="5716249" y="0"/>
                </a:cubicBezTo>
                <a:cubicBezTo>
                  <a:pt x="5716947" y="183425"/>
                  <a:pt x="5669518" y="290943"/>
                  <a:pt x="5716249" y="531838"/>
                </a:cubicBezTo>
                <a:cubicBezTo>
                  <a:pt x="5762980" y="772733"/>
                  <a:pt x="5714140" y="820455"/>
                  <a:pt x="5716249" y="1107996"/>
                </a:cubicBezTo>
                <a:cubicBezTo>
                  <a:pt x="5512787" y="1157649"/>
                  <a:pt x="5430295" y="1097521"/>
                  <a:pt x="5144624" y="1107996"/>
                </a:cubicBezTo>
                <a:cubicBezTo>
                  <a:pt x="4858954" y="1118471"/>
                  <a:pt x="4683280" y="1038564"/>
                  <a:pt x="4458674" y="1107996"/>
                </a:cubicBezTo>
                <a:cubicBezTo>
                  <a:pt x="4234068" y="1177428"/>
                  <a:pt x="4090711" y="1044466"/>
                  <a:pt x="3772724" y="1107996"/>
                </a:cubicBezTo>
                <a:cubicBezTo>
                  <a:pt x="3454737" y="1171526"/>
                  <a:pt x="3438263" y="1069565"/>
                  <a:pt x="3201099" y="1107996"/>
                </a:cubicBezTo>
                <a:cubicBezTo>
                  <a:pt x="2963936" y="1146427"/>
                  <a:pt x="2878653" y="1086182"/>
                  <a:pt x="2686637" y="1107996"/>
                </a:cubicBezTo>
                <a:cubicBezTo>
                  <a:pt x="2494621" y="1129810"/>
                  <a:pt x="2210514" y="1079146"/>
                  <a:pt x="2000687" y="1107996"/>
                </a:cubicBezTo>
                <a:cubicBezTo>
                  <a:pt x="1790860" y="1136846"/>
                  <a:pt x="1674180" y="1081069"/>
                  <a:pt x="1429062" y="1107996"/>
                </a:cubicBezTo>
                <a:cubicBezTo>
                  <a:pt x="1183945" y="1134923"/>
                  <a:pt x="896297" y="1043415"/>
                  <a:pt x="743112" y="1107996"/>
                </a:cubicBezTo>
                <a:cubicBezTo>
                  <a:pt x="589927" y="1172577"/>
                  <a:pt x="333930" y="1061112"/>
                  <a:pt x="0" y="1107996"/>
                </a:cubicBezTo>
                <a:cubicBezTo>
                  <a:pt x="-55584" y="908346"/>
                  <a:pt x="1620" y="741446"/>
                  <a:pt x="0" y="542918"/>
                </a:cubicBezTo>
                <a:cubicBezTo>
                  <a:pt x="-1620" y="344390"/>
                  <a:pt x="45559" y="25999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6141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badi" panose="020B0604020104020204" pitchFamily="34" charset="0"/>
              </a:rPr>
              <a:t>Aim</a:t>
            </a:r>
          </a:p>
          <a:p>
            <a:pPr algn="ctr"/>
            <a:r>
              <a:rPr lang="en-US" sz="2200" dirty="0">
                <a:solidFill>
                  <a:srgbClr val="7030A0"/>
                </a:solidFill>
                <a:latin typeface="Abadi" panose="020B0604020104020204" pitchFamily="34" charset="0"/>
              </a:rPr>
              <a:t>Fluoroquinolones (FQs) are associated with panic attacks.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07EFB-8E62-4D81-59EF-937A3B630D97}"/>
              </a:ext>
            </a:extLst>
          </p:cNvPr>
          <p:cNvSpPr txBox="1"/>
          <p:nvPr/>
        </p:nvSpPr>
        <p:spPr>
          <a:xfrm>
            <a:off x="379750" y="3029256"/>
            <a:ext cx="5716249" cy="2462213"/>
          </a:xfrm>
          <a:custGeom>
            <a:avLst/>
            <a:gdLst>
              <a:gd name="connsiteX0" fmla="*/ 0 w 5716249"/>
              <a:gd name="connsiteY0" fmla="*/ 0 h 2462213"/>
              <a:gd name="connsiteX1" fmla="*/ 685950 w 5716249"/>
              <a:gd name="connsiteY1" fmla="*/ 0 h 2462213"/>
              <a:gd name="connsiteX2" fmla="*/ 1200412 w 5716249"/>
              <a:gd name="connsiteY2" fmla="*/ 0 h 2462213"/>
              <a:gd name="connsiteX3" fmla="*/ 1600550 w 5716249"/>
              <a:gd name="connsiteY3" fmla="*/ 0 h 2462213"/>
              <a:gd name="connsiteX4" fmla="*/ 2000687 w 5716249"/>
              <a:gd name="connsiteY4" fmla="*/ 0 h 2462213"/>
              <a:gd name="connsiteX5" fmla="*/ 2686637 w 5716249"/>
              <a:gd name="connsiteY5" fmla="*/ 0 h 2462213"/>
              <a:gd name="connsiteX6" fmla="*/ 3201099 w 5716249"/>
              <a:gd name="connsiteY6" fmla="*/ 0 h 2462213"/>
              <a:gd name="connsiteX7" fmla="*/ 3829887 w 5716249"/>
              <a:gd name="connsiteY7" fmla="*/ 0 h 2462213"/>
              <a:gd name="connsiteX8" fmla="*/ 4458674 w 5716249"/>
              <a:gd name="connsiteY8" fmla="*/ 0 h 2462213"/>
              <a:gd name="connsiteX9" fmla="*/ 5144624 w 5716249"/>
              <a:gd name="connsiteY9" fmla="*/ 0 h 2462213"/>
              <a:gd name="connsiteX10" fmla="*/ 5716249 w 5716249"/>
              <a:gd name="connsiteY10" fmla="*/ 0 h 2462213"/>
              <a:gd name="connsiteX11" fmla="*/ 5716249 w 5716249"/>
              <a:gd name="connsiteY11" fmla="*/ 492443 h 2462213"/>
              <a:gd name="connsiteX12" fmla="*/ 5716249 w 5716249"/>
              <a:gd name="connsiteY12" fmla="*/ 935641 h 2462213"/>
              <a:gd name="connsiteX13" fmla="*/ 5716249 w 5716249"/>
              <a:gd name="connsiteY13" fmla="*/ 1378839 h 2462213"/>
              <a:gd name="connsiteX14" fmla="*/ 5716249 w 5716249"/>
              <a:gd name="connsiteY14" fmla="*/ 1797415 h 2462213"/>
              <a:gd name="connsiteX15" fmla="*/ 5716249 w 5716249"/>
              <a:gd name="connsiteY15" fmla="*/ 2462213 h 2462213"/>
              <a:gd name="connsiteX16" fmla="*/ 5258949 w 5716249"/>
              <a:gd name="connsiteY16" fmla="*/ 2462213 h 2462213"/>
              <a:gd name="connsiteX17" fmla="*/ 4858812 w 5716249"/>
              <a:gd name="connsiteY17" fmla="*/ 2462213 h 2462213"/>
              <a:gd name="connsiteX18" fmla="*/ 4344349 w 5716249"/>
              <a:gd name="connsiteY18" fmla="*/ 2462213 h 2462213"/>
              <a:gd name="connsiteX19" fmla="*/ 3829887 w 5716249"/>
              <a:gd name="connsiteY19" fmla="*/ 2462213 h 2462213"/>
              <a:gd name="connsiteX20" fmla="*/ 3429749 w 5716249"/>
              <a:gd name="connsiteY20" fmla="*/ 2462213 h 2462213"/>
              <a:gd name="connsiteX21" fmla="*/ 2800962 w 5716249"/>
              <a:gd name="connsiteY21" fmla="*/ 2462213 h 2462213"/>
              <a:gd name="connsiteX22" fmla="*/ 2343662 w 5716249"/>
              <a:gd name="connsiteY22" fmla="*/ 2462213 h 2462213"/>
              <a:gd name="connsiteX23" fmla="*/ 1714875 w 5716249"/>
              <a:gd name="connsiteY23" fmla="*/ 2462213 h 2462213"/>
              <a:gd name="connsiteX24" fmla="*/ 1200412 w 5716249"/>
              <a:gd name="connsiteY24" fmla="*/ 2462213 h 2462213"/>
              <a:gd name="connsiteX25" fmla="*/ 685950 w 5716249"/>
              <a:gd name="connsiteY25" fmla="*/ 2462213 h 2462213"/>
              <a:gd name="connsiteX26" fmla="*/ 0 w 5716249"/>
              <a:gd name="connsiteY26" fmla="*/ 2462213 h 2462213"/>
              <a:gd name="connsiteX27" fmla="*/ 0 w 5716249"/>
              <a:gd name="connsiteY27" fmla="*/ 1920526 h 2462213"/>
              <a:gd name="connsiteX28" fmla="*/ 0 w 5716249"/>
              <a:gd name="connsiteY28" fmla="*/ 1501950 h 2462213"/>
              <a:gd name="connsiteX29" fmla="*/ 0 w 5716249"/>
              <a:gd name="connsiteY29" fmla="*/ 1009507 h 2462213"/>
              <a:gd name="connsiteX30" fmla="*/ 0 w 5716249"/>
              <a:gd name="connsiteY30" fmla="*/ 467820 h 2462213"/>
              <a:gd name="connsiteX31" fmla="*/ 0 w 5716249"/>
              <a:gd name="connsiteY31" fmla="*/ 0 h 24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16249" h="2462213" fill="none" extrusionOk="0">
                <a:moveTo>
                  <a:pt x="0" y="0"/>
                </a:moveTo>
                <a:cubicBezTo>
                  <a:pt x="314462" y="-4122"/>
                  <a:pt x="535017" y="57131"/>
                  <a:pt x="685950" y="0"/>
                </a:cubicBezTo>
                <a:cubicBezTo>
                  <a:pt x="836883" y="-57131"/>
                  <a:pt x="1069681" y="36488"/>
                  <a:pt x="1200412" y="0"/>
                </a:cubicBezTo>
                <a:cubicBezTo>
                  <a:pt x="1331143" y="-36488"/>
                  <a:pt x="1439616" y="19218"/>
                  <a:pt x="1600550" y="0"/>
                </a:cubicBezTo>
                <a:cubicBezTo>
                  <a:pt x="1761484" y="-19218"/>
                  <a:pt x="1823674" y="4169"/>
                  <a:pt x="2000687" y="0"/>
                </a:cubicBezTo>
                <a:cubicBezTo>
                  <a:pt x="2177700" y="-4169"/>
                  <a:pt x="2462988" y="70556"/>
                  <a:pt x="2686637" y="0"/>
                </a:cubicBezTo>
                <a:cubicBezTo>
                  <a:pt x="2910286" y="-70556"/>
                  <a:pt x="2983747" y="49538"/>
                  <a:pt x="3201099" y="0"/>
                </a:cubicBezTo>
                <a:cubicBezTo>
                  <a:pt x="3418451" y="-49538"/>
                  <a:pt x="3688956" y="42685"/>
                  <a:pt x="3829887" y="0"/>
                </a:cubicBezTo>
                <a:cubicBezTo>
                  <a:pt x="3970818" y="-42685"/>
                  <a:pt x="4219848" y="66177"/>
                  <a:pt x="4458674" y="0"/>
                </a:cubicBezTo>
                <a:cubicBezTo>
                  <a:pt x="4697500" y="-66177"/>
                  <a:pt x="4910651" y="67840"/>
                  <a:pt x="5144624" y="0"/>
                </a:cubicBezTo>
                <a:cubicBezTo>
                  <a:pt x="5378597" y="-67840"/>
                  <a:pt x="5489915" y="17937"/>
                  <a:pt x="5716249" y="0"/>
                </a:cubicBezTo>
                <a:cubicBezTo>
                  <a:pt x="5730109" y="231915"/>
                  <a:pt x="5682105" y="271333"/>
                  <a:pt x="5716249" y="492443"/>
                </a:cubicBezTo>
                <a:cubicBezTo>
                  <a:pt x="5750393" y="713553"/>
                  <a:pt x="5686937" y="806664"/>
                  <a:pt x="5716249" y="935641"/>
                </a:cubicBezTo>
                <a:cubicBezTo>
                  <a:pt x="5745561" y="1064618"/>
                  <a:pt x="5669333" y="1170109"/>
                  <a:pt x="5716249" y="1378839"/>
                </a:cubicBezTo>
                <a:cubicBezTo>
                  <a:pt x="5763165" y="1587569"/>
                  <a:pt x="5696786" y="1616591"/>
                  <a:pt x="5716249" y="1797415"/>
                </a:cubicBezTo>
                <a:cubicBezTo>
                  <a:pt x="5735712" y="1978239"/>
                  <a:pt x="5678318" y="2283820"/>
                  <a:pt x="5716249" y="2462213"/>
                </a:cubicBezTo>
                <a:cubicBezTo>
                  <a:pt x="5572297" y="2498094"/>
                  <a:pt x="5414387" y="2414806"/>
                  <a:pt x="5258949" y="2462213"/>
                </a:cubicBezTo>
                <a:cubicBezTo>
                  <a:pt x="5103511" y="2509620"/>
                  <a:pt x="4975066" y="2440373"/>
                  <a:pt x="4858812" y="2462213"/>
                </a:cubicBezTo>
                <a:cubicBezTo>
                  <a:pt x="4742558" y="2484053"/>
                  <a:pt x="4580050" y="2444048"/>
                  <a:pt x="4344349" y="2462213"/>
                </a:cubicBezTo>
                <a:cubicBezTo>
                  <a:pt x="4108648" y="2480378"/>
                  <a:pt x="3942957" y="2407828"/>
                  <a:pt x="3829887" y="2462213"/>
                </a:cubicBezTo>
                <a:cubicBezTo>
                  <a:pt x="3716817" y="2516598"/>
                  <a:pt x="3614341" y="2419940"/>
                  <a:pt x="3429749" y="2462213"/>
                </a:cubicBezTo>
                <a:cubicBezTo>
                  <a:pt x="3245157" y="2504486"/>
                  <a:pt x="2969694" y="2408399"/>
                  <a:pt x="2800962" y="2462213"/>
                </a:cubicBezTo>
                <a:cubicBezTo>
                  <a:pt x="2632230" y="2516027"/>
                  <a:pt x="2507296" y="2450693"/>
                  <a:pt x="2343662" y="2462213"/>
                </a:cubicBezTo>
                <a:cubicBezTo>
                  <a:pt x="2180028" y="2473733"/>
                  <a:pt x="1873086" y="2391153"/>
                  <a:pt x="1714875" y="2462213"/>
                </a:cubicBezTo>
                <a:cubicBezTo>
                  <a:pt x="1556664" y="2533273"/>
                  <a:pt x="1442939" y="2415429"/>
                  <a:pt x="1200412" y="2462213"/>
                </a:cubicBezTo>
                <a:cubicBezTo>
                  <a:pt x="957885" y="2508997"/>
                  <a:pt x="920258" y="2412824"/>
                  <a:pt x="685950" y="2462213"/>
                </a:cubicBezTo>
                <a:cubicBezTo>
                  <a:pt x="451642" y="2511602"/>
                  <a:pt x="250253" y="2380982"/>
                  <a:pt x="0" y="2462213"/>
                </a:cubicBezTo>
                <a:cubicBezTo>
                  <a:pt x="-16105" y="2343008"/>
                  <a:pt x="49667" y="2084303"/>
                  <a:pt x="0" y="1920526"/>
                </a:cubicBezTo>
                <a:cubicBezTo>
                  <a:pt x="-49667" y="1756749"/>
                  <a:pt x="35581" y="1644664"/>
                  <a:pt x="0" y="1501950"/>
                </a:cubicBezTo>
                <a:cubicBezTo>
                  <a:pt x="-35581" y="1359236"/>
                  <a:pt x="3106" y="1144592"/>
                  <a:pt x="0" y="1009507"/>
                </a:cubicBezTo>
                <a:cubicBezTo>
                  <a:pt x="-3106" y="874422"/>
                  <a:pt x="4051" y="662816"/>
                  <a:pt x="0" y="467820"/>
                </a:cubicBezTo>
                <a:cubicBezTo>
                  <a:pt x="-4051" y="272824"/>
                  <a:pt x="44901" y="117182"/>
                  <a:pt x="0" y="0"/>
                </a:cubicBezTo>
                <a:close/>
              </a:path>
              <a:path w="5716249" h="2462213" stroke="0" extrusionOk="0">
                <a:moveTo>
                  <a:pt x="0" y="0"/>
                </a:moveTo>
                <a:cubicBezTo>
                  <a:pt x="183430" y="-60767"/>
                  <a:pt x="441097" y="65588"/>
                  <a:pt x="571625" y="0"/>
                </a:cubicBezTo>
                <a:cubicBezTo>
                  <a:pt x="702153" y="-65588"/>
                  <a:pt x="967604" y="14744"/>
                  <a:pt x="1086087" y="0"/>
                </a:cubicBezTo>
                <a:cubicBezTo>
                  <a:pt x="1204570" y="-14744"/>
                  <a:pt x="1592523" y="78535"/>
                  <a:pt x="1772037" y="0"/>
                </a:cubicBezTo>
                <a:cubicBezTo>
                  <a:pt x="1951551" y="-78535"/>
                  <a:pt x="2156433" y="48813"/>
                  <a:pt x="2400825" y="0"/>
                </a:cubicBezTo>
                <a:cubicBezTo>
                  <a:pt x="2645217" y="-48813"/>
                  <a:pt x="2838461" y="45866"/>
                  <a:pt x="2972449" y="0"/>
                </a:cubicBezTo>
                <a:cubicBezTo>
                  <a:pt x="3106437" y="-45866"/>
                  <a:pt x="3370676" y="60581"/>
                  <a:pt x="3486912" y="0"/>
                </a:cubicBezTo>
                <a:cubicBezTo>
                  <a:pt x="3603148" y="-60581"/>
                  <a:pt x="3829906" y="71605"/>
                  <a:pt x="4172862" y="0"/>
                </a:cubicBezTo>
                <a:cubicBezTo>
                  <a:pt x="4515818" y="-71605"/>
                  <a:pt x="4387451" y="33937"/>
                  <a:pt x="4572999" y="0"/>
                </a:cubicBezTo>
                <a:cubicBezTo>
                  <a:pt x="4758547" y="-33937"/>
                  <a:pt x="4937705" y="42529"/>
                  <a:pt x="5144624" y="0"/>
                </a:cubicBezTo>
                <a:cubicBezTo>
                  <a:pt x="5351543" y="-42529"/>
                  <a:pt x="5546254" y="60421"/>
                  <a:pt x="5716249" y="0"/>
                </a:cubicBezTo>
                <a:cubicBezTo>
                  <a:pt x="5763906" y="208275"/>
                  <a:pt x="5668898" y="312669"/>
                  <a:pt x="5716249" y="517065"/>
                </a:cubicBezTo>
                <a:cubicBezTo>
                  <a:pt x="5763600" y="721461"/>
                  <a:pt x="5668331" y="787202"/>
                  <a:pt x="5716249" y="935641"/>
                </a:cubicBezTo>
                <a:cubicBezTo>
                  <a:pt x="5764167" y="1084080"/>
                  <a:pt x="5704018" y="1232993"/>
                  <a:pt x="5716249" y="1378839"/>
                </a:cubicBezTo>
                <a:cubicBezTo>
                  <a:pt x="5728480" y="1524685"/>
                  <a:pt x="5680030" y="1641735"/>
                  <a:pt x="5716249" y="1871282"/>
                </a:cubicBezTo>
                <a:cubicBezTo>
                  <a:pt x="5752468" y="2100829"/>
                  <a:pt x="5653056" y="2273039"/>
                  <a:pt x="5716249" y="2462213"/>
                </a:cubicBezTo>
                <a:cubicBezTo>
                  <a:pt x="5469923" y="2517833"/>
                  <a:pt x="5276457" y="2393800"/>
                  <a:pt x="5087462" y="2462213"/>
                </a:cubicBezTo>
                <a:cubicBezTo>
                  <a:pt x="4898467" y="2530626"/>
                  <a:pt x="4760027" y="2458746"/>
                  <a:pt x="4572999" y="2462213"/>
                </a:cubicBezTo>
                <a:cubicBezTo>
                  <a:pt x="4385971" y="2465680"/>
                  <a:pt x="4119126" y="2387956"/>
                  <a:pt x="3887049" y="2462213"/>
                </a:cubicBezTo>
                <a:cubicBezTo>
                  <a:pt x="3654972" y="2536470"/>
                  <a:pt x="3520546" y="2457646"/>
                  <a:pt x="3315424" y="2462213"/>
                </a:cubicBezTo>
                <a:cubicBezTo>
                  <a:pt x="3110303" y="2466780"/>
                  <a:pt x="3068378" y="2415470"/>
                  <a:pt x="2915287" y="2462213"/>
                </a:cubicBezTo>
                <a:cubicBezTo>
                  <a:pt x="2762196" y="2508956"/>
                  <a:pt x="2530274" y="2456370"/>
                  <a:pt x="2343662" y="2462213"/>
                </a:cubicBezTo>
                <a:cubicBezTo>
                  <a:pt x="2157051" y="2468056"/>
                  <a:pt x="1922130" y="2459162"/>
                  <a:pt x="1772037" y="2462213"/>
                </a:cubicBezTo>
                <a:cubicBezTo>
                  <a:pt x="1621945" y="2465264"/>
                  <a:pt x="1366460" y="2385160"/>
                  <a:pt x="1086087" y="2462213"/>
                </a:cubicBezTo>
                <a:cubicBezTo>
                  <a:pt x="805714" y="2539266"/>
                  <a:pt x="771409" y="2403939"/>
                  <a:pt x="514462" y="2462213"/>
                </a:cubicBezTo>
                <a:cubicBezTo>
                  <a:pt x="257516" y="2520487"/>
                  <a:pt x="132348" y="2443787"/>
                  <a:pt x="0" y="2462213"/>
                </a:cubicBezTo>
                <a:cubicBezTo>
                  <a:pt x="-19867" y="2292105"/>
                  <a:pt x="38507" y="2196991"/>
                  <a:pt x="0" y="1945148"/>
                </a:cubicBezTo>
                <a:cubicBezTo>
                  <a:pt x="-38507" y="1693305"/>
                  <a:pt x="790" y="1575185"/>
                  <a:pt x="0" y="1428084"/>
                </a:cubicBezTo>
                <a:cubicBezTo>
                  <a:pt x="-790" y="1280983"/>
                  <a:pt x="45266" y="1171804"/>
                  <a:pt x="0" y="935641"/>
                </a:cubicBezTo>
                <a:cubicBezTo>
                  <a:pt x="-45266" y="699478"/>
                  <a:pt x="2453" y="634501"/>
                  <a:pt x="0" y="467820"/>
                </a:cubicBezTo>
                <a:cubicBezTo>
                  <a:pt x="-2453" y="301139"/>
                  <a:pt x="54382" y="17555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104715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badi" panose="020B0604020104020204" pitchFamily="34" charset="0"/>
              </a:rPr>
              <a:t>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badi" panose="020B0604020104020204" pitchFamily="34" charset="0"/>
              </a:rPr>
              <a:t>Systematically synthesize published evidence (trials, case reports) on panic attacks/acute anxiety with FQs.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badi" panose="020B0604020104020204" pitchFamily="34" charset="0"/>
              </a:rPr>
              <a:t>Quantify disproportionate reporting of panic attacks for FQs vs active comparators (azithromycin, TMP-SMX).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345BA8-1F3C-815B-493D-65A275465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864" y="3220953"/>
            <a:ext cx="2462213" cy="2462213"/>
          </a:xfrm>
          <a:prstGeom prst="rect">
            <a:avLst/>
          </a:prstGeom>
        </p:spPr>
      </p:pic>
      <p:pic>
        <p:nvPicPr>
          <p:cNvPr id="3082" name="Picture 10" descr="Target ">
            <a:extLst>
              <a:ext uri="{FF2B5EF4-FFF2-40B4-BE49-F238E27FC236}">
                <a16:creationId xmlns:a16="http://schemas.microsoft.com/office/drawing/2014/main" id="{BF4EB635-C9A3-D2A5-1051-8509A1DF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02" y="1054911"/>
            <a:ext cx="1716375" cy="17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2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D49646-152A-06C8-7A9A-FC44A84CF179}"/>
              </a:ext>
            </a:extLst>
          </p:cNvPr>
          <p:cNvSpPr txBox="1"/>
          <p:nvPr/>
        </p:nvSpPr>
        <p:spPr>
          <a:xfrm>
            <a:off x="814465" y="954439"/>
            <a:ext cx="6605666" cy="4031873"/>
          </a:xfrm>
          <a:custGeom>
            <a:avLst/>
            <a:gdLst>
              <a:gd name="connsiteX0" fmla="*/ 0 w 6605666"/>
              <a:gd name="connsiteY0" fmla="*/ 0 h 4031873"/>
              <a:gd name="connsiteX1" fmla="*/ 352302 w 6605666"/>
              <a:gd name="connsiteY1" fmla="*/ 0 h 4031873"/>
              <a:gd name="connsiteX2" fmla="*/ 902774 w 6605666"/>
              <a:gd name="connsiteY2" fmla="*/ 0 h 4031873"/>
              <a:gd name="connsiteX3" fmla="*/ 1453247 w 6605666"/>
              <a:gd name="connsiteY3" fmla="*/ 0 h 4031873"/>
              <a:gd name="connsiteX4" fmla="*/ 1805549 w 6605666"/>
              <a:gd name="connsiteY4" fmla="*/ 0 h 4031873"/>
              <a:gd name="connsiteX5" fmla="*/ 2157851 w 6605666"/>
              <a:gd name="connsiteY5" fmla="*/ 0 h 4031873"/>
              <a:gd name="connsiteX6" fmla="*/ 2642266 w 6605666"/>
              <a:gd name="connsiteY6" fmla="*/ 0 h 4031873"/>
              <a:gd name="connsiteX7" fmla="*/ 3192739 w 6605666"/>
              <a:gd name="connsiteY7" fmla="*/ 0 h 4031873"/>
              <a:gd name="connsiteX8" fmla="*/ 3611097 w 6605666"/>
              <a:gd name="connsiteY8" fmla="*/ 0 h 4031873"/>
              <a:gd name="connsiteX9" fmla="*/ 4095513 w 6605666"/>
              <a:gd name="connsiteY9" fmla="*/ 0 h 4031873"/>
              <a:gd name="connsiteX10" fmla="*/ 4712042 w 6605666"/>
              <a:gd name="connsiteY10" fmla="*/ 0 h 4031873"/>
              <a:gd name="connsiteX11" fmla="*/ 5262514 w 6605666"/>
              <a:gd name="connsiteY11" fmla="*/ 0 h 4031873"/>
              <a:gd name="connsiteX12" fmla="*/ 5945099 w 6605666"/>
              <a:gd name="connsiteY12" fmla="*/ 0 h 4031873"/>
              <a:gd name="connsiteX13" fmla="*/ 6605666 w 6605666"/>
              <a:gd name="connsiteY13" fmla="*/ 0 h 4031873"/>
              <a:gd name="connsiteX14" fmla="*/ 6605666 w 6605666"/>
              <a:gd name="connsiteY14" fmla="*/ 455026 h 4031873"/>
              <a:gd name="connsiteX15" fmla="*/ 6605666 w 6605666"/>
              <a:gd name="connsiteY15" fmla="*/ 950370 h 4031873"/>
              <a:gd name="connsiteX16" fmla="*/ 6605666 w 6605666"/>
              <a:gd name="connsiteY16" fmla="*/ 1566671 h 4031873"/>
              <a:gd name="connsiteX17" fmla="*/ 6605666 w 6605666"/>
              <a:gd name="connsiteY17" fmla="*/ 2062015 h 4031873"/>
              <a:gd name="connsiteX18" fmla="*/ 6605666 w 6605666"/>
              <a:gd name="connsiteY18" fmla="*/ 2637997 h 4031873"/>
              <a:gd name="connsiteX19" fmla="*/ 6605666 w 6605666"/>
              <a:gd name="connsiteY19" fmla="*/ 3213979 h 4031873"/>
              <a:gd name="connsiteX20" fmla="*/ 6605666 w 6605666"/>
              <a:gd name="connsiteY20" fmla="*/ 4031873 h 4031873"/>
              <a:gd name="connsiteX21" fmla="*/ 6187307 w 6605666"/>
              <a:gd name="connsiteY21" fmla="*/ 4031873 h 4031873"/>
              <a:gd name="connsiteX22" fmla="*/ 5768948 w 6605666"/>
              <a:gd name="connsiteY22" fmla="*/ 4031873 h 4031873"/>
              <a:gd name="connsiteX23" fmla="*/ 5086363 w 6605666"/>
              <a:gd name="connsiteY23" fmla="*/ 4031873 h 4031873"/>
              <a:gd name="connsiteX24" fmla="*/ 4469834 w 6605666"/>
              <a:gd name="connsiteY24" fmla="*/ 4031873 h 4031873"/>
              <a:gd name="connsiteX25" fmla="*/ 3919362 w 6605666"/>
              <a:gd name="connsiteY25" fmla="*/ 4031873 h 4031873"/>
              <a:gd name="connsiteX26" fmla="*/ 3567060 w 6605666"/>
              <a:gd name="connsiteY26" fmla="*/ 4031873 h 4031873"/>
              <a:gd name="connsiteX27" fmla="*/ 2884474 w 6605666"/>
              <a:gd name="connsiteY27" fmla="*/ 4031873 h 4031873"/>
              <a:gd name="connsiteX28" fmla="*/ 2466115 w 6605666"/>
              <a:gd name="connsiteY28" fmla="*/ 4031873 h 4031873"/>
              <a:gd name="connsiteX29" fmla="*/ 2113813 w 6605666"/>
              <a:gd name="connsiteY29" fmla="*/ 4031873 h 4031873"/>
              <a:gd name="connsiteX30" fmla="*/ 1761511 w 6605666"/>
              <a:gd name="connsiteY30" fmla="*/ 4031873 h 4031873"/>
              <a:gd name="connsiteX31" fmla="*/ 1211039 w 6605666"/>
              <a:gd name="connsiteY31" fmla="*/ 4031873 h 4031873"/>
              <a:gd name="connsiteX32" fmla="*/ 528453 w 6605666"/>
              <a:gd name="connsiteY32" fmla="*/ 4031873 h 4031873"/>
              <a:gd name="connsiteX33" fmla="*/ 0 w 6605666"/>
              <a:gd name="connsiteY33" fmla="*/ 4031873 h 4031873"/>
              <a:gd name="connsiteX34" fmla="*/ 0 w 6605666"/>
              <a:gd name="connsiteY34" fmla="*/ 3496210 h 4031873"/>
              <a:gd name="connsiteX35" fmla="*/ 0 w 6605666"/>
              <a:gd name="connsiteY35" fmla="*/ 2960547 h 4031873"/>
              <a:gd name="connsiteX36" fmla="*/ 0 w 6605666"/>
              <a:gd name="connsiteY36" fmla="*/ 2424884 h 4031873"/>
              <a:gd name="connsiteX37" fmla="*/ 0 w 6605666"/>
              <a:gd name="connsiteY37" fmla="*/ 1768264 h 4031873"/>
              <a:gd name="connsiteX38" fmla="*/ 0 w 6605666"/>
              <a:gd name="connsiteY38" fmla="*/ 1111645 h 4031873"/>
              <a:gd name="connsiteX39" fmla="*/ 0 w 6605666"/>
              <a:gd name="connsiteY39" fmla="*/ 495344 h 4031873"/>
              <a:gd name="connsiteX40" fmla="*/ 0 w 6605666"/>
              <a:gd name="connsiteY40" fmla="*/ 0 h 4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605666" h="4031873" fill="none" extrusionOk="0">
                <a:moveTo>
                  <a:pt x="0" y="0"/>
                </a:moveTo>
                <a:cubicBezTo>
                  <a:pt x="114774" y="-40639"/>
                  <a:pt x="217339" y="11971"/>
                  <a:pt x="352302" y="0"/>
                </a:cubicBezTo>
                <a:cubicBezTo>
                  <a:pt x="487265" y="-11971"/>
                  <a:pt x="753073" y="18391"/>
                  <a:pt x="902774" y="0"/>
                </a:cubicBezTo>
                <a:cubicBezTo>
                  <a:pt x="1052475" y="-18391"/>
                  <a:pt x="1251983" y="42038"/>
                  <a:pt x="1453247" y="0"/>
                </a:cubicBezTo>
                <a:cubicBezTo>
                  <a:pt x="1654511" y="-42038"/>
                  <a:pt x="1689247" y="13141"/>
                  <a:pt x="1805549" y="0"/>
                </a:cubicBezTo>
                <a:cubicBezTo>
                  <a:pt x="1921851" y="-13141"/>
                  <a:pt x="2063527" y="2746"/>
                  <a:pt x="2157851" y="0"/>
                </a:cubicBezTo>
                <a:cubicBezTo>
                  <a:pt x="2252175" y="-2746"/>
                  <a:pt x="2468526" y="10274"/>
                  <a:pt x="2642266" y="0"/>
                </a:cubicBezTo>
                <a:cubicBezTo>
                  <a:pt x="2816007" y="-10274"/>
                  <a:pt x="2995315" y="59211"/>
                  <a:pt x="3192739" y="0"/>
                </a:cubicBezTo>
                <a:cubicBezTo>
                  <a:pt x="3390163" y="-59211"/>
                  <a:pt x="3418260" y="35623"/>
                  <a:pt x="3611097" y="0"/>
                </a:cubicBezTo>
                <a:cubicBezTo>
                  <a:pt x="3803934" y="-35623"/>
                  <a:pt x="3864349" y="25874"/>
                  <a:pt x="4095513" y="0"/>
                </a:cubicBezTo>
                <a:cubicBezTo>
                  <a:pt x="4326677" y="-25874"/>
                  <a:pt x="4507504" y="10300"/>
                  <a:pt x="4712042" y="0"/>
                </a:cubicBezTo>
                <a:cubicBezTo>
                  <a:pt x="4916580" y="-10300"/>
                  <a:pt x="5027540" y="56313"/>
                  <a:pt x="5262514" y="0"/>
                </a:cubicBezTo>
                <a:cubicBezTo>
                  <a:pt x="5497488" y="-56313"/>
                  <a:pt x="5646162" y="18265"/>
                  <a:pt x="5945099" y="0"/>
                </a:cubicBezTo>
                <a:cubicBezTo>
                  <a:pt x="6244036" y="-18265"/>
                  <a:pt x="6368266" y="31650"/>
                  <a:pt x="6605666" y="0"/>
                </a:cubicBezTo>
                <a:cubicBezTo>
                  <a:pt x="6656415" y="184258"/>
                  <a:pt x="6552479" y="268085"/>
                  <a:pt x="6605666" y="455026"/>
                </a:cubicBezTo>
                <a:cubicBezTo>
                  <a:pt x="6658853" y="641967"/>
                  <a:pt x="6604332" y="793694"/>
                  <a:pt x="6605666" y="950370"/>
                </a:cubicBezTo>
                <a:cubicBezTo>
                  <a:pt x="6607000" y="1107046"/>
                  <a:pt x="6596871" y="1338118"/>
                  <a:pt x="6605666" y="1566671"/>
                </a:cubicBezTo>
                <a:cubicBezTo>
                  <a:pt x="6614461" y="1795224"/>
                  <a:pt x="6597905" y="1935510"/>
                  <a:pt x="6605666" y="2062015"/>
                </a:cubicBezTo>
                <a:cubicBezTo>
                  <a:pt x="6613427" y="2188520"/>
                  <a:pt x="6593162" y="2415082"/>
                  <a:pt x="6605666" y="2637997"/>
                </a:cubicBezTo>
                <a:cubicBezTo>
                  <a:pt x="6618170" y="2860912"/>
                  <a:pt x="6562031" y="2931767"/>
                  <a:pt x="6605666" y="3213979"/>
                </a:cubicBezTo>
                <a:cubicBezTo>
                  <a:pt x="6649301" y="3496191"/>
                  <a:pt x="6597082" y="3727538"/>
                  <a:pt x="6605666" y="4031873"/>
                </a:cubicBezTo>
                <a:cubicBezTo>
                  <a:pt x="6415263" y="4076378"/>
                  <a:pt x="6303210" y="4031366"/>
                  <a:pt x="6187307" y="4031873"/>
                </a:cubicBezTo>
                <a:cubicBezTo>
                  <a:pt x="6071404" y="4032380"/>
                  <a:pt x="5954298" y="4006933"/>
                  <a:pt x="5768948" y="4031873"/>
                </a:cubicBezTo>
                <a:cubicBezTo>
                  <a:pt x="5583598" y="4056813"/>
                  <a:pt x="5288697" y="3972649"/>
                  <a:pt x="5086363" y="4031873"/>
                </a:cubicBezTo>
                <a:cubicBezTo>
                  <a:pt x="4884029" y="4091097"/>
                  <a:pt x="4672214" y="4006476"/>
                  <a:pt x="4469834" y="4031873"/>
                </a:cubicBezTo>
                <a:cubicBezTo>
                  <a:pt x="4267454" y="4057270"/>
                  <a:pt x="4075494" y="3983320"/>
                  <a:pt x="3919362" y="4031873"/>
                </a:cubicBezTo>
                <a:cubicBezTo>
                  <a:pt x="3763230" y="4080426"/>
                  <a:pt x="3673615" y="4003091"/>
                  <a:pt x="3567060" y="4031873"/>
                </a:cubicBezTo>
                <a:cubicBezTo>
                  <a:pt x="3460505" y="4060655"/>
                  <a:pt x="3039008" y="4024213"/>
                  <a:pt x="2884474" y="4031873"/>
                </a:cubicBezTo>
                <a:cubicBezTo>
                  <a:pt x="2729940" y="4039533"/>
                  <a:pt x="2672053" y="4013510"/>
                  <a:pt x="2466115" y="4031873"/>
                </a:cubicBezTo>
                <a:cubicBezTo>
                  <a:pt x="2260177" y="4050236"/>
                  <a:pt x="2267311" y="4006200"/>
                  <a:pt x="2113813" y="4031873"/>
                </a:cubicBezTo>
                <a:cubicBezTo>
                  <a:pt x="1960315" y="4057546"/>
                  <a:pt x="1922191" y="4020406"/>
                  <a:pt x="1761511" y="4031873"/>
                </a:cubicBezTo>
                <a:cubicBezTo>
                  <a:pt x="1600831" y="4043340"/>
                  <a:pt x="1464943" y="3991262"/>
                  <a:pt x="1211039" y="4031873"/>
                </a:cubicBezTo>
                <a:cubicBezTo>
                  <a:pt x="957135" y="4072484"/>
                  <a:pt x="664995" y="3996089"/>
                  <a:pt x="528453" y="4031873"/>
                </a:cubicBezTo>
                <a:cubicBezTo>
                  <a:pt x="391911" y="4067657"/>
                  <a:pt x="228359" y="4028810"/>
                  <a:pt x="0" y="4031873"/>
                </a:cubicBezTo>
                <a:cubicBezTo>
                  <a:pt x="-50284" y="3817336"/>
                  <a:pt x="61086" y="3693292"/>
                  <a:pt x="0" y="3496210"/>
                </a:cubicBezTo>
                <a:cubicBezTo>
                  <a:pt x="-61086" y="3299128"/>
                  <a:pt x="46839" y="3203140"/>
                  <a:pt x="0" y="2960547"/>
                </a:cubicBezTo>
                <a:cubicBezTo>
                  <a:pt x="-46839" y="2717954"/>
                  <a:pt x="18319" y="2587004"/>
                  <a:pt x="0" y="2424884"/>
                </a:cubicBezTo>
                <a:cubicBezTo>
                  <a:pt x="-18319" y="2262764"/>
                  <a:pt x="39145" y="2061288"/>
                  <a:pt x="0" y="1768264"/>
                </a:cubicBezTo>
                <a:cubicBezTo>
                  <a:pt x="-39145" y="1475240"/>
                  <a:pt x="14799" y="1432592"/>
                  <a:pt x="0" y="1111645"/>
                </a:cubicBezTo>
                <a:cubicBezTo>
                  <a:pt x="-14799" y="790698"/>
                  <a:pt x="73801" y="775185"/>
                  <a:pt x="0" y="495344"/>
                </a:cubicBezTo>
                <a:cubicBezTo>
                  <a:pt x="-73801" y="215503"/>
                  <a:pt x="33718" y="133419"/>
                  <a:pt x="0" y="0"/>
                </a:cubicBezTo>
                <a:close/>
              </a:path>
              <a:path w="6605666" h="4031873" stroke="0" extrusionOk="0">
                <a:moveTo>
                  <a:pt x="0" y="0"/>
                </a:moveTo>
                <a:cubicBezTo>
                  <a:pt x="232458" y="-65293"/>
                  <a:pt x="333273" y="72164"/>
                  <a:pt x="616529" y="0"/>
                </a:cubicBezTo>
                <a:cubicBezTo>
                  <a:pt x="899785" y="-72164"/>
                  <a:pt x="1054369" y="44105"/>
                  <a:pt x="1299114" y="0"/>
                </a:cubicBezTo>
                <a:cubicBezTo>
                  <a:pt x="1543859" y="-44105"/>
                  <a:pt x="1674062" y="11862"/>
                  <a:pt x="1915643" y="0"/>
                </a:cubicBezTo>
                <a:cubicBezTo>
                  <a:pt x="2157224" y="-11862"/>
                  <a:pt x="2369238" y="68264"/>
                  <a:pt x="2532172" y="0"/>
                </a:cubicBezTo>
                <a:cubicBezTo>
                  <a:pt x="2695106" y="-68264"/>
                  <a:pt x="2720493" y="3971"/>
                  <a:pt x="2884474" y="0"/>
                </a:cubicBezTo>
                <a:cubicBezTo>
                  <a:pt x="3048455" y="-3971"/>
                  <a:pt x="3072874" y="13312"/>
                  <a:pt x="3236776" y="0"/>
                </a:cubicBezTo>
                <a:cubicBezTo>
                  <a:pt x="3400678" y="-13312"/>
                  <a:pt x="3571421" y="41829"/>
                  <a:pt x="3721192" y="0"/>
                </a:cubicBezTo>
                <a:cubicBezTo>
                  <a:pt x="3870963" y="-41829"/>
                  <a:pt x="4161843" y="15777"/>
                  <a:pt x="4337721" y="0"/>
                </a:cubicBezTo>
                <a:cubicBezTo>
                  <a:pt x="4513599" y="-15777"/>
                  <a:pt x="4692422" y="27036"/>
                  <a:pt x="4822136" y="0"/>
                </a:cubicBezTo>
                <a:cubicBezTo>
                  <a:pt x="4951850" y="-27036"/>
                  <a:pt x="5176749" y="35508"/>
                  <a:pt x="5306552" y="0"/>
                </a:cubicBezTo>
                <a:cubicBezTo>
                  <a:pt x="5436355" y="-35508"/>
                  <a:pt x="5546035" y="46006"/>
                  <a:pt x="5724911" y="0"/>
                </a:cubicBezTo>
                <a:cubicBezTo>
                  <a:pt x="5903787" y="-46006"/>
                  <a:pt x="6217409" y="73664"/>
                  <a:pt x="6605666" y="0"/>
                </a:cubicBezTo>
                <a:cubicBezTo>
                  <a:pt x="6643626" y="217331"/>
                  <a:pt x="6558933" y="264393"/>
                  <a:pt x="6605666" y="495344"/>
                </a:cubicBezTo>
                <a:cubicBezTo>
                  <a:pt x="6652399" y="726295"/>
                  <a:pt x="6601968" y="829981"/>
                  <a:pt x="6605666" y="1071326"/>
                </a:cubicBezTo>
                <a:cubicBezTo>
                  <a:pt x="6609364" y="1312671"/>
                  <a:pt x="6573123" y="1453527"/>
                  <a:pt x="6605666" y="1647308"/>
                </a:cubicBezTo>
                <a:cubicBezTo>
                  <a:pt x="6638209" y="1841089"/>
                  <a:pt x="6585653" y="2108784"/>
                  <a:pt x="6605666" y="2303927"/>
                </a:cubicBezTo>
                <a:cubicBezTo>
                  <a:pt x="6625679" y="2499070"/>
                  <a:pt x="6571575" y="2630363"/>
                  <a:pt x="6605666" y="2920228"/>
                </a:cubicBezTo>
                <a:cubicBezTo>
                  <a:pt x="6639757" y="3210093"/>
                  <a:pt x="6577228" y="3341438"/>
                  <a:pt x="6605666" y="3536529"/>
                </a:cubicBezTo>
                <a:cubicBezTo>
                  <a:pt x="6634104" y="3731620"/>
                  <a:pt x="6586247" y="3911759"/>
                  <a:pt x="6605666" y="4031873"/>
                </a:cubicBezTo>
                <a:cubicBezTo>
                  <a:pt x="6463813" y="4067807"/>
                  <a:pt x="6290478" y="4012988"/>
                  <a:pt x="6121250" y="4031873"/>
                </a:cubicBezTo>
                <a:cubicBezTo>
                  <a:pt x="5952022" y="4050758"/>
                  <a:pt x="5903180" y="3999435"/>
                  <a:pt x="5702892" y="4031873"/>
                </a:cubicBezTo>
                <a:cubicBezTo>
                  <a:pt x="5502604" y="4064311"/>
                  <a:pt x="5389462" y="4018194"/>
                  <a:pt x="5284533" y="4031873"/>
                </a:cubicBezTo>
                <a:cubicBezTo>
                  <a:pt x="5179604" y="4045552"/>
                  <a:pt x="4945438" y="3989428"/>
                  <a:pt x="4734061" y="4031873"/>
                </a:cubicBezTo>
                <a:cubicBezTo>
                  <a:pt x="4522684" y="4074318"/>
                  <a:pt x="4523444" y="4024955"/>
                  <a:pt x="4315702" y="4031873"/>
                </a:cubicBezTo>
                <a:cubicBezTo>
                  <a:pt x="4107960" y="4038791"/>
                  <a:pt x="4049626" y="3993039"/>
                  <a:pt x="3897343" y="4031873"/>
                </a:cubicBezTo>
                <a:cubicBezTo>
                  <a:pt x="3745060" y="4070707"/>
                  <a:pt x="3510270" y="4027036"/>
                  <a:pt x="3346871" y="4031873"/>
                </a:cubicBezTo>
                <a:cubicBezTo>
                  <a:pt x="3183472" y="4036710"/>
                  <a:pt x="3116442" y="3996171"/>
                  <a:pt x="2928512" y="4031873"/>
                </a:cubicBezTo>
                <a:cubicBezTo>
                  <a:pt x="2740582" y="4067575"/>
                  <a:pt x="2424570" y="4025516"/>
                  <a:pt x="2245926" y="4031873"/>
                </a:cubicBezTo>
                <a:cubicBezTo>
                  <a:pt x="2067282" y="4038230"/>
                  <a:pt x="1923247" y="4007894"/>
                  <a:pt x="1695454" y="4031873"/>
                </a:cubicBezTo>
                <a:cubicBezTo>
                  <a:pt x="1467661" y="4055852"/>
                  <a:pt x="1312841" y="4015043"/>
                  <a:pt x="1211039" y="4031873"/>
                </a:cubicBezTo>
                <a:cubicBezTo>
                  <a:pt x="1109238" y="4048703"/>
                  <a:pt x="899568" y="3981633"/>
                  <a:pt x="594510" y="4031873"/>
                </a:cubicBezTo>
                <a:cubicBezTo>
                  <a:pt x="289452" y="4082113"/>
                  <a:pt x="179045" y="3988904"/>
                  <a:pt x="0" y="4031873"/>
                </a:cubicBezTo>
                <a:cubicBezTo>
                  <a:pt x="-12075" y="3848602"/>
                  <a:pt x="1791" y="3762641"/>
                  <a:pt x="0" y="3496210"/>
                </a:cubicBezTo>
                <a:cubicBezTo>
                  <a:pt x="-1791" y="3229779"/>
                  <a:pt x="4118" y="3082777"/>
                  <a:pt x="0" y="2920228"/>
                </a:cubicBezTo>
                <a:cubicBezTo>
                  <a:pt x="-4118" y="2757679"/>
                  <a:pt x="27596" y="2528537"/>
                  <a:pt x="0" y="2263609"/>
                </a:cubicBezTo>
                <a:cubicBezTo>
                  <a:pt x="-27596" y="1998681"/>
                  <a:pt x="8639" y="1989062"/>
                  <a:pt x="0" y="1808583"/>
                </a:cubicBezTo>
                <a:cubicBezTo>
                  <a:pt x="-8639" y="1628104"/>
                  <a:pt x="52225" y="1452271"/>
                  <a:pt x="0" y="1313239"/>
                </a:cubicBezTo>
                <a:cubicBezTo>
                  <a:pt x="-52225" y="1174207"/>
                  <a:pt x="27049" y="995142"/>
                  <a:pt x="0" y="737257"/>
                </a:cubicBezTo>
                <a:cubicBezTo>
                  <a:pt x="-27049" y="479372"/>
                  <a:pt x="14677" y="26304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06909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badi" panose="020B0604020104020204" pitchFamily="34" charset="0"/>
              </a:rPr>
              <a:t>Evidence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Abadi" panose="020B0604020104020204" pitchFamily="34" charset="0"/>
              </a:rPr>
              <a:t> No prior systematic review focused on FQs→ panic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Abadi" panose="020B0604020104020204" pitchFamily="34" charset="0"/>
              </a:rPr>
              <a:t>Trials under-ascertain neuropsychiatric AEs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Abadi" panose="020B0604020104020204" pitchFamily="34" charset="0"/>
              </a:rPr>
              <a:t> Real-world signal has not been quantified with an active-comparator approach.</a:t>
            </a:r>
            <a:endParaRPr lang="en-CA" sz="3200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8194" name="Picture 2" descr="Gaps ">
            <a:extLst>
              <a:ext uri="{FF2B5EF4-FFF2-40B4-BE49-F238E27FC236}">
                <a16:creationId xmlns:a16="http://schemas.microsoft.com/office/drawing/2014/main" id="{46A1D774-B095-46BF-2112-F8BC6B68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49" y="1627505"/>
            <a:ext cx="2869543" cy="28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6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9196-8772-BE92-6B62-233F65CF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72" y="98770"/>
            <a:ext cx="10972800" cy="38564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Post-marketing Surveillance?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CC52-FB5D-8C5B-A23D-68ADB079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5" y="681443"/>
            <a:ext cx="10972800" cy="28464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+mj-lt"/>
              </a:rPr>
              <a:t>Post-marketing surveillance</a:t>
            </a:r>
            <a:r>
              <a:rPr lang="en-US" dirty="0">
                <a:latin typeface="+mj-lt"/>
              </a:rPr>
              <a:t> is the monitoring of drug safety </a:t>
            </a:r>
            <a:r>
              <a:rPr lang="en-US" b="1" dirty="0">
                <a:latin typeface="+mj-lt"/>
              </a:rPr>
              <a:t>after approval</a:t>
            </a:r>
          </a:p>
          <a:p>
            <a:r>
              <a:rPr lang="en-US" dirty="0">
                <a:latin typeface="+mj-lt"/>
              </a:rPr>
              <a:t>It relies on </a:t>
            </a:r>
            <a:r>
              <a:rPr lang="en-US" b="1" dirty="0">
                <a:latin typeface="+mj-lt"/>
              </a:rPr>
              <a:t>spontaneous adverse event reports</a:t>
            </a:r>
            <a:r>
              <a:rPr lang="en-US" dirty="0">
                <a:latin typeface="+mj-lt"/>
              </a:rPr>
              <a:t> from patients, healthcare providers, and manufacturers</a:t>
            </a:r>
          </a:p>
          <a:p>
            <a:r>
              <a:rPr lang="en-US" dirty="0">
                <a:latin typeface="+mj-lt"/>
              </a:rPr>
              <a:t>In the U.S., the FDA maintains the </a:t>
            </a:r>
            <a:r>
              <a:rPr lang="en-US" b="1" dirty="0">
                <a:latin typeface="+mj-lt"/>
              </a:rPr>
              <a:t>FAERS</a:t>
            </a:r>
            <a:r>
              <a:rPr lang="en-US" dirty="0">
                <a:latin typeface="+mj-lt"/>
              </a:rPr>
              <a:t> (FDA Adverse Event Reporting System) database</a:t>
            </a:r>
          </a:p>
          <a:p>
            <a:r>
              <a:rPr lang="en-US" dirty="0">
                <a:latin typeface="+mj-lt"/>
              </a:rPr>
              <a:t>Contains </a:t>
            </a:r>
            <a:r>
              <a:rPr lang="en-US" b="1" dirty="0">
                <a:latin typeface="+mj-lt"/>
              </a:rPr>
              <a:t>millions of individual case safety reports (ICSRs)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Used to identify </a:t>
            </a:r>
            <a:r>
              <a:rPr lang="en-US" b="1" dirty="0">
                <a:latin typeface="+mj-lt"/>
              </a:rPr>
              <a:t>early safety signals</a:t>
            </a:r>
            <a:r>
              <a:rPr lang="en-US" dirty="0">
                <a:latin typeface="+mj-lt"/>
              </a:rPr>
              <a:t> for approved medications.</a:t>
            </a:r>
          </a:p>
          <a:p>
            <a:r>
              <a:rPr lang="en-US" dirty="0">
                <a:latin typeface="+mj-lt"/>
              </a:rPr>
              <a:t>Disproportionality Analysis (DA) is used to detect </a:t>
            </a:r>
            <a:r>
              <a:rPr lang="en-US" b="1" dirty="0">
                <a:latin typeface="+mj-lt"/>
              </a:rPr>
              <a:t>potential drug–event associations as signal detection tools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not causal proof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42289A-0FE0-4ED9-2494-B2EA84349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578700"/>
              </p:ext>
            </p:extLst>
          </p:nvPr>
        </p:nvGraphicFramePr>
        <p:xfrm>
          <a:off x="664030" y="4778822"/>
          <a:ext cx="10613570" cy="96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F2C27D-6DA9-E5B1-7964-145AD7729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05590"/>
              </p:ext>
            </p:extLst>
          </p:nvPr>
        </p:nvGraphicFramePr>
        <p:xfrm>
          <a:off x="664030" y="5889170"/>
          <a:ext cx="10613570" cy="96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F3940CBF-5388-3065-0EE8-58003C9A4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3755" y="3322946"/>
            <a:ext cx="1930642" cy="1930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59249-6AA0-74DD-04DA-8378F117C9F6}"/>
              </a:ext>
            </a:extLst>
          </p:cNvPr>
          <p:cNvSpPr txBox="1"/>
          <p:nvPr/>
        </p:nvSpPr>
        <p:spPr>
          <a:xfrm>
            <a:off x="1176727" y="3902624"/>
            <a:ext cx="8791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Signal ≠ proof of harm, but a flag for further 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3A8A1-E909-A389-1B84-00A9D95B41DC}"/>
              </a:ext>
            </a:extLst>
          </p:cNvPr>
          <p:cNvSpPr/>
          <p:nvPr/>
        </p:nvSpPr>
        <p:spPr>
          <a:xfrm>
            <a:off x="1484027" y="3854623"/>
            <a:ext cx="8484432" cy="5974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44C7FB-CCDD-7D6C-389B-D11C543BB182}"/>
              </a:ext>
            </a:extLst>
          </p:cNvPr>
          <p:cNvSpPr/>
          <p:nvPr/>
        </p:nvSpPr>
        <p:spPr>
          <a:xfrm>
            <a:off x="239843" y="484413"/>
            <a:ext cx="11317573" cy="30434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94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7AC2-80B8-4908-3B69-7127D7CA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masis MT Pro Black" panose="02040A04050005020304" pitchFamily="18" charset="0"/>
              </a:rPr>
              <a:t>Study Overview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F6A39F-FD37-B23A-F59B-E2E39C87D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52553"/>
              </p:ext>
            </p:extLst>
          </p:nvPr>
        </p:nvGraphicFramePr>
        <p:xfrm>
          <a:off x="609600" y="967933"/>
          <a:ext cx="1158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55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D0E7-284F-634E-9320-5EEBA318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00997"/>
          </a:xfrm>
          <a:solidFill>
            <a:srgbClr val="7030A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RESULTS</a:t>
            </a:r>
            <a:endParaRPr lang="en-CA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35DA2EDDC1043ADDBEA0EC0365999" ma:contentTypeVersion="13" ma:contentTypeDescription="Create a new document." ma:contentTypeScope="" ma:versionID="866b0b7a954f580e012b47133a2cfdb3">
  <xsd:schema xmlns:xsd="http://www.w3.org/2001/XMLSchema" xmlns:xs="http://www.w3.org/2001/XMLSchema" xmlns:p="http://schemas.microsoft.com/office/2006/metadata/properties" xmlns:ns2="09f6d9ca-6b98-41ad-b3e2-d71d6ba612a2" xmlns:ns3="5227762c-1b16-4a06-80c8-bd7533d046ae" targetNamespace="http://schemas.microsoft.com/office/2006/metadata/properties" ma:root="true" ma:fieldsID="9842d5b15b61638b540306491fe94e8b" ns2:_="" ns3:_="">
    <xsd:import namespace="09f6d9ca-6b98-41ad-b3e2-d71d6ba612a2"/>
    <xsd:import namespace="5227762c-1b16-4a06-80c8-bd7533d04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6d9ca-6b98-41ad-b3e2-d71d6ba61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ee78da-ddfb-46f7-86ce-e46b37148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7762c-1b16-4a06-80c8-bd7533d046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b8f2d4-ced4-4b2d-8731-75b4a843b1ee}" ma:internalName="TaxCatchAll" ma:showField="CatchAllData" ma:web="5227762c-1b16-4a06-80c8-bd7533d04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f6d9ca-6b98-41ad-b3e2-d71d6ba612a2">
      <Terms xmlns="http://schemas.microsoft.com/office/infopath/2007/PartnerControls"/>
    </lcf76f155ced4ddcb4097134ff3c332f>
    <TaxCatchAll xmlns="5227762c-1b16-4a06-80c8-bd7533d046ae" xsi:nil="true"/>
  </documentManagement>
</p:properties>
</file>

<file path=customXml/itemProps1.xml><?xml version="1.0" encoding="utf-8"?>
<ds:datastoreItem xmlns:ds="http://schemas.openxmlformats.org/officeDocument/2006/customXml" ds:itemID="{F4367874-4AA1-4DDC-9A1C-3CD494D5AA58}"/>
</file>

<file path=customXml/itemProps2.xml><?xml version="1.0" encoding="utf-8"?>
<ds:datastoreItem xmlns:ds="http://schemas.openxmlformats.org/officeDocument/2006/customXml" ds:itemID="{A095D0CE-ED82-4804-97B7-E6830C16FE35}"/>
</file>

<file path=customXml/itemProps3.xml><?xml version="1.0" encoding="utf-8"?>
<ds:datastoreItem xmlns:ds="http://schemas.openxmlformats.org/officeDocument/2006/customXml" ds:itemID="{F9A857BB-DCEA-495B-93D7-BAFA42B2D72B}"/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721</Words>
  <Application>Microsoft Office PowerPoint</Application>
  <PresentationFormat>Widescreen</PresentationFormat>
  <Paragraphs>73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Abadi</vt:lpstr>
      <vt:lpstr>Amasis MT Pro Black</vt:lpstr>
      <vt:lpstr>Arial</vt:lpstr>
      <vt:lpstr>Calibri</vt:lpstr>
      <vt:lpstr>Wingdings</vt:lpstr>
      <vt:lpstr>Office Theme</vt:lpstr>
      <vt:lpstr>PowerPoint Presentation</vt:lpstr>
      <vt:lpstr>Background</vt:lpstr>
      <vt:lpstr>PowerPoint Presentation</vt:lpstr>
      <vt:lpstr>PowerPoint Presentation</vt:lpstr>
      <vt:lpstr>Aim &amp; Methodological Approach</vt:lpstr>
      <vt:lpstr>PowerPoint Presentation</vt:lpstr>
      <vt:lpstr>Post-marketing Surveillance?</vt:lpstr>
      <vt:lpstr>Study Overview</vt:lpstr>
      <vt:lpstr>RESULTS</vt:lpstr>
      <vt:lpstr>PowerPoint Presentation</vt:lpstr>
      <vt:lpstr>Literature Review – Methods</vt:lpstr>
      <vt:lpstr>Literature Review – Findings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Bala Swetha Baskaran</cp:lastModifiedBy>
  <cp:revision>3</cp:revision>
  <cp:lastPrinted>2012-01-12T15:01:17Z</cp:lastPrinted>
  <dcterms:created xsi:type="dcterms:W3CDTF">2011-12-23T15:22:14Z</dcterms:created>
  <dcterms:modified xsi:type="dcterms:W3CDTF">2025-09-17T17:13:47Z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0x01010055135DA2EDDC1043ADDBEA0EC0365999</vt:lpwstr>
  </property>
</Properties>
</file>