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6858000" cy="9144000"/>
  <p:embeddedFontLst>
    <p:embeddedFont>
      <p:font typeface="Nunito"/>
      <p:regular r:id="rId45"/>
      <p:bold r:id="rId46"/>
      <p:italic r:id="rId47"/>
      <p:boldItalic r:id="rId48"/>
    </p:embeddedFont>
    <p:embeddedFont>
      <p:font typeface="Montserrat"/>
      <p:regular r:id="rId49"/>
      <p:bold r:id="rId50"/>
      <p:italic r:id="rId51"/>
      <p:boldItalic r:id="rId52"/>
    </p:embeddedFont>
    <p:embeddedFont>
      <p:font typeface="Quattrocento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7" roundtripDataSignature="AMtx7mhvgJYuxwNlNj/LEuAyldJ16c07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0FAAF59-7041-4EB8-A0FE-8992181081D1}">
  <a:tblStyle styleId="{B0FAAF59-7041-4EB8-A0FE-8992181081D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2.xml"/><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42" Type="http://schemas.openxmlformats.org/officeDocument/2006/relationships/slide" Target="slides/slide35.xml"/><Relationship Id="rId47" Type="http://schemas.openxmlformats.org/officeDocument/2006/relationships/font" Target="fonts/Nunito-italic.fntdata"/><Relationship Id="rId34" Type="http://schemas.openxmlformats.org/officeDocument/2006/relationships/slide" Target="slides/slide27.xml"/><Relationship Id="rId21" Type="http://schemas.openxmlformats.org/officeDocument/2006/relationships/slide" Target="slides/slide14.xml"/><Relationship Id="rId50" Type="http://schemas.openxmlformats.org/officeDocument/2006/relationships/font" Target="fonts/Montserrat-bold.fntdata"/><Relationship Id="rId55" Type="http://schemas.openxmlformats.org/officeDocument/2006/relationships/font" Target="fonts/QuattrocentoSans-italic.fntdata"/><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slide" Target="slides/slide33.xml"/><Relationship Id="rId45" Type="http://schemas.openxmlformats.org/officeDocument/2006/relationships/font" Target="fonts/Nunito-regular.fntdata"/><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53" Type="http://schemas.openxmlformats.org/officeDocument/2006/relationships/font" Target="fonts/QuattrocentoSans-regular.fntdata"/><Relationship Id="rId11" Type="http://schemas.openxmlformats.org/officeDocument/2006/relationships/slide" Target="slides/slide4.xml"/><Relationship Id="rId58" Type="http://schemas.openxmlformats.org/officeDocument/2006/relationships/customXml" Target="../customXml/item1.xml"/><Relationship Id="rId5" Type="http://schemas.openxmlformats.org/officeDocument/2006/relationships/slideMaster" Target="slideMasters/slideMaster1.xml"/><Relationship Id="rId19" Type="http://schemas.openxmlformats.org/officeDocument/2006/relationships/slide" Target="slides/slide12.xml"/><Relationship Id="rId43" Type="http://schemas.openxmlformats.org/officeDocument/2006/relationships/slide" Target="slides/slide36.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Nunito-boldItalic.fntdata"/><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56" Type="http://schemas.openxmlformats.org/officeDocument/2006/relationships/font" Target="fonts/QuattrocentoSans-boldItalic.fntdata"/><Relationship Id="rId14" Type="http://schemas.openxmlformats.org/officeDocument/2006/relationships/slide" Target="slides/slide7.xml"/><Relationship Id="rId8" Type="http://schemas.openxmlformats.org/officeDocument/2006/relationships/slide" Target="slides/slide1.xml"/><Relationship Id="rId51" Type="http://schemas.openxmlformats.org/officeDocument/2006/relationships/font" Target="fonts/Montserrat-italic.fntdata"/><Relationship Id="rId3" Type="http://schemas.openxmlformats.org/officeDocument/2006/relationships/presProps" Target="presProps.xml"/><Relationship Id="rId46" Type="http://schemas.openxmlformats.org/officeDocument/2006/relationships/font" Target="fonts/Nunito-bold.fntdata"/><Relationship Id="rId33" Type="http://schemas.openxmlformats.org/officeDocument/2006/relationships/slide" Target="slides/slide26.xml"/><Relationship Id="rId38" Type="http://schemas.openxmlformats.org/officeDocument/2006/relationships/slide" Target="slides/slide31.xml"/><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59" Type="http://schemas.openxmlformats.org/officeDocument/2006/relationships/customXml" Target="../customXml/item2.xml"/><Relationship Id="rId41" Type="http://schemas.openxmlformats.org/officeDocument/2006/relationships/slide" Target="slides/slide34.xml"/><Relationship Id="rId20" Type="http://schemas.openxmlformats.org/officeDocument/2006/relationships/slide" Target="slides/slide13.xml"/><Relationship Id="rId54" Type="http://schemas.openxmlformats.org/officeDocument/2006/relationships/font" Target="fonts/QuattrocentoSans-bold.fntdata"/><Relationship Id="rId1" Type="http://schemas.openxmlformats.org/officeDocument/2006/relationships/theme" Target="theme/theme2.xml"/><Relationship Id="rId6" Type="http://schemas.openxmlformats.org/officeDocument/2006/relationships/slideMaster" Target="slideMasters/slideMaster2.xml"/><Relationship Id="rId49" Type="http://schemas.openxmlformats.org/officeDocument/2006/relationships/font" Target="fonts/Montserrat-regular.fntdata"/><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customschemas.google.com/relationships/presentationmetadata" Target="metadata"/><Relationship Id="rId15" Type="http://schemas.openxmlformats.org/officeDocument/2006/relationships/slide" Target="slides/slide8.xml"/><Relationship Id="rId44" Type="http://schemas.openxmlformats.org/officeDocument/2006/relationships/slide" Target="slides/slide37.xml"/><Relationship Id="rId31" Type="http://schemas.openxmlformats.org/officeDocument/2006/relationships/slide" Target="slides/slide24.xml"/><Relationship Id="rId52" Type="http://schemas.openxmlformats.org/officeDocument/2006/relationships/font" Target="fonts/Montserrat-boldItalic.fntdata"/><Relationship Id="rId10" Type="http://schemas.openxmlformats.org/officeDocument/2006/relationships/slide" Target="slides/slide3.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althpolicy.duke.edu/sites/default/files/2019-11/rwd_reliability.pdf" TargetMode="External"/><Relationship Id="rId3" Type="http://schemas.openxmlformats.org/officeDocument/2006/relationships/hyperlink" Target="https://pcornet.org/wp-content/uploads/2023/06/PCORnet-Data-Checks-v14.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dth.ca/sites/default/files/RWE/MG0020/MG0020-RWE-Guidance-Report.pdf" TargetMode="External"/><Relationship Id="rId3" Type="http://schemas.openxmlformats.org/officeDocument/2006/relationships/hyperlink" Target="https://www.ispor.org/publications/journals/value-outcomes-spotlight/vos-archives/issue/view/expanding-the-value-conversation/fit-for-purpose-real-world-data-assessments-in-oncology-a-call-for-cross-stakeholder-collaboration" TargetMode="External"/><Relationship Id="rId4" Type="http://schemas.openxmlformats.org/officeDocument/2006/relationships/hyperlink" Target="https://www.fda.gov/media/120060/download" TargetMode="External"/><Relationship Id="rId5" Type="http://schemas.openxmlformats.org/officeDocument/2006/relationships/hyperlink" Target="https://www.canada.ca/en/services/health/publications/drugs-health-products/real-world-data-evidence-drug-lifecycle-report.html" TargetMode="External"/><Relationship Id="rId6" Type="http://schemas.openxmlformats.org/officeDocument/2006/relationships/hyperlink" Target="http://www.hl7.org/vulcan/"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por.org/docs/default-source/intl2023/ispordataquality-5.pdf?sfvrsn=a96650fe_0" TargetMode="External"/><Relationship Id="rId3" Type="http://schemas.openxmlformats.org/officeDocument/2006/relationships/hyperlink" Target="https://www.eunethta.eu/request-tool-and-its-vision-paper/" TargetMode="External"/><Relationship Id="rId4" Type="http://schemas.openxmlformats.org/officeDocument/2006/relationships/hyperlink" Target="https://bmcmedresmethodol.biomedcentral.com/articles/10.1186/s12874-022-01768-6" TargetMode="External"/><Relationship Id="rId5" Type="http://schemas.openxmlformats.org/officeDocument/2006/relationships/hyperlink" Target="https://healthpolicy.duke.edu/sites/default/files/2019-11/rwd_reliability.pdf" TargetMode="External"/><Relationship Id="rId6" Type="http://schemas.openxmlformats.org/officeDocument/2006/relationships/hyperlink" Target="https://www.ncbi.nlm.nih.gov/pmc/articles/PMC5051581/"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cornet.org/wp-content/uploads/2019/09/PCORnet-Data-Checks-v61.pdf" TargetMode="External"/><Relationship Id="rId3" Type="http://schemas.openxmlformats.org/officeDocument/2006/relationships/hyperlink" Target="https://www.sentinelinitiative.org/sentinel/data-quality-review-and-characterizatio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The Data Assessment:</a:t>
            </a:r>
            <a:endParaRPr/>
          </a:p>
          <a:p>
            <a:pPr indent="-228600" lvl="0" marL="228600" rtl="0" algn="l">
              <a:spcBef>
                <a:spcPts val="0"/>
              </a:spcBef>
              <a:spcAft>
                <a:spcPts val="0"/>
              </a:spcAft>
              <a:buClr>
                <a:schemeClr val="dk1"/>
              </a:buClr>
              <a:buSzPts val="1200"/>
              <a:buFont typeface="Calibri"/>
              <a:buAutoNum type="arabicPeriod"/>
            </a:pPr>
            <a:r>
              <a:rPr lang="en-US"/>
              <a:t>Does the variable exist? If so - is it mandatory. In the example of age you’d expect these to both be yes</a:t>
            </a:r>
            <a:endParaRPr/>
          </a:p>
          <a:p>
            <a:pPr indent="-228600" lvl="0" marL="228600" rtl="0" algn="l">
              <a:spcBef>
                <a:spcPts val="0"/>
              </a:spcBef>
              <a:spcAft>
                <a:spcPts val="0"/>
              </a:spcAft>
              <a:buClr>
                <a:schemeClr val="dk1"/>
              </a:buClr>
              <a:buSzPts val="1200"/>
              <a:buFont typeface="Calibri"/>
              <a:buAutoNum type="arabicPeriod"/>
            </a:pPr>
            <a:r>
              <a:rPr lang="en-US"/>
              <a:t>Is the variable computed or raw value? In most instances we’d expect that age is computed from date of birth and date of enrollment</a:t>
            </a:r>
            <a:endParaRPr/>
          </a:p>
          <a:p>
            <a:pPr indent="-228600" lvl="0" marL="228600" rtl="0" algn="l">
              <a:spcBef>
                <a:spcPts val="0"/>
              </a:spcBef>
              <a:spcAft>
                <a:spcPts val="0"/>
              </a:spcAft>
              <a:buClr>
                <a:schemeClr val="dk1"/>
              </a:buClr>
              <a:buSzPts val="1200"/>
              <a:buFont typeface="Calibri"/>
              <a:buAutoNum type="arabicPeriod"/>
            </a:pPr>
            <a:r>
              <a:rPr lang="en-US"/>
              <a:t>Is the variable included in a data dictionary? If so – what’s it’s Field name and are there any Standard specifications. Again, using age as an example: how many decimal places (if any!) is it recorded to, perhaps values over 85 have to be confirmed </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US"/>
              <a:t>Does consent allow use of this variable (e.g. using OHIP number for linkage to other datasets)? Is there one source of truth if something is collected from both patients and HCPs for example? Are previous versions saved? Are there date/timestamps associated with updates?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3" name="Google Shape;3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p:txBody>
      </p:sp>
      <p:sp>
        <p:nvSpPr>
          <p:cNvPr id="385" name="Google Shape;3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2" name="Google Shape;4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p:txBody>
      </p:sp>
      <p:sp>
        <p:nvSpPr>
          <p:cNvPr id="455" name="Google Shape;45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sz="1200">
              <a:solidFill>
                <a:srgbClr val="8296B0"/>
              </a:solidFill>
              <a:latin typeface="Arial"/>
              <a:ea typeface="Arial"/>
              <a:cs typeface="Arial"/>
              <a:sym typeface="Arial"/>
            </a:endParaRPr>
          </a:p>
        </p:txBody>
      </p:sp>
      <p:sp>
        <p:nvSpPr>
          <p:cNvPr id="520" name="Google Shape;52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9" name="Google Shape;54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855"/>
              </a:buClr>
              <a:buSzPts val="1200"/>
              <a:buFont typeface="Arial"/>
              <a:buNone/>
            </a:pPr>
            <a:r>
              <a:rPr b="0" i="0" lang="en-US">
                <a:solidFill>
                  <a:srgbClr val="102855"/>
                </a:solidFill>
                <a:latin typeface="Arial"/>
                <a:ea typeface="Arial"/>
                <a:cs typeface="Arial"/>
                <a:sym typeface="Arial"/>
              </a:rPr>
              <a:t>To establish what a fit for purpose dataset looked like we landed on this flow, which can be applied to an already existing PSP dataset or be used when setting up a new PSP.</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0" i="0" lang="en-US"/>
              <a:t>PSP Protocol: </a:t>
            </a:r>
            <a:r>
              <a:rPr b="0" i="0" lang="en-US" sz="1200">
                <a:solidFill>
                  <a:srgbClr val="A5A5A5"/>
                </a:solidFill>
                <a:latin typeface="Arial"/>
                <a:ea typeface="Arial"/>
                <a:cs typeface="Arial"/>
                <a:sym typeface="Arial"/>
              </a:rPr>
              <a:t>What are the primary PSP objectives</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Consent: What data is being / can be collected and what can it be used for?</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Dictionary: What are the data points collected</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Source Proritisation: What is the source of the data and collection method used?</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Quality: How reliable and trusted is this data?</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Analysis (including planning): How are the metrics necessary for use case evaluation planned on being calculated?</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Relevancy: Are the calculated metrics in line with existing literature?</a:t>
            </a:r>
            <a:endParaRPr/>
          </a:p>
          <a:p>
            <a:pPr indent="-171450" lvl="0" marL="171450" marR="0" rtl="0" algn="l">
              <a:lnSpc>
                <a:spcPct val="100000"/>
              </a:lnSpc>
              <a:spcBef>
                <a:spcPts val="0"/>
              </a:spcBef>
              <a:spcAft>
                <a:spcPts val="0"/>
              </a:spcAft>
              <a:buClr>
                <a:srgbClr val="A5A5A5"/>
              </a:buClr>
              <a:buSzPts val="1200"/>
              <a:buFont typeface="Arial"/>
              <a:buChar char="•"/>
            </a:pPr>
            <a:r>
              <a:rPr b="0" i="0" lang="en-US" sz="1200">
                <a:solidFill>
                  <a:srgbClr val="A5A5A5"/>
                </a:solidFill>
                <a:latin typeface="Arial"/>
                <a:ea typeface="Arial"/>
                <a:cs typeface="Arial"/>
                <a:sym typeface="Arial"/>
              </a:rPr>
              <a:t>Data Represnetaivness: Is the dataset a representative of the broader PSP patient pool, Canadian patient pool, and under-served/at-risk population groups</a:t>
            </a:r>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rgbClr val="A5A5A5"/>
              </a:solidFill>
              <a:latin typeface="Arial"/>
              <a:ea typeface="Arial"/>
              <a:cs typeface="Arial"/>
              <a:sym typeface="Arial"/>
            </a:endParaRPr>
          </a:p>
          <a:p>
            <a:pPr indent="0" lvl="0" marL="0" rtl="0" algn="l">
              <a:spcBef>
                <a:spcPts val="0"/>
              </a:spcBef>
              <a:spcAft>
                <a:spcPts val="0"/>
              </a:spcAft>
              <a:buNone/>
            </a:pPr>
            <a:r>
              <a:t/>
            </a:r>
            <a:endParaRPr/>
          </a:p>
        </p:txBody>
      </p:sp>
      <p:sp>
        <p:nvSpPr>
          <p:cNvPr id="550" name="Google Shape;55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Canvassing our respective organisations landed us on 3 external use cases to base our framework on:</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en-US"/>
              <a:t>The 3 external are: Reimbursement; Patient Experience and Outcomes: </a:t>
            </a:r>
            <a:r>
              <a:rPr b="0" lang="en-US" sz="1200" strike="noStrike">
                <a:latin typeface="Arial"/>
                <a:ea typeface="Arial"/>
                <a:cs typeface="Arial"/>
                <a:sym typeface="Arial"/>
              </a:rPr>
              <a:t>and</a:t>
            </a:r>
            <a:r>
              <a:rPr b="0" lang="en-US" sz="1200" strike="sngStrike">
                <a:latin typeface="Arial"/>
                <a:ea typeface="Arial"/>
                <a:cs typeface="Arial"/>
                <a:sym typeface="Arial"/>
              </a:rPr>
              <a:t> </a:t>
            </a:r>
            <a:r>
              <a:rPr b="0" lang="en-US" sz="1200">
                <a:solidFill>
                  <a:schemeClr val="dk1"/>
                </a:solidFill>
                <a:latin typeface="Calibri"/>
                <a:ea typeface="Calibri"/>
                <a:cs typeface="Calibri"/>
                <a:sym typeface="Calibri"/>
              </a:rPr>
              <a:t>Regulatory.</a:t>
            </a:r>
            <a:endParaRPr/>
          </a:p>
          <a:p>
            <a:pPr indent="0" lvl="0" marL="0" rtl="0" algn="l">
              <a:spcBef>
                <a:spcPts val="0"/>
              </a:spcBef>
              <a:spcAft>
                <a:spcPts val="0"/>
              </a:spcAft>
              <a:buNone/>
            </a:pPr>
            <a:r>
              <a:t/>
            </a:r>
            <a:endParaRPr b="0" sz="1200" strike="noStrike">
              <a:solidFill>
                <a:schemeClr val="dk1"/>
              </a:solidFill>
              <a:latin typeface="Calibri"/>
              <a:ea typeface="Calibri"/>
              <a:cs typeface="Calibri"/>
              <a:sym typeface="Calibri"/>
            </a:endParaRPr>
          </a:p>
          <a:p>
            <a:pPr indent="0" lvl="0" marL="0" rtl="0" algn="l">
              <a:spcBef>
                <a:spcPts val="0"/>
              </a:spcBef>
              <a:spcAft>
                <a:spcPts val="0"/>
              </a:spcAft>
              <a:buNone/>
            </a:pPr>
            <a:r>
              <a:rPr b="0" lang="en-US" sz="1200" strike="noStrike">
                <a:solidFill>
                  <a:schemeClr val="dk1"/>
                </a:solidFill>
                <a:latin typeface="Calibri"/>
                <a:ea typeface="Calibri"/>
                <a:cs typeface="Calibri"/>
                <a:sym typeface="Calibri"/>
              </a:rPr>
              <a:t>By looking at the variables required for </a:t>
            </a:r>
            <a:r>
              <a:rPr b="0" i="0" lang="en-US">
                <a:solidFill>
                  <a:srgbClr val="102855"/>
                </a:solidFill>
                <a:latin typeface="Arial"/>
                <a:ea typeface="Arial"/>
                <a:cs typeface="Arial"/>
                <a:sym typeface="Arial"/>
              </a:rPr>
              <a:t>each use case we identified domains that resonated across various therapeutic areas, even if the specifics differed.</a:t>
            </a:r>
            <a:endParaRPr/>
          </a:p>
          <a:p>
            <a:pPr indent="0" lvl="0" marL="0" rtl="0" algn="l">
              <a:spcBef>
                <a:spcPts val="0"/>
              </a:spcBef>
              <a:spcAft>
                <a:spcPts val="0"/>
              </a:spcAft>
              <a:buNone/>
            </a:pPr>
            <a:r>
              <a:t/>
            </a:r>
            <a:endParaRPr b="0" i="0" sz="1200">
              <a:solidFill>
                <a:srgbClr val="102855"/>
              </a:solidFill>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marR="0" rtl="0" algn="l">
              <a:lnSpc>
                <a:spcPct val="100000"/>
              </a:lnSpc>
              <a:spcBef>
                <a:spcPts val="1200"/>
              </a:spcBef>
              <a:spcAft>
                <a:spcPts val="0"/>
              </a:spcAft>
              <a:buClr>
                <a:schemeClr val="dk1"/>
              </a:buClr>
              <a:buSzPts val="1200"/>
              <a:buFont typeface="Arial"/>
              <a:buNone/>
            </a:pPr>
            <a:r>
              <a:rPr i="1" lang="en-US" sz="1200">
                <a:latin typeface="Arial"/>
                <a:ea typeface="Arial"/>
                <a:cs typeface="Arial"/>
                <a:sym typeface="Arial"/>
              </a:rPr>
              <a:t>We did have some discussion on if Health Equity should be it’s own use case but consensus was that really all of these use cases would have Health Equity input and so we should rather ensure this was kept front of mind, by for example considering race, ethnicity, geographical area and other possible determinants of health in-equity</a:t>
            </a:r>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580" name="Google Shape;58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Circling back to the why we’re doing this project,</a:t>
            </a:r>
            <a:endParaRPr/>
          </a:p>
          <a:p>
            <a:pPr indent="0" lvl="0" marL="0" rtl="0" algn="l">
              <a:spcBef>
                <a:spcPts val="0"/>
              </a:spcBef>
              <a:spcAft>
                <a:spcPts val="0"/>
              </a:spcAft>
              <a:buNone/>
            </a:pPr>
            <a:r>
              <a:rPr lang="en-US"/>
              <a:t>Our hopes and dreams are that this can be of service to many aspects of those involved in healthcare from Health Technology Assessors through to the patients who are using these PSP services for a variety of reasons.</a:t>
            </a:r>
            <a:endParaRPr/>
          </a:p>
          <a:p>
            <a:pPr indent="0" lvl="0" marL="0" rtl="0" algn="l">
              <a:spcBef>
                <a:spcPts val="0"/>
              </a:spcBef>
              <a:spcAft>
                <a:spcPts val="0"/>
              </a:spcAft>
              <a:buNone/>
            </a:pPr>
            <a:r>
              <a:rPr lang="en-US"/>
              <a:t>Mention we have some public and private payers in the works</a:t>
            </a:r>
            <a:endParaRPr/>
          </a:p>
        </p:txBody>
      </p:sp>
      <p:sp>
        <p:nvSpPr>
          <p:cNvPr id="603" name="Google Shape;60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02855"/>
              </a:buClr>
              <a:buSzPts val="1200"/>
              <a:buFont typeface="Arial"/>
              <a:buNone/>
            </a:pPr>
            <a:r>
              <a:rPr b="0" i="0" lang="en-US">
                <a:solidFill>
                  <a:srgbClr val="102855"/>
                </a:solidFill>
                <a:latin typeface="Arial"/>
                <a:ea typeface="Arial"/>
                <a:cs typeface="Arial"/>
                <a:sym typeface="Arial"/>
              </a:rPr>
              <a:t>We found that the specific variables required for each use case differed between therapeutic areas but could be broadly bucketed into domains such as:</a:t>
            </a:r>
            <a:endParaRPr/>
          </a:p>
          <a:p>
            <a:pPr indent="-171450" lvl="0" marL="171450" marR="0" rtl="0" algn="l">
              <a:lnSpc>
                <a:spcPct val="100000"/>
              </a:lnSpc>
              <a:spcBef>
                <a:spcPts val="0"/>
              </a:spcBef>
              <a:spcAft>
                <a:spcPts val="0"/>
              </a:spcAft>
              <a:buClr>
                <a:srgbClr val="102855"/>
              </a:buClr>
              <a:buSzPts val="1200"/>
              <a:buFont typeface="Arial"/>
              <a:buChar char="•"/>
            </a:pPr>
            <a:r>
              <a:rPr b="0" i="0" lang="en-US">
                <a:solidFill>
                  <a:srgbClr val="102855"/>
                </a:solidFill>
                <a:latin typeface="Arial"/>
                <a:ea typeface="Arial"/>
                <a:cs typeface="Arial"/>
                <a:sym typeface="Arial"/>
              </a:rPr>
              <a:t>Patient characteristics (e.g. age ),</a:t>
            </a:r>
            <a:endParaRPr/>
          </a:p>
          <a:p>
            <a:pPr indent="-171450" lvl="0" marL="171450" marR="0" rtl="0" algn="l">
              <a:lnSpc>
                <a:spcPct val="100000"/>
              </a:lnSpc>
              <a:spcBef>
                <a:spcPts val="0"/>
              </a:spcBef>
              <a:spcAft>
                <a:spcPts val="0"/>
              </a:spcAft>
              <a:buClr>
                <a:srgbClr val="102855"/>
              </a:buClr>
              <a:buSzPts val="1200"/>
              <a:buFont typeface="Arial"/>
              <a:buChar char="•"/>
            </a:pPr>
            <a:r>
              <a:rPr b="0" i="0" lang="en-US">
                <a:solidFill>
                  <a:srgbClr val="102855"/>
                </a:solidFill>
                <a:latin typeface="Arial"/>
                <a:ea typeface="Arial"/>
                <a:cs typeface="Arial"/>
                <a:sym typeface="Arial"/>
              </a:rPr>
              <a:t>Physician characteristic (e.g. speciality), </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Treatment Characteristics (e.g mode of administration)</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Patient Interactions (e.g patient call )</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Patient Reported Outcomes (e.g. WAPI)</a:t>
            </a:r>
            <a:endParaRPr/>
          </a:p>
          <a:p>
            <a:pPr indent="-171450" lvl="0" marL="171450" marR="0" rtl="0" algn="l">
              <a:lnSpc>
                <a:spcPct val="100000"/>
              </a:lnSpc>
              <a:spcBef>
                <a:spcPts val="0"/>
              </a:spcBef>
              <a:spcAft>
                <a:spcPts val="0"/>
              </a:spcAft>
              <a:buClr>
                <a:srgbClr val="000000"/>
              </a:buClr>
              <a:buSzPts val="1800"/>
              <a:buFont typeface="Arial"/>
              <a:buChar char="•"/>
            </a:pPr>
            <a:r>
              <a:rPr b="0" i="0" lang="en-US" sz="1800" u="none" strike="noStrike">
                <a:solidFill>
                  <a:srgbClr val="000000"/>
                </a:solidFill>
                <a:latin typeface="Arial"/>
                <a:ea typeface="Arial"/>
                <a:cs typeface="Arial"/>
                <a:sym typeface="Arial"/>
              </a:rPr>
              <a:t>Adverse Reaction Documentation (e.g. Seriousness)</a:t>
            </a:r>
            <a:endParaRPr b="0" i="0">
              <a:solidFill>
                <a:srgbClr val="102855"/>
              </a:solidFill>
              <a:latin typeface="Arial"/>
              <a:ea typeface="Arial"/>
              <a:cs typeface="Arial"/>
              <a:sym typeface="Arial"/>
            </a:endParaRPr>
          </a:p>
        </p:txBody>
      </p:sp>
      <p:sp>
        <p:nvSpPr>
          <p:cNvPr id="632" name="Google Shape;63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9" name="Google Shape;82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830" name="Google Shape;83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Duke Margolis Center for Health Policy: Determining Real-World Data’s Fitness for Use and the Role of Reliability </a:t>
            </a:r>
            <a:r>
              <a:rPr lang="en-US" u="sng">
                <a:solidFill>
                  <a:schemeClr val="hlink"/>
                </a:solidFill>
                <a:hlinkClick r:id="rId2"/>
              </a:rPr>
              <a:t>rwd_reliability.pdf (duke.edu)</a:t>
            </a:r>
            <a:endParaRPr/>
          </a:p>
          <a:p>
            <a:pPr indent="0" lvl="0" marL="0" rtl="0" algn="l">
              <a:spcBef>
                <a:spcPts val="0"/>
              </a:spcBef>
              <a:spcAft>
                <a:spcPts val="0"/>
              </a:spcAft>
              <a:buNone/>
            </a:pPr>
            <a:r>
              <a:rPr lang="en-US"/>
              <a:t>[2] PCORnet Data Checks Version 14: </a:t>
            </a:r>
            <a:r>
              <a:rPr lang="en-US" u="sng">
                <a:solidFill>
                  <a:schemeClr val="hlink"/>
                </a:solidFill>
                <a:hlinkClick r:id="rId3"/>
              </a:rPr>
              <a:t>PCORnet Data Checks, Version 14</a:t>
            </a:r>
            <a:endParaRPr/>
          </a:p>
          <a:p>
            <a:pPr indent="0" lvl="0" marL="0" rtl="0" algn="l">
              <a:spcBef>
                <a:spcPts val="0"/>
              </a:spcBef>
              <a:spcAft>
                <a:spcPts val="0"/>
              </a:spcAft>
              <a:buNone/>
            </a:pPr>
            <a:r>
              <a:t/>
            </a:r>
            <a:endParaRPr/>
          </a:p>
        </p:txBody>
      </p:sp>
      <p:sp>
        <p:nvSpPr>
          <p:cNvPr id="882" name="Google Shape;88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2" name="Google Shape;9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5" name="Google Shape;9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2" name="Google Shape;103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Once we’d established the framework we wanted to see how some of our current PSPs stood up to it. So the PSP Assessment is being done in 2 parts:</a:t>
            </a:r>
            <a:endParaRPr/>
          </a:p>
          <a:p>
            <a:pPr indent="0" lvl="0" marL="0" marR="0" rtl="0" algn="l">
              <a:lnSpc>
                <a:spcPct val="100000"/>
              </a:lnSpc>
              <a:spcBef>
                <a:spcPts val="0"/>
              </a:spcBef>
              <a:spcAft>
                <a:spcPts val="0"/>
              </a:spcAft>
              <a:buClr>
                <a:schemeClr val="dk1"/>
              </a:buClr>
              <a:buSzPts val="1200"/>
              <a:buFont typeface="Calibri"/>
              <a:buNone/>
            </a:pPr>
            <a:r>
              <a:rPr lang="en-US"/>
              <a:t>A quantitative assessment on the specific data points and qualitative interviews to understand areas such as </a:t>
            </a:r>
            <a:r>
              <a:rPr b="0" lang="en-US" sz="1200">
                <a:latin typeface="Arial"/>
                <a:ea typeface="Arial"/>
                <a:cs typeface="Arial"/>
                <a:sym typeface="Arial"/>
              </a:rPr>
              <a:t>outliers that have been identified or context for why identified issues may be difficult to change for established PSPs</a:t>
            </a:r>
            <a:endParaRPr/>
          </a:p>
          <a:p>
            <a:pPr indent="0" lvl="0" marL="0" marR="0" rtl="0" algn="l">
              <a:lnSpc>
                <a:spcPct val="100000"/>
              </a:lnSpc>
              <a:spcBef>
                <a:spcPts val="0"/>
              </a:spcBef>
              <a:spcAft>
                <a:spcPts val="0"/>
              </a:spcAft>
              <a:buClr>
                <a:schemeClr val="dk1"/>
              </a:buClr>
              <a:buSzPts val="1200"/>
              <a:buFont typeface="Calibri"/>
              <a:buNone/>
            </a:pPr>
            <a:r>
              <a:t/>
            </a:r>
            <a:endParaRPr b="0" i="1"/>
          </a:p>
          <a:p>
            <a:pPr indent="0" lvl="0" marL="0" marR="0" rtl="0" algn="l">
              <a:lnSpc>
                <a:spcPct val="100000"/>
              </a:lnSpc>
              <a:spcBef>
                <a:spcPts val="0"/>
              </a:spcBef>
              <a:spcAft>
                <a:spcPts val="0"/>
              </a:spcAft>
              <a:buClr>
                <a:schemeClr val="dk1"/>
              </a:buClr>
              <a:buSzPts val="1200"/>
              <a:buFont typeface="Calibri"/>
              <a:buNone/>
            </a:pPr>
            <a:r>
              <a:rPr b="0" i="1" lang="en-US"/>
              <a:t>Overall, c</a:t>
            </a:r>
            <a:r>
              <a:rPr b="0" i="1" lang="en-US">
                <a:solidFill>
                  <a:srgbClr val="002060"/>
                </a:solidFill>
                <a:latin typeface="Arial"/>
                <a:ea typeface="Arial"/>
                <a:cs typeface="Arial"/>
                <a:sym typeface="Arial"/>
              </a:rPr>
              <a:t>ommon issues will be identified to provide recommendations for improvements across the system that will elevate the utility of PSP data to be included in decision making  </a:t>
            </a:r>
            <a:endParaRPr/>
          </a:p>
          <a:p>
            <a:pPr indent="0" lvl="0" marL="0" marR="0" rtl="0" algn="l">
              <a:lnSpc>
                <a:spcPct val="100000"/>
              </a:lnSpc>
              <a:spcBef>
                <a:spcPts val="0"/>
              </a:spcBef>
              <a:spcAft>
                <a:spcPts val="0"/>
              </a:spcAft>
              <a:buClr>
                <a:schemeClr val="accent1"/>
              </a:buClr>
              <a:buSzPts val="1200"/>
              <a:buFont typeface="Arial"/>
              <a:buNone/>
            </a:pPr>
            <a:r>
              <a:rPr b="1" i="0" lang="en-US">
                <a:solidFill>
                  <a:schemeClr val="accent1"/>
                </a:solidFill>
                <a:latin typeface="Arial"/>
                <a:ea typeface="Arial"/>
                <a:cs typeface="Arial"/>
                <a:sym typeface="Arial"/>
              </a:rPr>
              <a:t>PAUSE</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033" name="Google Shape;103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3" name="Google Shape;10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1054" name="Google Shape;105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9" name="Google Shape;107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[1] CADTH: Guidance for Reporting Real-World Evidence - </a:t>
            </a:r>
            <a:r>
              <a:rPr lang="en-US" u="sng">
                <a:solidFill>
                  <a:schemeClr val="hlink"/>
                </a:solidFill>
                <a:hlinkClick r:id="rId2"/>
              </a:rPr>
              <a:t>CADTH Methods and Guidelines | Guidance for Reporting Real-World Evidence</a:t>
            </a:r>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[2] ISPOR: UReQA Framework - </a:t>
            </a:r>
            <a:r>
              <a:rPr lang="en-US" u="sng">
                <a:solidFill>
                  <a:schemeClr val="hlink"/>
                </a:solidFill>
                <a:hlinkClick r:id="rId3"/>
              </a:rPr>
              <a:t>ISPOR - Fit-for-Purpose Real-World Data Assessments in Oncology: A Call for Cross-Stakeholder Collaboration</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[3] </a:t>
            </a:r>
            <a:r>
              <a:rPr b="0" lang="en-US" sz="1200">
                <a:solidFill>
                  <a:schemeClr val="dk1"/>
                </a:solidFill>
                <a:latin typeface="Arial"/>
                <a:ea typeface="Arial"/>
                <a:cs typeface="Arial"/>
                <a:sym typeface="Arial"/>
              </a:rPr>
              <a:t>FDA: Real-World Evidence Program - </a:t>
            </a:r>
            <a:r>
              <a:rPr lang="en-US" u="sng">
                <a:solidFill>
                  <a:schemeClr val="hlink"/>
                </a:solidFill>
                <a:hlinkClick r:id="rId4"/>
              </a:rPr>
              <a:t>download (fda.gov)</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[4] </a:t>
            </a:r>
            <a:r>
              <a:rPr b="0" lang="en-US" sz="1200">
                <a:solidFill>
                  <a:schemeClr val="dk1"/>
                </a:solidFill>
                <a:latin typeface="Arial"/>
                <a:ea typeface="Arial"/>
                <a:cs typeface="Arial"/>
                <a:sym typeface="Arial"/>
              </a:rPr>
              <a:t>Health Canada: Elements of Real-World Data / Evidence Quality throughout the Drug Product Life Cycle - </a:t>
            </a:r>
            <a:r>
              <a:rPr lang="en-US" u="sng">
                <a:solidFill>
                  <a:schemeClr val="hlink"/>
                </a:solidFill>
                <a:hlinkClick r:id="rId5"/>
              </a:rPr>
              <a:t>Elements of real world data/evidence quality throughout the prescription drug product life cycle - Canada.ca</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[5] </a:t>
            </a:r>
            <a:r>
              <a:rPr b="0" lang="en-US" sz="1200">
                <a:solidFill>
                  <a:schemeClr val="dk1"/>
                </a:solidFill>
                <a:latin typeface="Arial"/>
                <a:ea typeface="Arial"/>
                <a:cs typeface="Arial"/>
                <a:sym typeface="Arial"/>
              </a:rPr>
              <a:t>HL7 FHIR: Vulcan - </a:t>
            </a:r>
            <a:r>
              <a:rPr lang="en-US" u="sng">
                <a:solidFill>
                  <a:schemeClr val="hlink"/>
                </a:solidFill>
                <a:hlinkClick r:id="rId6"/>
              </a:rPr>
              <a:t>Vulcan | HL7 International</a:t>
            </a:r>
            <a:endParaRPr b="0" sz="1200">
              <a:solidFill>
                <a:schemeClr val="dk1"/>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1092" name="Google Shape;1092;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2" name="Google Shape;110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[1] </a:t>
            </a:r>
            <a:r>
              <a:rPr b="1" lang="en-US" sz="1200">
                <a:solidFill>
                  <a:schemeClr val="dk1"/>
                </a:solidFill>
                <a:latin typeface="Arial"/>
                <a:ea typeface="Arial"/>
                <a:cs typeface="Arial"/>
                <a:sym typeface="Arial"/>
              </a:rPr>
              <a:t>Flatiron Health: </a:t>
            </a:r>
            <a:r>
              <a:rPr b="0" lang="en-US" sz="1200">
                <a:solidFill>
                  <a:schemeClr val="dk1"/>
                </a:solidFill>
                <a:latin typeface="Arial"/>
                <a:ea typeface="Arial"/>
                <a:cs typeface="Arial"/>
                <a:sym typeface="Arial"/>
              </a:rPr>
              <a:t>Data Quality 2.0: The Future of Real-World Evidence in Oncology - </a:t>
            </a:r>
            <a:r>
              <a:rPr lang="en-US" u="sng">
                <a:solidFill>
                  <a:schemeClr val="hlink"/>
                </a:solidFill>
                <a:hlinkClick r:id="rId2"/>
              </a:rPr>
              <a:t>ISPOR_Data_Quality (90%)</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[2] </a:t>
            </a:r>
            <a:r>
              <a:rPr b="1" lang="en-US" sz="1200">
                <a:solidFill>
                  <a:schemeClr val="dk1"/>
                </a:solidFill>
                <a:latin typeface="Arial"/>
                <a:ea typeface="Arial"/>
                <a:cs typeface="Arial"/>
                <a:sym typeface="Arial"/>
              </a:rPr>
              <a:t>EUnetHTA: </a:t>
            </a:r>
            <a:r>
              <a:rPr b="0" lang="en-US" sz="1200">
                <a:solidFill>
                  <a:schemeClr val="dk1"/>
                </a:solidFill>
                <a:latin typeface="Arial"/>
                <a:ea typeface="Arial"/>
                <a:cs typeface="Arial"/>
                <a:sym typeface="Arial"/>
              </a:rPr>
              <a:t>REQueST Tool and Vision Paper - </a:t>
            </a:r>
            <a:r>
              <a:rPr lang="en-US" u="sng">
                <a:solidFill>
                  <a:schemeClr val="hlink"/>
                </a:solidFill>
                <a:hlinkClick r:id="rId3"/>
              </a:rPr>
              <a:t>REQueST Tool and its vision paper - EUnetHTA</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[3] </a:t>
            </a:r>
            <a:r>
              <a:rPr b="1" lang="en-US" sz="1200">
                <a:solidFill>
                  <a:schemeClr val="dk1"/>
                </a:solidFill>
                <a:latin typeface="Arial"/>
                <a:ea typeface="Arial"/>
                <a:cs typeface="Arial"/>
                <a:sym typeface="Arial"/>
              </a:rPr>
              <a:t>BMC: </a:t>
            </a:r>
            <a:r>
              <a:rPr b="0" lang="en-US" sz="1200">
                <a:solidFill>
                  <a:schemeClr val="dk1"/>
                </a:solidFill>
                <a:latin typeface="Arial"/>
                <a:ea typeface="Arial"/>
                <a:cs typeface="Arial"/>
                <a:sym typeface="Arial"/>
              </a:rPr>
              <a:t>Real-world data: A Brief Review of the Methods, Applications, Challenges and Opportunities - </a:t>
            </a:r>
            <a:r>
              <a:rPr lang="en-US" u="sng">
                <a:solidFill>
                  <a:schemeClr val="hlink"/>
                </a:solidFill>
                <a:hlinkClick r:id="rId4"/>
              </a:rPr>
              <a:t>Real-world data: a brief review of the methods, applications, challenges and opportunities | BMC Medical Research Methodology | Full Text (biomedcentral.com)</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[4] </a:t>
            </a:r>
            <a:r>
              <a:rPr b="1" lang="en-US" sz="1200">
                <a:solidFill>
                  <a:schemeClr val="dk1"/>
                </a:solidFill>
                <a:latin typeface="Arial"/>
                <a:ea typeface="Arial"/>
                <a:cs typeface="Arial"/>
                <a:sym typeface="Arial"/>
              </a:rPr>
              <a:t>Duke Margolis Center for Health Policy: </a:t>
            </a:r>
            <a:r>
              <a:rPr b="0" lang="en-US" sz="1200">
                <a:solidFill>
                  <a:schemeClr val="dk1"/>
                </a:solidFill>
                <a:latin typeface="Arial"/>
                <a:ea typeface="Arial"/>
                <a:cs typeface="Arial"/>
                <a:sym typeface="Arial"/>
              </a:rPr>
              <a:t>Determining Real-World Data’s Fitness for Use and the Role of Reliability - </a:t>
            </a:r>
            <a:r>
              <a:rPr lang="en-US" u="sng">
                <a:solidFill>
                  <a:schemeClr val="hlink"/>
                </a:solidFill>
                <a:hlinkClick r:id="rId5"/>
              </a:rPr>
              <a:t>rwd_reliability.pdf (duke.edu)</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[5] </a:t>
            </a:r>
            <a:r>
              <a:rPr b="1" lang="en-US" sz="1200">
                <a:solidFill>
                  <a:schemeClr val="dk1"/>
                </a:solidFill>
                <a:latin typeface="Arial"/>
                <a:ea typeface="Arial"/>
                <a:cs typeface="Arial"/>
                <a:sym typeface="Arial"/>
              </a:rPr>
              <a:t>NIH: </a:t>
            </a:r>
            <a:r>
              <a:rPr b="0" lang="en-US" sz="1200">
                <a:solidFill>
                  <a:schemeClr val="dk1"/>
                </a:solidFill>
                <a:latin typeface="Arial"/>
                <a:ea typeface="Arial"/>
                <a:cs typeface="Arial"/>
                <a:sym typeface="Arial"/>
              </a:rPr>
              <a:t>A Harmonized Data Quality Assessment Terminology and Framework for the Secondary Use of Electronic Health Record Data - </a:t>
            </a:r>
            <a:r>
              <a:rPr lang="en-US" u="sng">
                <a:solidFill>
                  <a:schemeClr val="hlink"/>
                </a:solidFill>
                <a:hlinkClick r:id="rId6"/>
              </a:rPr>
              <a:t>A Harmonized Data Quality Assessment Terminology and Framework for the Secondary Use of Electronic Health Record Data - PMC (nih.gov)</a:t>
            </a:r>
            <a:endParaRPr b="0" sz="1200">
              <a:solidFill>
                <a:schemeClr val="dk1"/>
              </a:solidFill>
              <a:latin typeface="Arial"/>
              <a:ea typeface="Arial"/>
              <a:cs typeface="Arial"/>
              <a:sym typeface="Arial"/>
            </a:endParaRPr>
          </a:p>
        </p:txBody>
      </p:sp>
      <p:sp>
        <p:nvSpPr>
          <p:cNvPr id="1103" name="Google Shape;110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1" name="Shape 1111"/>
        <p:cNvGrpSpPr/>
        <p:nvPr/>
      </p:nvGrpSpPr>
      <p:grpSpPr>
        <a:xfrm>
          <a:off x="0" y="0"/>
          <a:ext cx="0" cy="0"/>
          <a:chOff x="0" y="0"/>
          <a:chExt cx="0" cy="0"/>
        </a:xfrm>
      </p:grpSpPr>
      <p:sp>
        <p:nvSpPr>
          <p:cNvPr id="1112" name="Google Shape;111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3" name="Google Shape;111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a:t>
            </a:r>
            <a:r>
              <a:rPr lang="en-US" sz="1800">
                <a:latin typeface="Calibri"/>
                <a:ea typeface="Calibri"/>
                <a:cs typeface="Calibri"/>
                <a:sym typeface="Calibri"/>
              </a:rPr>
              <a:t>Kahn MG, Callahan TJ, Barnard J, et al. A Harmonized Data Quality Assessment Terminology and Framework for the Secondary Use of Electronic Health Record Data. EGEMS (Wash DC). 2016;4(1):1244. </a:t>
            </a:r>
            <a:endParaRPr/>
          </a:p>
          <a:p>
            <a:pPr indent="0" lvl="0" marL="0" rtl="0" algn="l">
              <a:spcBef>
                <a:spcPts val="0"/>
              </a:spcBef>
              <a:spcAft>
                <a:spcPts val="0"/>
              </a:spcAft>
              <a:buNone/>
            </a:pPr>
            <a:r>
              <a:rPr lang="en-US"/>
              <a:t>[2] </a:t>
            </a:r>
            <a:r>
              <a:rPr lang="en-US" sz="1800">
                <a:latin typeface="Calibri"/>
                <a:ea typeface="Calibri"/>
                <a:cs typeface="Calibri"/>
                <a:sym typeface="Calibri"/>
              </a:rPr>
              <a:t>Daniel G, McClellan M, Silcox C, Romine M, Bryan J, Frank K. Characterizing RWD Quality and Relevancy for Regulatory Purposes. Duke-Margolis Center for Health Policy; October 1, 2018. </a:t>
            </a:r>
            <a:endParaRPr/>
          </a:p>
          <a:p>
            <a:pPr indent="0" lvl="0" marL="0" rtl="0" algn="l">
              <a:spcBef>
                <a:spcPts val="0"/>
              </a:spcBef>
              <a:spcAft>
                <a:spcPts val="0"/>
              </a:spcAft>
              <a:buNone/>
            </a:pPr>
            <a:r>
              <a:rPr lang="en-US"/>
              <a:t>[3] </a:t>
            </a:r>
            <a:r>
              <a:rPr lang="en-US" sz="1800">
                <a:latin typeface="Calibri"/>
                <a:ea typeface="Calibri"/>
                <a:cs typeface="Calibri"/>
                <a:sym typeface="Calibri"/>
              </a:rPr>
              <a:t>US Food and Drug Administration. Use of Real-World Evidence to Support Regulatory Decision-Making for Medical Devices: Guidance for Industry and Food and Drug Administration Staff. US Department of Health &amp; Human Services; August 2017. </a:t>
            </a:r>
            <a:endParaRPr/>
          </a:p>
          <a:p>
            <a:pPr indent="0" lvl="0" marL="0" rtl="0" algn="l">
              <a:spcBef>
                <a:spcPts val="0"/>
              </a:spcBef>
              <a:spcAft>
                <a:spcPts val="0"/>
              </a:spcAft>
              <a:buNone/>
            </a:pPr>
            <a:r>
              <a:rPr lang="en-US"/>
              <a:t>[4] </a:t>
            </a:r>
            <a:r>
              <a:rPr lang="en-US" sz="1800">
                <a:latin typeface="Calibri"/>
                <a:ea typeface="Calibri"/>
                <a:cs typeface="Calibri"/>
                <a:sym typeface="Calibri"/>
              </a:rPr>
              <a:t>US Food and Drug Administration. Standards for Data Management and Analytic Processes in the Office of Surveillance and Epidemiology (OSE). Manual of Policies and Procedures (MAPP 6700.2). US Department of Health &amp; Human Services; 2008. </a:t>
            </a:r>
            <a:endParaRPr/>
          </a:p>
          <a:p>
            <a:pPr indent="0" lvl="0" marL="0" rtl="0" algn="l">
              <a:spcBef>
                <a:spcPts val="0"/>
              </a:spcBef>
              <a:spcAft>
                <a:spcPts val="0"/>
              </a:spcAft>
              <a:buNone/>
            </a:pPr>
            <a:r>
              <a:rPr lang="en-US"/>
              <a:t>[5] </a:t>
            </a:r>
            <a:r>
              <a:rPr lang="en-US" sz="1800">
                <a:latin typeface="Calibri"/>
                <a:ea typeface="Calibri"/>
                <a:cs typeface="Calibri"/>
                <a:sym typeface="Calibri"/>
              </a:rPr>
              <a:t>US Food and Drug Administration. Best Practices for Conducting and Reporting Pharmacoepidemiologic Safety Studies Using Electronic Healthcare Data: Guidance for Industry and FDA Staff. US Department of Health &amp; Human Services; May 2013. </a:t>
            </a:r>
            <a:endParaRPr/>
          </a:p>
          <a:p>
            <a:pPr indent="0" lvl="0" marL="0" rtl="0" algn="l">
              <a:spcBef>
                <a:spcPts val="0"/>
              </a:spcBef>
              <a:spcAft>
                <a:spcPts val="0"/>
              </a:spcAft>
              <a:buNone/>
            </a:pPr>
            <a:r>
              <a:rPr lang="en-US"/>
              <a:t>[6] </a:t>
            </a:r>
            <a:r>
              <a:rPr lang="en-US" sz="1800">
                <a:latin typeface="Calibri"/>
                <a:ea typeface="Calibri"/>
                <a:cs typeface="Calibri"/>
                <a:sym typeface="Calibri"/>
              </a:rPr>
              <a:t>National Patient-Centered Clinical Research Network. PCORnet Data Checks v6. </a:t>
            </a:r>
            <a:r>
              <a:rPr lang="en-US" sz="1800" u="sng">
                <a:solidFill>
                  <a:schemeClr val="hlink"/>
                </a:solidFill>
                <a:latin typeface="Calibri"/>
                <a:ea typeface="Calibri"/>
                <a:cs typeface="Calibri"/>
                <a:sym typeface="Calibri"/>
                <a:hlinkClick r:id="rId2"/>
              </a:rPr>
              <a:t>https://pcornet.org/wp-content/uploads/2019/09/PCORnet-Data-Checks-v61.pdf</a:t>
            </a:r>
            <a:r>
              <a:rPr lang="en-US" sz="1800">
                <a:latin typeface="Calibri"/>
                <a:ea typeface="Calibri"/>
                <a:cs typeface="Calibri"/>
                <a:sym typeface="Calibri"/>
              </a:rPr>
              <a:t>; May 22, 2019. </a:t>
            </a:r>
            <a:endParaRPr/>
          </a:p>
          <a:p>
            <a:pPr indent="0" lvl="0" marL="0" rtl="0" algn="l">
              <a:spcBef>
                <a:spcPts val="0"/>
              </a:spcBef>
              <a:spcAft>
                <a:spcPts val="0"/>
              </a:spcAft>
              <a:buNone/>
            </a:pPr>
            <a:r>
              <a:rPr lang="en-US" sz="1800">
                <a:latin typeface="Calibri"/>
                <a:ea typeface="Calibri"/>
                <a:cs typeface="Calibri"/>
                <a:sym typeface="Calibri"/>
              </a:rPr>
              <a:t>[7] Sentinel. Data Quality Review and Characterization. </a:t>
            </a:r>
            <a:r>
              <a:rPr lang="en-US" sz="1800" u="sng">
                <a:solidFill>
                  <a:schemeClr val="hlink"/>
                </a:solidFill>
                <a:latin typeface="Calibri"/>
                <a:ea typeface="Calibri"/>
                <a:cs typeface="Calibri"/>
                <a:sym typeface="Calibri"/>
                <a:hlinkClick r:id="rId3"/>
              </a:rPr>
              <a:t>https://www.sentinelinitiative.org/sentinel/data-quality-review-and-characterization</a:t>
            </a:r>
            <a:r>
              <a:rPr lang="en-US" sz="1800">
                <a:latin typeface="Calibri"/>
                <a:ea typeface="Calibri"/>
                <a:cs typeface="Calibri"/>
                <a:sym typeface="Calibri"/>
              </a:rPr>
              <a:t>. Accessed September 2023. </a:t>
            </a:r>
            <a:endParaRPr/>
          </a:p>
          <a:p>
            <a:pPr indent="0" lvl="0" marL="0" rtl="0" algn="l">
              <a:spcBef>
                <a:spcPts val="0"/>
              </a:spcBef>
              <a:spcAft>
                <a:spcPts val="0"/>
              </a:spcAft>
              <a:buNone/>
            </a:pPr>
            <a:r>
              <a:t/>
            </a:r>
            <a:endParaRPr/>
          </a:p>
        </p:txBody>
      </p:sp>
      <p:sp>
        <p:nvSpPr>
          <p:cNvPr id="1114" name="Google Shape;1114;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1" name="Google Shape;22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250" name="Google Shape;2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To quickly recap on the parts of our PSP data project that we presented here last year, and spend a bit more time on some of the areas we’ve fleshed out since then.</a:t>
            </a:r>
            <a:endParaRPr/>
          </a:p>
          <a:p>
            <a:pPr indent="0" lvl="0" marL="0" marR="0" rtl="0" algn="l">
              <a:lnSpc>
                <a:spcPct val="100000"/>
              </a:lnSpc>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This project now has 2 main deliverables:</a:t>
            </a:r>
            <a:endParaRPr/>
          </a:p>
          <a:p>
            <a:pPr indent="0" lvl="0" marL="0" marR="0" rtl="0" algn="l">
              <a:lnSpc>
                <a:spcPct val="100000"/>
              </a:lnSpc>
              <a:spcBef>
                <a:spcPts val="0"/>
              </a:spcBef>
              <a:spcAft>
                <a:spcPts val="0"/>
              </a:spcAft>
              <a:buClr>
                <a:schemeClr val="dk1"/>
              </a:buClr>
              <a:buSzPts val="1200"/>
              <a:buFont typeface="Quattrocento Sans"/>
              <a:buNone/>
            </a:pPr>
            <a:r>
              <a:rPr lang="en-US" sz="1200">
                <a:latin typeface="Quattrocento Sans"/>
                <a:ea typeface="Quattrocento Sans"/>
                <a:cs typeface="Quattrocento Sans"/>
                <a:sym typeface="Quattrocento Sans"/>
              </a:rPr>
              <a:t>1) A white paper describing a real-world readiness framework for secondary use of PSP data; and </a:t>
            </a:r>
            <a:endParaRPr/>
          </a:p>
          <a:p>
            <a:pPr indent="0" lvl="0" marL="0" marR="0" rtl="0" algn="l">
              <a:lnSpc>
                <a:spcPct val="100000"/>
              </a:lnSpc>
              <a:spcBef>
                <a:spcPts val="0"/>
              </a:spcBef>
              <a:spcAft>
                <a:spcPts val="0"/>
              </a:spcAft>
              <a:buClr>
                <a:schemeClr val="dk1"/>
              </a:buClr>
              <a:buSzPts val="1200"/>
              <a:buFont typeface="Quattrocento Sans"/>
              <a:buNone/>
            </a:pPr>
            <a:r>
              <a:rPr lang="en-US" sz="1200">
                <a:latin typeface="Quattrocento Sans"/>
                <a:ea typeface="Quattrocento Sans"/>
                <a:cs typeface="Quattrocento Sans"/>
                <a:sym typeface="Quattrocento Sans"/>
              </a:rPr>
              <a:t>2) A publication of an assessment of existing PSP datasets against this framework</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And as always </a:t>
            </a:r>
            <a:r>
              <a:rPr lang="en-US" sz="1100">
                <a:latin typeface="Quattrocento Sans"/>
                <a:ea typeface="Quattrocento Sans"/>
                <a:cs typeface="Quattrocento Sans"/>
                <a:sym typeface="Quattrocento Sans"/>
              </a:rPr>
              <a:t>collaboration with and feedback from key partners is paramount to ensure the project deliverables are fit for purpose across the healthcare eco-system.</a:t>
            </a:r>
            <a:endParaRPr/>
          </a:p>
          <a:p>
            <a:pPr indent="0" lvl="0" marL="0" marR="0" rtl="0" algn="l">
              <a:lnSpc>
                <a:spcPct val="100000"/>
              </a:lnSpc>
              <a:spcBef>
                <a:spcPts val="0"/>
              </a:spcBef>
              <a:spcAft>
                <a:spcPts val="0"/>
              </a:spcAft>
              <a:buClr>
                <a:schemeClr val="dk1"/>
              </a:buClr>
              <a:buSzPts val="1100"/>
              <a:buFont typeface="Calibri"/>
              <a:buNone/>
            </a:pPr>
            <a:r>
              <a:t/>
            </a:r>
            <a:endParaRPr sz="11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a:solidFill>
                <a:schemeClr val="accent1"/>
              </a:solidFill>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278" name="Google Shape;2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And to remind us all on the why of this project</a:t>
            </a:r>
            <a:endParaRPr/>
          </a:p>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a:p>
            <a:pPr indent="0" lvl="0" marL="0" rtl="0" algn="l">
              <a:spcBef>
                <a:spcPts val="0"/>
              </a:spcBef>
              <a:spcAft>
                <a:spcPts val="0"/>
              </a:spcAft>
              <a:buClr>
                <a:schemeClr val="dk1"/>
              </a:buClr>
              <a:buSzPts val="1200"/>
              <a:buFont typeface="Quattrocento Sans"/>
              <a:buNone/>
            </a:pPr>
            <a:r>
              <a:rPr lang="en-US">
                <a:latin typeface="Quattrocento Sans"/>
                <a:ea typeface="Quattrocento Sans"/>
                <a:cs typeface="Quattrocento Sans"/>
                <a:sym typeface="Quattrocento Sans"/>
              </a:rPr>
              <a:t>We know PSPs are here to stay and there is</a:t>
            </a:r>
            <a:r>
              <a:rPr b="0" i="0" lang="en-US">
                <a:solidFill>
                  <a:schemeClr val="accent1"/>
                </a:solidFill>
                <a:latin typeface="Arial"/>
                <a:ea typeface="Arial"/>
                <a:cs typeface="Arial"/>
                <a:sym typeface="Arial"/>
              </a:rPr>
              <a:t> significant investment in them, that and the recent policy changes from Health Canada, CDA-AMC, INESS and others comes an opportunity to unlock the data collected, identify any gaps and ensure data variables are consistent and usable for decision-making across the various interested partners. </a:t>
            </a:r>
            <a:endParaRPr/>
          </a:p>
          <a:p>
            <a:pPr indent="0" lvl="0" marL="0" rtl="0" algn="l">
              <a:spcBef>
                <a:spcPts val="0"/>
              </a:spcBef>
              <a:spcAft>
                <a:spcPts val="0"/>
              </a:spcAft>
              <a:buClr>
                <a:schemeClr val="dk1"/>
              </a:buClr>
              <a:buSzPts val="1200"/>
              <a:buFont typeface="Calibri"/>
              <a:buNone/>
            </a:pPr>
            <a:r>
              <a:t/>
            </a:r>
            <a:endParaRPr b="0" i="0">
              <a:solidFill>
                <a:schemeClr val="accent1"/>
              </a:solidFill>
              <a:latin typeface="Arial"/>
              <a:ea typeface="Arial"/>
              <a:cs typeface="Arial"/>
              <a:sym typeface="Arial"/>
            </a:endParaRPr>
          </a:p>
          <a:p>
            <a:pPr indent="0" lvl="0" marL="0" rtl="0" algn="l">
              <a:spcBef>
                <a:spcPts val="0"/>
              </a:spcBef>
              <a:spcAft>
                <a:spcPts val="0"/>
              </a:spcAft>
              <a:buClr>
                <a:schemeClr val="accent1"/>
              </a:buClr>
              <a:buSzPts val="1200"/>
              <a:buFont typeface="Arial"/>
              <a:buNone/>
            </a:pPr>
            <a:r>
              <a:rPr b="0" i="0" lang="en-US">
                <a:solidFill>
                  <a:schemeClr val="accent1"/>
                </a:solidFill>
                <a:latin typeface="Arial"/>
                <a:ea typeface="Arial"/>
                <a:cs typeface="Arial"/>
                <a:sym typeface="Arial"/>
              </a:rPr>
              <a:t>Of course this will also enable better design of PSPs going forward, and it’s always beneficial to be able to demonstrate that this kind of partnership is both very feasible and fruitful, all while keeping the patient and their experience front of mind.</a:t>
            </a:r>
            <a:endParaRPr/>
          </a:p>
          <a:p>
            <a:pPr indent="0" lvl="0" marL="0" rtl="0" algn="l">
              <a:spcBef>
                <a:spcPts val="0"/>
              </a:spcBef>
              <a:spcAft>
                <a:spcPts val="0"/>
              </a:spcAft>
              <a:buClr>
                <a:schemeClr val="dk1"/>
              </a:buClr>
              <a:buSzPts val="1200"/>
              <a:buFont typeface="Calibri"/>
              <a:buNone/>
            </a:pPr>
            <a:r>
              <a:t/>
            </a:r>
            <a:endParaRPr b="0" i="0">
              <a:solidFill>
                <a:schemeClr val="accent1"/>
              </a:solidFill>
              <a:latin typeface="Arial"/>
              <a:ea typeface="Arial"/>
              <a:cs typeface="Arial"/>
              <a:sym typeface="Arial"/>
            </a:endParaRPr>
          </a:p>
          <a:p>
            <a:pPr indent="0" lvl="0" marL="0" rtl="0" algn="l">
              <a:spcBef>
                <a:spcPts val="0"/>
              </a:spcBef>
              <a:spcAft>
                <a:spcPts val="0"/>
              </a:spcAft>
              <a:buClr>
                <a:schemeClr val="accent1"/>
              </a:buClr>
              <a:buSzPts val="1200"/>
              <a:buFont typeface="Arial"/>
              <a:buNone/>
            </a:pPr>
            <a:r>
              <a:rPr b="1" i="0" lang="en-US">
                <a:solidFill>
                  <a:schemeClr val="accent1"/>
                </a:solidFill>
                <a:latin typeface="Arial"/>
                <a:ea typeface="Arial"/>
                <a:cs typeface="Arial"/>
                <a:sym typeface="Arial"/>
              </a:rPr>
              <a:t>PAUSE</a:t>
            </a:r>
            <a:endParaRPr/>
          </a:p>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297" name="Google Shape;29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Quattrocento Sans"/>
                <a:ea typeface="Quattrocento Sans"/>
                <a:cs typeface="Quattrocento Sans"/>
                <a:sym typeface="Quattrocento Sans"/>
              </a:rPr>
              <a:t>Our framework is built with 3 main inputs:</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Quattrocento Sans"/>
                <a:ea typeface="Quattrocento Sans"/>
                <a:cs typeface="Quattrocento Sans"/>
                <a:sym typeface="Quattrocento Sans"/>
              </a:rPr>
              <a:t>First – we identified the right use cases for possible RWE use of PSP data</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Quattrocento Sans"/>
                <a:ea typeface="Quattrocento Sans"/>
                <a:cs typeface="Quattrocento Sans"/>
                <a:sym typeface="Quattrocento Sans"/>
              </a:rPr>
              <a:t>Next – we defined a common set of PSP data elements for RWE that would be acceptable for decision-making, specifically establishing data points and associated metrics, outcomes collected through PSPs</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Quattrocento Sans"/>
                <a:ea typeface="Quattrocento Sans"/>
                <a:cs typeface="Quattrocento Sans"/>
                <a:sym typeface="Quattrocento Sans"/>
              </a:rPr>
              <a:t>Finally – we established what minimum quality standards we would accept to assess the reliability and relevance of the data for across the chosen use cases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Quattrocento Sans"/>
                <a:ea typeface="Quattrocento Sans"/>
                <a:cs typeface="Quattrocento Sans"/>
                <a:sym typeface="Quattrocento Sans"/>
              </a:rPr>
              <a:t>Across all 3 of these we wanted to ensure we were able to identify gaps in PSP data collection practices that hinder decision-making, and also consider constant requirements and associated challenges, albeit at a high level</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sz="1200">
              <a:latin typeface="Arial"/>
              <a:ea typeface="Arial"/>
              <a:cs typeface="Arial"/>
              <a:sym typeface="Arial"/>
            </a:endParaRPr>
          </a:p>
          <a:p>
            <a:pPr indent="0" lvl="0" marL="0" rtl="0" algn="l">
              <a:spcBef>
                <a:spcPts val="0"/>
              </a:spcBef>
              <a:spcAft>
                <a:spcPts val="0"/>
              </a:spcAft>
              <a:buClr>
                <a:schemeClr val="dk1"/>
              </a:buClr>
              <a:buSzPts val="1200"/>
              <a:buFont typeface="Calibri"/>
              <a:buNone/>
            </a:pPr>
            <a:r>
              <a:t/>
            </a:r>
            <a:endParaRPr>
              <a:latin typeface="Quattrocento Sans"/>
              <a:ea typeface="Quattrocento Sans"/>
              <a:cs typeface="Quattrocento Sans"/>
              <a:sym typeface="Quattrocento Sans"/>
            </a:endParaRPr>
          </a:p>
        </p:txBody>
      </p:sp>
      <p:sp>
        <p:nvSpPr>
          <p:cNvPr id="309" name="Google Shape;30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PSP program-level overview covers:</a:t>
            </a:r>
            <a:endParaRPr/>
          </a:p>
          <a:p>
            <a:pPr indent="-171450" lvl="0" marL="171450" rtl="0" algn="l">
              <a:spcBef>
                <a:spcPts val="0"/>
              </a:spcBef>
              <a:spcAft>
                <a:spcPts val="0"/>
              </a:spcAft>
              <a:buClr>
                <a:schemeClr val="dk1"/>
              </a:buClr>
              <a:buSzPts val="1200"/>
              <a:buFont typeface="Arial"/>
              <a:buChar char="•"/>
            </a:pPr>
            <a:r>
              <a:rPr lang="en-US"/>
              <a:t>Disease Area including Product, Method of Admin</a:t>
            </a:r>
            <a:endParaRPr/>
          </a:p>
          <a:p>
            <a:pPr indent="-171450" lvl="0" marL="171450" rtl="0" algn="l">
              <a:spcBef>
                <a:spcPts val="0"/>
              </a:spcBef>
              <a:spcAft>
                <a:spcPts val="0"/>
              </a:spcAft>
              <a:buClr>
                <a:schemeClr val="dk1"/>
              </a:buClr>
              <a:buSzPts val="1200"/>
              <a:buFont typeface="Arial"/>
              <a:buChar char="•"/>
            </a:pPr>
            <a:r>
              <a:rPr lang="en-US"/>
              <a:t>Source (EMR systems) such as In-person presence (e.g. Infusion clinics) vs phone call</a:t>
            </a:r>
            <a:endParaRPr/>
          </a:p>
          <a:p>
            <a:pPr indent="-171450" lvl="0" marL="171450" rtl="0" algn="l">
              <a:spcBef>
                <a:spcPts val="0"/>
              </a:spcBef>
              <a:spcAft>
                <a:spcPts val="0"/>
              </a:spcAft>
              <a:buClr>
                <a:schemeClr val="dk1"/>
              </a:buClr>
              <a:buSzPts val="1200"/>
              <a:buFont typeface="Arial"/>
              <a:buChar char="•"/>
            </a:pPr>
            <a:r>
              <a:rPr lang="en-US"/>
              <a:t>Consent, for example does the consent allow for public reporting of aggregated data</a:t>
            </a:r>
            <a:endParaRPr/>
          </a:p>
          <a:p>
            <a:pPr indent="-171450" lvl="0" marL="171450" rtl="0" algn="l">
              <a:spcBef>
                <a:spcPts val="0"/>
              </a:spcBef>
              <a:spcAft>
                <a:spcPts val="0"/>
              </a:spcAft>
              <a:buClr>
                <a:schemeClr val="dk1"/>
              </a:buClr>
              <a:buSzPts val="1200"/>
              <a:buFont typeface="Arial"/>
              <a:buChar char="•"/>
            </a:pPr>
            <a:r>
              <a:rPr lang="en-US"/>
              <a:t>Does a program-level data dictionary exist? Is it kept updated?</a:t>
            </a:r>
            <a:endParaRPr/>
          </a:p>
          <a:p>
            <a:pPr indent="-171450" lvl="0" marL="171450" rtl="0" algn="l">
              <a:spcBef>
                <a:spcPts val="0"/>
              </a:spcBef>
              <a:spcAft>
                <a:spcPts val="0"/>
              </a:spcAft>
              <a:buClr>
                <a:schemeClr val="dk1"/>
              </a:buClr>
              <a:buSzPts val="1200"/>
              <a:buFont typeface="Arial"/>
              <a:buChar char="•"/>
            </a:pPr>
            <a:r>
              <a:rPr lang="en-US"/>
              <a:t>Do data quality measures such as change/audit logs exist for the data on the system it’s collected within?</a:t>
            </a:r>
            <a:endParaRPr/>
          </a:p>
          <a:p>
            <a:pPr indent="0" lvl="0" marL="0" rtl="0" algn="l">
              <a:spcBef>
                <a:spcPts val="0"/>
              </a:spcBef>
              <a:spcAft>
                <a:spcPts val="0"/>
              </a:spcAft>
              <a:buNone/>
            </a:pPr>
            <a:r>
              <a:t/>
            </a:r>
            <a:endParaRPr/>
          </a:p>
        </p:txBody>
      </p:sp>
      <p:sp>
        <p:nvSpPr>
          <p:cNvPr id="334" name="Google Shape;33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0"/>
          <p:cNvSpPr/>
          <p:nvPr>
            <p:ph idx="2" type="pic"/>
          </p:nvPr>
        </p:nvSpPr>
        <p:spPr>
          <a:xfrm>
            <a:off x="5183188" y="987425"/>
            <a:ext cx="6172200" cy="4873625"/>
          </a:xfrm>
          <a:prstGeom prst="rect">
            <a:avLst/>
          </a:prstGeom>
          <a:noFill/>
          <a:ln>
            <a:noFill/>
          </a:ln>
        </p:spPr>
      </p:sp>
      <p:sp>
        <p:nvSpPr>
          <p:cNvPr id="72" name="Google Shape;72;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8" name="Shape 88"/>
        <p:cNvGrpSpPr/>
        <p:nvPr/>
      </p:nvGrpSpPr>
      <p:grpSpPr>
        <a:xfrm>
          <a:off x="0" y="0"/>
          <a:ext cx="0" cy="0"/>
          <a:chOff x="0" y="0"/>
          <a:chExt cx="0" cy="0"/>
        </a:xfrm>
      </p:grpSpPr>
      <p:sp>
        <p:nvSpPr>
          <p:cNvPr id="89" name="Google Shape;89;p53"/>
          <p:cNvSpPr txBox="1"/>
          <p:nvPr>
            <p:ph idx="1" type="body"/>
          </p:nvPr>
        </p:nvSpPr>
        <p:spPr>
          <a:xfrm>
            <a:off x="624115" y="1450376"/>
            <a:ext cx="10972800" cy="4344905"/>
          </a:xfrm>
          <a:prstGeom prst="rect">
            <a:avLst/>
          </a:prstGeom>
          <a:noFill/>
          <a:ln>
            <a:noFill/>
          </a:ln>
        </p:spPr>
        <p:txBody>
          <a:bodyPr anchorCtr="0" anchor="t" bIns="45700" lIns="91425" spcFirstLastPara="1" rIns="91425" wrap="square" tIns="45700">
            <a:normAutofit/>
          </a:bodyPr>
          <a:lstStyle>
            <a:lvl1pPr indent="-406400" lvl="0" marL="457200" algn="l">
              <a:lnSpc>
                <a:spcPct val="120000"/>
              </a:lnSpc>
              <a:spcBef>
                <a:spcPts val="1000"/>
              </a:spcBef>
              <a:spcAft>
                <a:spcPts val="0"/>
              </a:spcAft>
              <a:buClr>
                <a:schemeClr val="dk1"/>
              </a:buClr>
              <a:buSzPts val="2800"/>
              <a:buFont typeface="Arial"/>
              <a:buChar char="•"/>
              <a:defRPr/>
            </a:lvl1pPr>
            <a:lvl2pPr indent="-381000" lvl="1" marL="914400" algn="l">
              <a:lnSpc>
                <a:spcPct val="120000"/>
              </a:lnSpc>
              <a:spcBef>
                <a:spcPts val="500"/>
              </a:spcBef>
              <a:spcAft>
                <a:spcPts val="0"/>
              </a:spcAft>
              <a:buClr>
                <a:schemeClr val="dk1"/>
              </a:buClr>
              <a:buSzPts val="2400"/>
              <a:buFont typeface="Arial"/>
              <a:buChar char="•"/>
              <a:defRPr/>
            </a:lvl2pPr>
            <a:lvl3pPr indent="-355600" lvl="2" marL="1371600" algn="l">
              <a:lnSpc>
                <a:spcPct val="120000"/>
              </a:lnSpc>
              <a:spcBef>
                <a:spcPts val="500"/>
              </a:spcBef>
              <a:spcAft>
                <a:spcPts val="0"/>
              </a:spcAft>
              <a:buClr>
                <a:schemeClr val="dk1"/>
              </a:buClr>
              <a:buSzPts val="2000"/>
              <a:buFont typeface="Arial"/>
              <a:buChar char="•"/>
              <a:defRPr/>
            </a:lvl3pPr>
            <a:lvl4pPr indent="-342900" lvl="3" marL="1828800" algn="l">
              <a:lnSpc>
                <a:spcPct val="120000"/>
              </a:lnSpc>
              <a:spcBef>
                <a:spcPts val="500"/>
              </a:spcBef>
              <a:spcAft>
                <a:spcPts val="0"/>
              </a:spcAft>
              <a:buClr>
                <a:schemeClr val="dk1"/>
              </a:buClr>
              <a:buSzPts val="1800"/>
              <a:buFont typeface="Arial"/>
              <a:buChar char="•"/>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2" name="Shape 92"/>
        <p:cNvGrpSpPr/>
        <p:nvPr/>
      </p:nvGrpSpPr>
      <p:grpSpPr>
        <a:xfrm>
          <a:off x="0" y="0"/>
          <a:ext cx="0" cy="0"/>
          <a:chOff x="0" y="0"/>
          <a:chExt cx="0" cy="0"/>
        </a:xfrm>
      </p:grpSpPr>
      <p:sp>
        <p:nvSpPr>
          <p:cNvPr id="93" name="Google Shape;93;p54"/>
          <p:cNvSpPr txBox="1"/>
          <p:nvPr>
            <p:ph idx="1" type="body"/>
          </p:nvPr>
        </p:nvSpPr>
        <p:spPr>
          <a:xfrm>
            <a:off x="627141" y="1450375"/>
            <a:ext cx="10972800" cy="449653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sz="1200">
                <a:solidFill>
                  <a:schemeClr val="dk1"/>
                </a:solidFill>
                <a:latin typeface="Calibri"/>
                <a:ea typeface="Calibri"/>
                <a:cs typeface="Calibri"/>
                <a:sym typeface="Calibri"/>
              </a:defRPr>
            </a:lvl1pPr>
            <a:lvl2pPr indent="0" lvl="1" marL="0" algn="r">
              <a:spcBef>
                <a:spcPts val="0"/>
              </a:spcBef>
              <a:buNone/>
              <a:defRPr b="1" sz="1200">
                <a:solidFill>
                  <a:schemeClr val="dk1"/>
                </a:solidFill>
                <a:latin typeface="Calibri"/>
                <a:ea typeface="Calibri"/>
                <a:cs typeface="Calibri"/>
                <a:sym typeface="Calibri"/>
              </a:defRPr>
            </a:lvl2pPr>
            <a:lvl3pPr indent="0" lvl="2" marL="0" algn="r">
              <a:spcBef>
                <a:spcPts val="0"/>
              </a:spcBef>
              <a:buNone/>
              <a:defRPr b="1" sz="1200">
                <a:solidFill>
                  <a:schemeClr val="dk1"/>
                </a:solidFill>
                <a:latin typeface="Calibri"/>
                <a:ea typeface="Calibri"/>
                <a:cs typeface="Calibri"/>
                <a:sym typeface="Calibri"/>
              </a:defRPr>
            </a:lvl3pPr>
            <a:lvl4pPr indent="0" lvl="3" marL="0" algn="r">
              <a:spcBef>
                <a:spcPts val="0"/>
              </a:spcBef>
              <a:buNone/>
              <a:defRPr b="1" sz="1200">
                <a:solidFill>
                  <a:schemeClr val="dk1"/>
                </a:solidFill>
                <a:latin typeface="Calibri"/>
                <a:ea typeface="Calibri"/>
                <a:cs typeface="Calibri"/>
                <a:sym typeface="Calibri"/>
              </a:defRPr>
            </a:lvl4pPr>
            <a:lvl5pPr indent="0" lvl="4" marL="0" algn="r">
              <a:spcBef>
                <a:spcPts val="0"/>
              </a:spcBef>
              <a:buNone/>
              <a:defRPr b="1" sz="1200">
                <a:solidFill>
                  <a:schemeClr val="dk1"/>
                </a:solidFill>
                <a:latin typeface="Calibri"/>
                <a:ea typeface="Calibri"/>
                <a:cs typeface="Calibri"/>
                <a:sym typeface="Calibri"/>
              </a:defRPr>
            </a:lvl5pPr>
            <a:lvl6pPr indent="0" lvl="5" marL="0" algn="r">
              <a:spcBef>
                <a:spcPts val="0"/>
              </a:spcBef>
              <a:buNone/>
              <a:defRPr b="1" sz="1200">
                <a:solidFill>
                  <a:schemeClr val="dk1"/>
                </a:solidFill>
                <a:latin typeface="Calibri"/>
                <a:ea typeface="Calibri"/>
                <a:cs typeface="Calibri"/>
                <a:sym typeface="Calibri"/>
              </a:defRPr>
            </a:lvl6pPr>
            <a:lvl7pPr indent="0" lvl="6" marL="0" algn="r">
              <a:spcBef>
                <a:spcPts val="0"/>
              </a:spcBef>
              <a:buNone/>
              <a:defRPr b="1" sz="1200">
                <a:solidFill>
                  <a:schemeClr val="dk1"/>
                </a:solidFill>
                <a:latin typeface="Calibri"/>
                <a:ea typeface="Calibri"/>
                <a:cs typeface="Calibri"/>
                <a:sym typeface="Calibri"/>
              </a:defRPr>
            </a:lvl7pPr>
            <a:lvl8pPr indent="0" lvl="7" marL="0" algn="r">
              <a:spcBef>
                <a:spcPts val="0"/>
              </a:spcBef>
              <a:buNone/>
              <a:defRPr b="1" sz="1200">
                <a:solidFill>
                  <a:schemeClr val="dk1"/>
                </a:solidFill>
                <a:latin typeface="Calibri"/>
                <a:ea typeface="Calibri"/>
                <a:cs typeface="Calibri"/>
                <a:sym typeface="Calibri"/>
              </a:defRPr>
            </a:lvl8pPr>
            <a:lvl9pPr indent="0" lvl="8" marL="0" algn="r">
              <a:spcBef>
                <a:spcPts val="0"/>
              </a:spcBef>
              <a:buNone/>
              <a:defRPr b="1" sz="12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8" name="Shape 108"/>
        <p:cNvGrpSpPr/>
        <p:nvPr/>
      </p:nvGrpSpPr>
      <p:grpSpPr>
        <a:xfrm>
          <a:off x="0" y="0"/>
          <a:ext cx="0" cy="0"/>
          <a:chOff x="0" y="0"/>
          <a:chExt cx="0" cy="0"/>
        </a:xfrm>
      </p:grpSpPr>
      <p:sp>
        <p:nvSpPr>
          <p:cNvPr id="109" name="Google Shape;109;p5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5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1" name="Google Shape;111;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4" name="Shape 114"/>
        <p:cNvGrpSpPr/>
        <p:nvPr/>
      </p:nvGrpSpPr>
      <p:grpSpPr>
        <a:xfrm>
          <a:off x="0" y="0"/>
          <a:ext cx="0" cy="0"/>
          <a:chOff x="0" y="0"/>
          <a:chExt cx="0" cy="0"/>
        </a:xfrm>
      </p:grpSpPr>
      <p:sp>
        <p:nvSpPr>
          <p:cNvPr id="115" name="Google Shape;115;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7" name="Google Shape;11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0" name="Shape 120"/>
        <p:cNvGrpSpPr/>
        <p:nvPr/>
      </p:nvGrpSpPr>
      <p:grpSpPr>
        <a:xfrm>
          <a:off x="0" y="0"/>
          <a:ext cx="0" cy="0"/>
          <a:chOff x="0" y="0"/>
          <a:chExt cx="0" cy="0"/>
        </a:xfrm>
      </p:grpSpPr>
      <p:sp>
        <p:nvSpPr>
          <p:cNvPr id="121" name="Google Shape;12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7" name="Shape 127"/>
        <p:cNvGrpSpPr/>
        <p:nvPr/>
      </p:nvGrpSpPr>
      <p:grpSpPr>
        <a:xfrm>
          <a:off x="0" y="0"/>
          <a:ext cx="0" cy="0"/>
          <a:chOff x="0" y="0"/>
          <a:chExt cx="0" cy="0"/>
        </a:xfrm>
      </p:grpSpPr>
      <p:sp>
        <p:nvSpPr>
          <p:cNvPr id="128" name="Google Shape;128;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2" name="Google Shape;132;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1" name="Shape 141"/>
        <p:cNvGrpSpPr/>
        <p:nvPr/>
      </p:nvGrpSpPr>
      <p:grpSpPr>
        <a:xfrm>
          <a:off x="0" y="0"/>
          <a:ext cx="0" cy="0"/>
          <a:chOff x="0" y="0"/>
          <a:chExt cx="0" cy="0"/>
        </a:xfrm>
      </p:grpSpPr>
      <p:sp>
        <p:nvSpPr>
          <p:cNvPr id="142" name="Google Shape;142;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5" name="Shape 145"/>
        <p:cNvGrpSpPr/>
        <p:nvPr/>
      </p:nvGrpSpPr>
      <p:grpSpPr>
        <a:xfrm>
          <a:off x="0" y="0"/>
          <a:ext cx="0" cy="0"/>
          <a:chOff x="0" y="0"/>
          <a:chExt cx="0" cy="0"/>
        </a:xfrm>
      </p:grpSpPr>
      <p:sp>
        <p:nvSpPr>
          <p:cNvPr id="146" name="Google Shape;146;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6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8" name="Google Shape;148;p6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9" name="Google Shape;149;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6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62"/>
          <p:cNvSpPr/>
          <p:nvPr>
            <p:ph idx="2" type="pic"/>
          </p:nvPr>
        </p:nvSpPr>
        <p:spPr>
          <a:xfrm>
            <a:off x="5183188" y="987425"/>
            <a:ext cx="6172200" cy="4873625"/>
          </a:xfrm>
          <a:prstGeom prst="rect">
            <a:avLst/>
          </a:prstGeom>
          <a:noFill/>
          <a:ln>
            <a:noFill/>
          </a:ln>
        </p:spPr>
      </p:sp>
      <p:sp>
        <p:nvSpPr>
          <p:cNvPr id="155" name="Google Shape;155;p6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6" name="Google Shape;156;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6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6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1" name="Shape 171"/>
        <p:cNvGrpSpPr/>
        <p:nvPr/>
      </p:nvGrpSpPr>
      <p:grpSpPr>
        <a:xfrm>
          <a:off x="0" y="0"/>
          <a:ext cx="0" cy="0"/>
          <a:chOff x="0" y="0"/>
          <a:chExt cx="0" cy="0"/>
        </a:xfrm>
      </p:grpSpPr>
      <p:sp>
        <p:nvSpPr>
          <p:cNvPr id="172" name="Google Shape;172;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65"/>
          <p:cNvSpPr txBox="1"/>
          <p:nvPr>
            <p:ph type="ctrTitle"/>
          </p:nvPr>
        </p:nvSpPr>
        <p:spPr>
          <a:xfrm>
            <a:off x="1098667" y="2151751"/>
            <a:ext cx="5674000" cy="2497200"/>
          </a:xfrm>
          <a:prstGeom prst="rect">
            <a:avLst/>
          </a:prstGeom>
          <a:noFill/>
          <a:ln>
            <a:noFill/>
          </a:ln>
        </p:spPr>
        <p:txBody>
          <a:bodyPr anchorCtr="0" anchor="ctr" bIns="91425" lIns="91425" spcFirstLastPara="1" rIns="91425" wrap="square" tIns="91425">
            <a:normAutofit/>
          </a:bodyPr>
          <a:lstStyle>
            <a:lvl1pPr lvl="0" algn="l">
              <a:lnSpc>
                <a:spcPct val="90000"/>
              </a:lnSpc>
              <a:spcBef>
                <a:spcPts val="0"/>
              </a:spcBef>
              <a:spcAft>
                <a:spcPts val="0"/>
              </a:spcAft>
              <a:buClr>
                <a:schemeClr val="lt1"/>
              </a:buClr>
              <a:buSzPts val="3600"/>
              <a:buFont typeface="Calibri"/>
              <a:buNone/>
              <a:defRPr sz="4800">
                <a:solidFill>
                  <a:schemeClr val="lt2"/>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4" name="Shape 174"/>
        <p:cNvGrpSpPr/>
        <p:nvPr/>
      </p:nvGrpSpPr>
      <p:grpSpPr>
        <a:xfrm>
          <a:off x="0" y="0"/>
          <a:ext cx="0" cy="0"/>
          <a:chOff x="0" y="0"/>
          <a:chExt cx="0" cy="0"/>
        </a:xfrm>
      </p:grpSpPr>
      <p:sp>
        <p:nvSpPr>
          <p:cNvPr id="175" name="Google Shape;175;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6" name="Google Shape;17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888888"/>
              </a:buClr>
              <a:buSzPts val="1200"/>
              <a:buFont typeface="Calibri"/>
              <a:buNone/>
              <a:defRPr/>
            </a:lvl1pPr>
            <a:lvl2pPr indent="0" lvl="1" marL="0" algn="r">
              <a:spcBef>
                <a:spcPts val="0"/>
              </a:spcBef>
              <a:spcAft>
                <a:spcPts val="0"/>
              </a:spcAft>
              <a:buClr>
                <a:srgbClr val="888888"/>
              </a:buClr>
              <a:buSzPts val="1200"/>
              <a:buFont typeface="Calibri"/>
              <a:buNone/>
              <a:defRPr/>
            </a:lvl2pPr>
            <a:lvl3pPr indent="0" lvl="2" marL="0" algn="r">
              <a:spcBef>
                <a:spcPts val="0"/>
              </a:spcBef>
              <a:spcAft>
                <a:spcPts val="0"/>
              </a:spcAft>
              <a:buClr>
                <a:srgbClr val="888888"/>
              </a:buClr>
              <a:buSzPts val="1200"/>
              <a:buFont typeface="Calibri"/>
              <a:buNone/>
              <a:defRPr/>
            </a:lvl3pPr>
            <a:lvl4pPr indent="0" lvl="3" marL="0" algn="r">
              <a:spcBef>
                <a:spcPts val="0"/>
              </a:spcBef>
              <a:spcAft>
                <a:spcPts val="0"/>
              </a:spcAft>
              <a:buClr>
                <a:srgbClr val="888888"/>
              </a:buClr>
              <a:buSzPts val="1200"/>
              <a:buFont typeface="Calibri"/>
              <a:buNone/>
              <a:defRPr/>
            </a:lvl4pPr>
            <a:lvl5pPr indent="0" lvl="4" marL="0" algn="r">
              <a:spcBef>
                <a:spcPts val="0"/>
              </a:spcBef>
              <a:spcAft>
                <a:spcPts val="0"/>
              </a:spcAft>
              <a:buClr>
                <a:srgbClr val="888888"/>
              </a:buClr>
              <a:buSzPts val="1200"/>
              <a:buFont typeface="Calibri"/>
              <a:buNone/>
              <a:defRPr/>
            </a:lvl5pPr>
            <a:lvl6pPr indent="0" lvl="5" marL="0" algn="r">
              <a:spcBef>
                <a:spcPts val="0"/>
              </a:spcBef>
              <a:spcAft>
                <a:spcPts val="0"/>
              </a:spcAft>
              <a:buClr>
                <a:srgbClr val="888888"/>
              </a:buClr>
              <a:buSzPts val="1200"/>
              <a:buFont typeface="Calibri"/>
              <a:buNone/>
              <a:defRPr/>
            </a:lvl6pPr>
            <a:lvl7pPr indent="0" lvl="6" marL="0" algn="r">
              <a:spcBef>
                <a:spcPts val="0"/>
              </a:spcBef>
              <a:spcAft>
                <a:spcPts val="0"/>
              </a:spcAft>
              <a:buClr>
                <a:srgbClr val="888888"/>
              </a:buClr>
              <a:buSzPts val="1200"/>
              <a:buFont typeface="Calibri"/>
              <a:buNone/>
              <a:defRPr/>
            </a:lvl7pPr>
            <a:lvl8pPr indent="0" lvl="7" marL="0" algn="r">
              <a:spcBef>
                <a:spcPts val="0"/>
              </a:spcBef>
              <a:spcAft>
                <a:spcPts val="0"/>
              </a:spcAft>
              <a:buClr>
                <a:srgbClr val="888888"/>
              </a:buClr>
              <a:buSzPts val="1200"/>
              <a:buFont typeface="Calibri"/>
              <a:buNone/>
              <a:defRPr/>
            </a:lvl8pPr>
            <a:lvl9pPr indent="0" lvl="8" marL="0" algn="r">
              <a:spcBef>
                <a:spcPts val="0"/>
              </a:spcBef>
              <a:spcAft>
                <a:spcPts val="0"/>
              </a:spcAft>
              <a:buClr>
                <a:srgbClr val="888888"/>
              </a:buClr>
              <a:buSzPts val="1200"/>
              <a:buFont typeface="Calibri"/>
              <a:buNone/>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p6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dk2"/>
              </a:buClr>
              <a:buSzPts val="1300"/>
              <a:buFont typeface="Nunito"/>
              <a:buChar char="●"/>
              <a:defRPr sz="1700">
                <a:solidFill>
                  <a:schemeClr val="dk2"/>
                </a:solidFill>
                <a:latin typeface="Nunito"/>
                <a:ea typeface="Nunito"/>
                <a:cs typeface="Nunito"/>
                <a:sym typeface="Nunito"/>
              </a:defRPr>
            </a:lvl1pPr>
            <a:lvl2pPr indent="-298450" lvl="1" marL="9144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2pPr>
            <a:lvl3pPr indent="-298450" lvl="2" marL="13716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3pPr>
            <a:lvl4pPr indent="-298450" lvl="3" marL="18288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4pPr>
            <a:lvl5pPr indent="-298450" lvl="4" marL="22860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5pPr>
            <a:lvl6pPr indent="-298450" lvl="5" marL="27432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6pPr>
            <a:lvl7pPr indent="-298450" lvl="6" marL="32004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7pPr>
            <a:lvl8pPr indent="-298450" lvl="7" marL="3657600" algn="l">
              <a:lnSpc>
                <a:spcPct val="115000"/>
              </a:lnSpc>
              <a:spcBef>
                <a:spcPts val="2133"/>
              </a:spcBef>
              <a:spcAft>
                <a:spcPts val="0"/>
              </a:spcAft>
              <a:buClr>
                <a:schemeClr val="dk2"/>
              </a:buClr>
              <a:buSzPts val="1100"/>
              <a:buFont typeface="Nunito"/>
              <a:buChar char="○"/>
              <a:defRPr sz="1500">
                <a:solidFill>
                  <a:schemeClr val="dk2"/>
                </a:solidFill>
                <a:latin typeface="Nunito"/>
                <a:ea typeface="Nunito"/>
                <a:cs typeface="Nunito"/>
                <a:sym typeface="Nunito"/>
              </a:defRPr>
            </a:lvl8pPr>
            <a:lvl9pPr indent="-298450" lvl="8" marL="4114800" algn="l">
              <a:lnSpc>
                <a:spcPct val="115000"/>
              </a:lnSpc>
              <a:spcBef>
                <a:spcPts val="2133"/>
              </a:spcBef>
              <a:spcAft>
                <a:spcPts val="2133"/>
              </a:spcAft>
              <a:buClr>
                <a:schemeClr val="dk2"/>
              </a:buClr>
              <a:buSzPts val="1100"/>
              <a:buFont typeface="Nunito"/>
              <a:buChar char="■"/>
              <a:defRPr sz="1500">
                <a:solidFill>
                  <a:schemeClr val="dk2"/>
                </a:solidFill>
                <a:latin typeface="Nunito"/>
                <a:ea typeface="Nunito"/>
                <a:cs typeface="Nunito"/>
                <a:sym typeface="Nunit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78" name="Shape 178"/>
        <p:cNvGrpSpPr/>
        <p:nvPr/>
      </p:nvGrpSpPr>
      <p:grpSpPr>
        <a:xfrm>
          <a:off x="0" y="0"/>
          <a:ext cx="0" cy="0"/>
          <a:chOff x="0" y="0"/>
          <a:chExt cx="0" cy="0"/>
        </a:xfrm>
      </p:grpSpPr>
      <p:sp>
        <p:nvSpPr>
          <p:cNvPr id="179" name="Google Shape;179;p67"/>
          <p:cNvSpPr txBox="1"/>
          <p:nvPr>
            <p:ph idx="1" type="body"/>
          </p:nvPr>
        </p:nvSpPr>
        <p:spPr>
          <a:xfrm>
            <a:off x="1738400" y="2653400"/>
            <a:ext cx="4574000" cy="3388800"/>
          </a:xfrm>
          <a:prstGeom prst="rect">
            <a:avLst/>
          </a:prstGeom>
          <a:noFill/>
          <a:ln>
            <a:noFill/>
          </a:ln>
        </p:spPr>
        <p:txBody>
          <a:bodyPr anchorCtr="0" anchor="t" bIns="91425" lIns="91425" spcFirstLastPara="1" rIns="91425" wrap="square" tIns="91425">
            <a:normAutofit/>
          </a:bodyPr>
          <a:lstStyle>
            <a:lvl1pPr indent="-311150" lvl="0" marL="457200" algn="l">
              <a:lnSpc>
                <a:spcPct val="90000"/>
              </a:lnSpc>
              <a:spcBef>
                <a:spcPts val="0"/>
              </a:spcBef>
              <a:spcAft>
                <a:spcPts val="0"/>
              </a:spcAft>
              <a:buClr>
                <a:schemeClr val="dk1"/>
              </a:buClr>
              <a:buSzPts val="1300"/>
              <a:buChar char="●"/>
              <a:defRPr/>
            </a:lvl1pPr>
            <a:lvl2pPr indent="-298450" lvl="1" marL="914400" algn="l">
              <a:lnSpc>
                <a:spcPct val="90000"/>
              </a:lnSpc>
              <a:spcBef>
                <a:spcPts val="2133"/>
              </a:spcBef>
              <a:spcAft>
                <a:spcPts val="0"/>
              </a:spcAft>
              <a:buClr>
                <a:schemeClr val="dk1"/>
              </a:buClr>
              <a:buSzPts val="1100"/>
              <a:buChar char="○"/>
              <a:defRPr/>
            </a:lvl2pPr>
            <a:lvl3pPr indent="-298450" lvl="2" marL="1371600" algn="l">
              <a:lnSpc>
                <a:spcPct val="90000"/>
              </a:lnSpc>
              <a:spcBef>
                <a:spcPts val="2133"/>
              </a:spcBef>
              <a:spcAft>
                <a:spcPts val="0"/>
              </a:spcAft>
              <a:buClr>
                <a:schemeClr val="dk1"/>
              </a:buClr>
              <a:buSzPts val="1100"/>
              <a:buChar char="■"/>
              <a:defRPr/>
            </a:lvl3pPr>
            <a:lvl4pPr indent="-298450" lvl="3" marL="1828800" algn="l">
              <a:lnSpc>
                <a:spcPct val="90000"/>
              </a:lnSpc>
              <a:spcBef>
                <a:spcPts val="2133"/>
              </a:spcBef>
              <a:spcAft>
                <a:spcPts val="0"/>
              </a:spcAft>
              <a:buClr>
                <a:schemeClr val="dk1"/>
              </a:buClr>
              <a:buSzPts val="1100"/>
              <a:buChar char="●"/>
              <a:defRPr/>
            </a:lvl4pPr>
            <a:lvl5pPr indent="-298450" lvl="4" marL="2286000" algn="l">
              <a:lnSpc>
                <a:spcPct val="90000"/>
              </a:lnSpc>
              <a:spcBef>
                <a:spcPts val="2133"/>
              </a:spcBef>
              <a:spcAft>
                <a:spcPts val="0"/>
              </a:spcAft>
              <a:buClr>
                <a:schemeClr val="dk1"/>
              </a:buClr>
              <a:buSzPts val="1100"/>
              <a:buChar char="○"/>
              <a:defRPr/>
            </a:lvl5pPr>
            <a:lvl6pPr indent="-298450" lvl="5" marL="2743200" algn="l">
              <a:lnSpc>
                <a:spcPct val="90000"/>
              </a:lnSpc>
              <a:spcBef>
                <a:spcPts val="2133"/>
              </a:spcBef>
              <a:spcAft>
                <a:spcPts val="0"/>
              </a:spcAft>
              <a:buClr>
                <a:schemeClr val="dk1"/>
              </a:buClr>
              <a:buSzPts val="1100"/>
              <a:buChar char="■"/>
              <a:defRPr/>
            </a:lvl6pPr>
            <a:lvl7pPr indent="-298450" lvl="6" marL="3200400" algn="l">
              <a:lnSpc>
                <a:spcPct val="90000"/>
              </a:lnSpc>
              <a:spcBef>
                <a:spcPts val="2133"/>
              </a:spcBef>
              <a:spcAft>
                <a:spcPts val="0"/>
              </a:spcAft>
              <a:buClr>
                <a:schemeClr val="dk1"/>
              </a:buClr>
              <a:buSzPts val="1100"/>
              <a:buChar char="●"/>
              <a:defRPr/>
            </a:lvl7pPr>
            <a:lvl8pPr indent="-298450" lvl="7" marL="3657600" algn="l">
              <a:lnSpc>
                <a:spcPct val="90000"/>
              </a:lnSpc>
              <a:spcBef>
                <a:spcPts val="2133"/>
              </a:spcBef>
              <a:spcAft>
                <a:spcPts val="0"/>
              </a:spcAft>
              <a:buClr>
                <a:schemeClr val="dk1"/>
              </a:buClr>
              <a:buSzPts val="1100"/>
              <a:buChar char="○"/>
              <a:defRPr/>
            </a:lvl8pPr>
            <a:lvl9pPr indent="-298450" lvl="8" marL="4114800" algn="l">
              <a:lnSpc>
                <a:spcPct val="90000"/>
              </a:lnSpc>
              <a:spcBef>
                <a:spcPts val="2133"/>
              </a:spcBef>
              <a:spcAft>
                <a:spcPts val="2133"/>
              </a:spcAft>
              <a:buClr>
                <a:schemeClr val="dk1"/>
              </a:buClr>
              <a:buSzPts val="1100"/>
              <a:buChar char="■"/>
              <a:defRPr/>
            </a:lvl9pPr>
          </a:lstStyle>
          <a:p/>
        </p:txBody>
      </p:sp>
      <p:sp>
        <p:nvSpPr>
          <p:cNvPr id="180" name="Google Shape;180;p67"/>
          <p:cNvSpPr txBox="1"/>
          <p:nvPr>
            <p:ph idx="2" type="body"/>
          </p:nvPr>
        </p:nvSpPr>
        <p:spPr>
          <a:xfrm>
            <a:off x="6538200" y="2653400"/>
            <a:ext cx="4574000" cy="3388800"/>
          </a:xfrm>
          <a:prstGeom prst="rect">
            <a:avLst/>
          </a:prstGeom>
          <a:noFill/>
          <a:ln>
            <a:noFill/>
          </a:ln>
        </p:spPr>
        <p:txBody>
          <a:bodyPr anchorCtr="0" anchor="t" bIns="91425" lIns="91425" spcFirstLastPara="1" rIns="91425" wrap="square" tIns="91425">
            <a:normAutofit/>
          </a:bodyPr>
          <a:lstStyle>
            <a:lvl1pPr indent="-311150" lvl="0" marL="457200" algn="l">
              <a:lnSpc>
                <a:spcPct val="90000"/>
              </a:lnSpc>
              <a:spcBef>
                <a:spcPts val="0"/>
              </a:spcBef>
              <a:spcAft>
                <a:spcPts val="0"/>
              </a:spcAft>
              <a:buClr>
                <a:schemeClr val="dk1"/>
              </a:buClr>
              <a:buSzPts val="1300"/>
              <a:buChar char="●"/>
              <a:defRPr/>
            </a:lvl1pPr>
            <a:lvl2pPr indent="-298450" lvl="1" marL="914400" algn="l">
              <a:lnSpc>
                <a:spcPct val="90000"/>
              </a:lnSpc>
              <a:spcBef>
                <a:spcPts val="2133"/>
              </a:spcBef>
              <a:spcAft>
                <a:spcPts val="0"/>
              </a:spcAft>
              <a:buClr>
                <a:schemeClr val="dk1"/>
              </a:buClr>
              <a:buSzPts val="1100"/>
              <a:buChar char="○"/>
              <a:defRPr/>
            </a:lvl2pPr>
            <a:lvl3pPr indent="-298450" lvl="2" marL="1371600" algn="l">
              <a:lnSpc>
                <a:spcPct val="90000"/>
              </a:lnSpc>
              <a:spcBef>
                <a:spcPts val="2133"/>
              </a:spcBef>
              <a:spcAft>
                <a:spcPts val="0"/>
              </a:spcAft>
              <a:buClr>
                <a:schemeClr val="dk1"/>
              </a:buClr>
              <a:buSzPts val="1100"/>
              <a:buChar char="■"/>
              <a:defRPr/>
            </a:lvl3pPr>
            <a:lvl4pPr indent="-298450" lvl="3" marL="1828800" algn="l">
              <a:lnSpc>
                <a:spcPct val="90000"/>
              </a:lnSpc>
              <a:spcBef>
                <a:spcPts val="2133"/>
              </a:spcBef>
              <a:spcAft>
                <a:spcPts val="0"/>
              </a:spcAft>
              <a:buClr>
                <a:schemeClr val="dk1"/>
              </a:buClr>
              <a:buSzPts val="1100"/>
              <a:buChar char="●"/>
              <a:defRPr/>
            </a:lvl4pPr>
            <a:lvl5pPr indent="-298450" lvl="4" marL="2286000" algn="l">
              <a:lnSpc>
                <a:spcPct val="90000"/>
              </a:lnSpc>
              <a:spcBef>
                <a:spcPts val="2133"/>
              </a:spcBef>
              <a:spcAft>
                <a:spcPts val="0"/>
              </a:spcAft>
              <a:buClr>
                <a:schemeClr val="dk1"/>
              </a:buClr>
              <a:buSzPts val="1100"/>
              <a:buChar char="○"/>
              <a:defRPr/>
            </a:lvl5pPr>
            <a:lvl6pPr indent="-298450" lvl="5" marL="2743200" algn="l">
              <a:lnSpc>
                <a:spcPct val="90000"/>
              </a:lnSpc>
              <a:spcBef>
                <a:spcPts val="2133"/>
              </a:spcBef>
              <a:spcAft>
                <a:spcPts val="0"/>
              </a:spcAft>
              <a:buClr>
                <a:schemeClr val="dk1"/>
              </a:buClr>
              <a:buSzPts val="1100"/>
              <a:buChar char="■"/>
              <a:defRPr/>
            </a:lvl6pPr>
            <a:lvl7pPr indent="-298450" lvl="6" marL="3200400" algn="l">
              <a:lnSpc>
                <a:spcPct val="90000"/>
              </a:lnSpc>
              <a:spcBef>
                <a:spcPts val="2133"/>
              </a:spcBef>
              <a:spcAft>
                <a:spcPts val="0"/>
              </a:spcAft>
              <a:buClr>
                <a:schemeClr val="dk1"/>
              </a:buClr>
              <a:buSzPts val="1100"/>
              <a:buChar char="●"/>
              <a:defRPr/>
            </a:lvl7pPr>
            <a:lvl8pPr indent="-298450" lvl="7" marL="3657600" algn="l">
              <a:lnSpc>
                <a:spcPct val="90000"/>
              </a:lnSpc>
              <a:spcBef>
                <a:spcPts val="2133"/>
              </a:spcBef>
              <a:spcAft>
                <a:spcPts val="0"/>
              </a:spcAft>
              <a:buClr>
                <a:schemeClr val="dk1"/>
              </a:buClr>
              <a:buSzPts val="1100"/>
              <a:buChar char="○"/>
              <a:defRPr/>
            </a:lvl8pPr>
            <a:lvl9pPr indent="-298450" lvl="8" marL="4114800" algn="l">
              <a:lnSpc>
                <a:spcPct val="90000"/>
              </a:lnSpc>
              <a:spcBef>
                <a:spcPts val="2133"/>
              </a:spcBef>
              <a:spcAft>
                <a:spcPts val="2133"/>
              </a:spcAft>
              <a:buClr>
                <a:schemeClr val="dk1"/>
              </a:buClr>
              <a:buSzPts val="1100"/>
              <a:buChar char="■"/>
              <a:defRPr/>
            </a:lvl9pPr>
          </a:lstStyle>
          <a:p/>
        </p:txBody>
      </p:sp>
      <p:sp>
        <p:nvSpPr>
          <p:cNvPr id="181" name="Google Shape;181;p67"/>
          <p:cNvSpPr txBox="1"/>
          <p:nvPr>
            <p:ph type="title"/>
          </p:nvPr>
        </p:nvSpPr>
        <p:spPr>
          <a:xfrm>
            <a:off x="1738400" y="1206724"/>
            <a:ext cx="9374000" cy="1175157"/>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2" name="Google Shape;182;p67"/>
          <p:cNvSpPr txBox="1"/>
          <p:nvPr>
            <p:ph idx="12" type="sldNum"/>
          </p:nvPr>
        </p:nvSpPr>
        <p:spPr>
          <a:xfrm>
            <a:off x="11268061" y="6315968"/>
            <a:ext cx="731600" cy="524800"/>
          </a:xfrm>
          <a:prstGeom prst="rect">
            <a:avLst/>
          </a:prstGeom>
          <a:noFill/>
          <a:ln>
            <a:noFill/>
          </a:ln>
        </p:spPr>
        <p:txBody>
          <a:bodyPr anchorCtr="0" anchor="ctr" bIns="91425" lIns="91425" spcFirstLastPara="1" rIns="91425" wrap="square" tIns="91425">
            <a:noAutofit/>
          </a:bodyPr>
          <a:lstStyle>
            <a:lvl1pPr indent="0" lvl="0"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sp>
        <p:nvSpPr>
          <p:cNvPr id="26" name="Google Shape;26;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vl1pPr>
            <a:lvl2pPr indent="-381000" lvl="1" marL="914400" algn="l">
              <a:lnSpc>
                <a:spcPct val="90000"/>
              </a:lnSpc>
              <a:spcBef>
                <a:spcPts val="500"/>
              </a:spcBef>
              <a:spcAft>
                <a:spcPts val="0"/>
              </a:spcAft>
              <a:buClr>
                <a:schemeClr val="dk1"/>
              </a:buClr>
              <a:buSzPts val="2400"/>
              <a:buFont typeface="NTR"/>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Font typeface="NTR"/>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1"/>
          <p:cNvSpPr txBox="1"/>
          <p:nvPr>
            <p:ph type="title"/>
          </p:nvPr>
        </p:nvSpPr>
        <p:spPr>
          <a:xfrm>
            <a:off x="697697" y="-16933"/>
            <a:ext cx="10515600" cy="100361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4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4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4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4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4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4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4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theme" Target="../theme/theme3.xml"/><Relationship Id="rId14" Type="http://schemas.openxmlformats.org/officeDocument/2006/relationships/slideLayout" Target="../slideLayouts/slideLayout2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7.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41.png"/><Relationship Id="rId5" Type="http://schemas.openxmlformats.org/officeDocument/2006/relationships/image" Target="../media/image54.png"/><Relationship Id="rId6" Type="http://schemas.openxmlformats.org/officeDocument/2006/relationships/image" Target="../media/image39.png"/><Relationship Id="rId7" Type="http://schemas.openxmlformats.org/officeDocument/2006/relationships/image" Target="../media/image36.pn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34.png"/><Relationship Id="rId6" Type="http://schemas.openxmlformats.org/officeDocument/2006/relationships/image" Target="../media/image49.png"/><Relationship Id="rId7"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50.png"/><Relationship Id="rId6" Type="http://schemas.openxmlformats.org/officeDocument/2006/relationships/image" Target="../media/image55.png"/><Relationship Id="rId7" Type="http://schemas.openxmlformats.org/officeDocument/2006/relationships/image" Target="../media/image7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64.jp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53.png"/><Relationship Id="rId7"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hyperlink" Target="https://www.cphin.ca/" TargetMode="External"/><Relationship Id="rId6" Type="http://schemas.openxmlformats.org/officeDocument/2006/relationships/hyperlink" Target="mailto:Info@CPHIN.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6.png"/><Relationship Id="rId4" Type="http://schemas.openxmlformats.org/officeDocument/2006/relationships/image" Target="../media/image52.png"/><Relationship Id="rId5" Type="http://schemas.openxmlformats.org/officeDocument/2006/relationships/image" Target="../media/image5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0"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jpg"/><Relationship Id="rId4" Type="http://schemas.openxmlformats.org/officeDocument/2006/relationships/image" Target="../media/image5.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hyperlink" Target="http://www.cphin.ca/" TargetMode="External"/><Relationship Id="rId8" Type="http://schemas.openxmlformats.org/officeDocument/2006/relationships/hyperlink" Target="mailto:Info@cphin.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4.png"/><Relationship Id="rId6" Type="http://schemas.openxmlformats.org/officeDocument/2006/relationships/image" Target="../media/image46.png"/><Relationship Id="rId7" Type="http://schemas.openxmlformats.org/officeDocument/2006/relationships/image" Target="../media/image21.png"/><Relationship Id="rId8"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10"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67.png"/><Relationship Id="rId4" Type="http://schemas.openxmlformats.org/officeDocument/2006/relationships/image" Target="../media/image57.png"/><Relationship Id="rId9" Type="http://schemas.openxmlformats.org/officeDocument/2006/relationships/image" Target="../media/image63.png"/><Relationship Id="rId5" Type="http://schemas.openxmlformats.org/officeDocument/2006/relationships/image" Target="../media/image72.png"/><Relationship Id="rId6" Type="http://schemas.openxmlformats.org/officeDocument/2006/relationships/image" Target="../media/image62.png"/><Relationship Id="rId7" Type="http://schemas.openxmlformats.org/officeDocument/2006/relationships/image" Target="../media/image70.png"/><Relationship Id="rId8" Type="http://schemas.openxmlformats.org/officeDocument/2006/relationships/image" Target="../media/image5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7.png"/><Relationship Id="rId4" Type="http://schemas.openxmlformats.org/officeDocument/2006/relationships/image" Target="../media/image57.png"/><Relationship Id="rId5" Type="http://schemas.openxmlformats.org/officeDocument/2006/relationships/image" Target="../media/image6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rontierspartnerships.org/articles/10.3389/jpps.2023.11460/full" TargetMode="External"/><Relationship Id="rId4" Type="http://schemas.openxmlformats.org/officeDocument/2006/relationships/image" Target="../media/image67.png"/><Relationship Id="rId9" Type="http://schemas.openxmlformats.org/officeDocument/2006/relationships/image" Target="../media/image77.png"/><Relationship Id="rId5" Type="http://schemas.openxmlformats.org/officeDocument/2006/relationships/image" Target="../media/image57.png"/><Relationship Id="rId6" Type="http://schemas.openxmlformats.org/officeDocument/2006/relationships/image" Target="../media/image74.png"/><Relationship Id="rId7" Type="http://schemas.openxmlformats.org/officeDocument/2006/relationships/image" Target="../media/image73.png"/><Relationship Id="rId8"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67.png"/><Relationship Id="rId6"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9.png"/><Relationship Id="rId4" Type="http://schemas.openxmlformats.org/officeDocument/2006/relationships/image" Target="../media/image21.png"/><Relationship Id="rId9" Type="http://schemas.openxmlformats.org/officeDocument/2006/relationships/image" Target="../media/image57.png"/><Relationship Id="rId5" Type="http://schemas.openxmlformats.org/officeDocument/2006/relationships/hyperlink" Target="https://www.nnlm.gov/guides/data-glossary/data-provenance" TargetMode="External"/><Relationship Id="rId6" Type="http://schemas.openxmlformats.org/officeDocument/2006/relationships/hyperlink" Target="https://www.cadth.ca/sites/default/files/RWE/MG0020/MG0020-RWE-Guidance-Report-Secured.pdf" TargetMode="External"/><Relationship Id="rId7" Type="http://schemas.openxmlformats.org/officeDocument/2006/relationships/image" Target="../media/image71.png"/><Relationship Id="rId8" Type="http://schemas.openxmlformats.org/officeDocument/2006/relationships/image" Target="../media/image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7.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7.png"/><Relationship Id="rId4" Type="http://schemas.openxmlformats.org/officeDocument/2006/relationships/image" Target="../media/image57.png"/><Relationship Id="rId5" Type="http://schemas.openxmlformats.org/officeDocument/2006/relationships/image" Target="../media/image88.png"/><Relationship Id="rId6" Type="http://schemas.openxmlformats.org/officeDocument/2006/relationships/image" Target="../media/image80.png"/><Relationship Id="rId7" Type="http://schemas.openxmlformats.org/officeDocument/2006/relationships/image" Target="../media/image8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7.png"/><Relationship Id="rId4" Type="http://schemas.openxmlformats.org/officeDocument/2006/relationships/image" Target="../media/image57.png"/><Relationship Id="rId5" Type="http://schemas.openxmlformats.org/officeDocument/2006/relationships/image" Target="../media/image76.png"/><Relationship Id="rId6" Type="http://schemas.openxmlformats.org/officeDocument/2006/relationships/image" Target="../media/image86.png"/><Relationship Id="rId7" Type="http://schemas.openxmlformats.org/officeDocument/2006/relationships/image" Target="../media/image94.png"/><Relationship Id="rId8" Type="http://schemas.openxmlformats.org/officeDocument/2006/relationships/hyperlink" Target="https://www.strobe-statement.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7.png"/><Relationship Id="rId4" Type="http://schemas.openxmlformats.org/officeDocument/2006/relationships/image" Target="../media/image57.png"/><Relationship Id="rId5" Type="http://schemas.openxmlformats.org/officeDocument/2006/relationships/image" Target="../media/image89.png"/><Relationship Id="rId6" Type="http://schemas.openxmlformats.org/officeDocument/2006/relationships/image" Target="../media/image97.png"/><Relationship Id="rId7" Type="http://schemas.openxmlformats.org/officeDocument/2006/relationships/image" Target="../media/image91.png"/><Relationship Id="rId8" Type="http://schemas.openxmlformats.org/officeDocument/2006/relationships/image" Target="../media/image9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3.png"/><Relationship Id="rId6" Type="http://schemas.openxmlformats.org/officeDocument/2006/relationships/image" Target="../media/image9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6.png"/><Relationship Id="rId4" Type="http://schemas.openxmlformats.org/officeDocument/2006/relationships/image" Target="../media/image5.png"/><Relationship Id="rId9" Type="http://schemas.openxmlformats.org/officeDocument/2006/relationships/image" Target="../media/image41.png"/><Relationship Id="rId5" Type="http://schemas.openxmlformats.org/officeDocument/2006/relationships/image" Target="../media/image1.png"/><Relationship Id="rId6" Type="http://schemas.openxmlformats.org/officeDocument/2006/relationships/image" Target="../media/image28.png"/><Relationship Id="rId7" Type="http://schemas.openxmlformats.org/officeDocument/2006/relationships/image" Target="../media/image21.png"/><Relationship Id="rId8"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0.jpg"/><Relationship Id="rId4" Type="http://schemas.openxmlformats.org/officeDocument/2006/relationships/image" Target="../media/image52.png"/><Relationship Id="rId5" Type="http://schemas.openxmlformats.org/officeDocument/2006/relationships/image" Target="../media/image9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7.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7.png"/><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00.jpg"/><Relationship Id="rId4" Type="http://schemas.openxmlformats.org/officeDocument/2006/relationships/image" Target="../media/image98.png"/><Relationship Id="rId5" Type="http://schemas.openxmlformats.org/officeDocument/2006/relationships/image" Target="../media/image101.jpg"/><Relationship Id="rId6" Type="http://schemas.openxmlformats.org/officeDocument/2006/relationships/image" Target="../media/image102.jpg"/><Relationship Id="rId7" Type="http://schemas.openxmlformats.org/officeDocument/2006/relationships/image" Target="../media/image67.png"/><Relationship Id="rId8" Type="http://schemas.openxmlformats.org/officeDocument/2006/relationships/image" Target="../media/image57.png"/></Relationships>
</file>

<file path=ppt/slides/_rels/slide4.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4.png"/><Relationship Id="rId12"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40.jpg"/><Relationship Id="rId8" Type="http://schemas.openxmlformats.org/officeDocument/2006/relationships/image" Target="../media/image83.png"/></Relationships>
</file>

<file path=ppt/slides/_rels/slide5.xml.rels><?xml version="1.0" encoding="UTF-8" standalone="yes"?><Relationships xmlns="http://schemas.openxmlformats.org/package/2006/relationships"><Relationship Id="rId11" Type="http://schemas.openxmlformats.org/officeDocument/2006/relationships/image" Target="../media/image105.png"/><Relationship Id="rId10" Type="http://schemas.openxmlformats.org/officeDocument/2006/relationships/image" Target="../media/image25.png"/><Relationship Id="rId13" Type="http://schemas.openxmlformats.org/officeDocument/2006/relationships/image" Target="../media/image24.png"/><Relationship Id="rId12"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15.png"/><Relationship Id="rId15" Type="http://schemas.openxmlformats.org/officeDocument/2006/relationships/image" Target="../media/image38.png"/><Relationship Id="rId14" Type="http://schemas.openxmlformats.org/officeDocument/2006/relationships/image" Target="../media/image30.png"/><Relationship Id="rId5" Type="http://schemas.openxmlformats.org/officeDocument/2006/relationships/image" Target="../media/image17.png"/><Relationship Id="rId6" Type="http://schemas.openxmlformats.org/officeDocument/2006/relationships/image" Target="../media/image12.png"/><Relationship Id="rId7" Type="http://schemas.openxmlformats.org/officeDocument/2006/relationships/image" Target="../media/image22.png"/><Relationship Id="rId8" Type="http://schemas.openxmlformats.org/officeDocument/2006/relationships/image" Target="../media/image1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1" Type="http://schemas.openxmlformats.org/officeDocument/2006/relationships/hyperlink" Target="https://www.ncbi.nlm.nih.gov/pmc/articles/PMC5051581/" TargetMode="External"/><Relationship Id="rId10" Type="http://schemas.openxmlformats.org/officeDocument/2006/relationships/hyperlink" Target="https://healthpolicy.duke.edu/sites/default/files/2019-11/rwd_reliability.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bmcmedresmethodol.biomedcentral.com/articles/10.1186/s12874-022-01768-6" TargetMode="External"/><Relationship Id="rId5" Type="http://schemas.openxmlformats.org/officeDocument/2006/relationships/hyperlink" Target="https://www.cadth.ca/sites/default/files/RWE/MG0020/MG0020-RWE-Guidance-Report.pdf" TargetMode="External"/><Relationship Id="rId6" Type="http://schemas.openxmlformats.org/officeDocument/2006/relationships/hyperlink" Target="https://www.ispor.org/publications/journals/value-outcomes-spotlight/vos-archives/issue/view/expanding-the-value-conversation/fit-for-purpose-real-world-data-assessments-in-oncology-a-call-for-cross-stakeholder-collaboration" TargetMode="External"/><Relationship Id="rId7" Type="http://schemas.openxmlformats.org/officeDocument/2006/relationships/hyperlink" Target="https://www.fda.gov/media/120060/download" TargetMode="External"/><Relationship Id="rId8" Type="http://schemas.openxmlformats.org/officeDocument/2006/relationships/hyperlink" Target="https://www.canada.ca/en/services/health/publications/drugs-health-products/real-world-data-evidence-drug-lifecycle-report.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32.png"/><Relationship Id="rId5" Type="http://schemas.openxmlformats.org/officeDocument/2006/relationships/image" Target="../media/image26.png"/><Relationship Id="rId6" Type="http://schemas.openxmlformats.org/officeDocument/2006/relationships/image" Target="../media/image33.png"/><Relationship Id="rId7" Type="http://schemas.openxmlformats.org/officeDocument/2006/relationships/image" Target="../media/image20.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1"/>
          <p:cNvPicPr preferRelativeResize="0"/>
          <p:nvPr/>
        </p:nvPicPr>
        <p:blipFill>
          <a:blip r:embed="rId3">
            <a:alphaModFix/>
          </a:blip>
          <a:stretch>
            <a:fillRect/>
          </a:stretch>
        </p:blipFill>
        <p:spPr>
          <a:xfrm>
            <a:off x="152400" y="152400"/>
            <a:ext cx="11921059" cy="6705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0"/>
          <p:cNvSpPr/>
          <p:nvPr/>
        </p:nvSpPr>
        <p:spPr>
          <a:xfrm>
            <a:off x="649332" y="2092055"/>
            <a:ext cx="1853519" cy="1817782"/>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Shape, logo, company name&#10;&#10;Description automatically generated" id="366" name="Google Shape;366;p10"/>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367" name="Google Shape;367;p10"/>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368" name="Google Shape;368;p10"/>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369" name="Google Shape;369;p10"/>
          <p:cNvSpPr/>
          <p:nvPr/>
        </p:nvSpPr>
        <p:spPr>
          <a:xfrm>
            <a:off x="0" y="5853404"/>
            <a:ext cx="12192000" cy="584775"/>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Assessed across Key Variables such as Age, Diagnoses, Past Medical History</a:t>
            </a:r>
            <a:endParaRPr/>
          </a:p>
        </p:txBody>
      </p:sp>
      <p:sp>
        <p:nvSpPr>
          <p:cNvPr id="370" name="Google Shape;370;p10"/>
          <p:cNvSpPr/>
          <p:nvPr/>
        </p:nvSpPr>
        <p:spPr>
          <a:xfrm>
            <a:off x="3175910" y="4426790"/>
            <a:ext cx="3091367"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Any Compuatation</a:t>
            </a:r>
            <a:endParaRPr/>
          </a:p>
        </p:txBody>
      </p:sp>
      <p:sp>
        <p:nvSpPr>
          <p:cNvPr id="371" name="Google Shape;371;p10"/>
          <p:cNvSpPr/>
          <p:nvPr/>
        </p:nvSpPr>
        <p:spPr>
          <a:xfrm>
            <a:off x="3664857" y="2092055"/>
            <a:ext cx="1853519" cy="1817782"/>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10"/>
          <p:cNvSpPr/>
          <p:nvPr/>
        </p:nvSpPr>
        <p:spPr>
          <a:xfrm>
            <a:off x="5928626" y="4426790"/>
            <a:ext cx="3313031" cy="707886"/>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Field Name &amp; Specifications</a:t>
            </a:r>
            <a:endParaRPr/>
          </a:p>
        </p:txBody>
      </p:sp>
      <p:sp>
        <p:nvSpPr>
          <p:cNvPr id="373" name="Google Shape;373;p10"/>
          <p:cNvSpPr/>
          <p:nvPr/>
        </p:nvSpPr>
        <p:spPr>
          <a:xfrm>
            <a:off x="6680382" y="2040063"/>
            <a:ext cx="1853519" cy="1817782"/>
          </a:xfrm>
          <a:prstGeom prst="ellipse">
            <a:avLst/>
          </a:prstGeom>
          <a:solidFill>
            <a:srgbClr val="A0B8E1"/>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10"/>
          <p:cNvSpPr/>
          <p:nvPr/>
        </p:nvSpPr>
        <p:spPr>
          <a:xfrm>
            <a:off x="9011873" y="4426790"/>
            <a:ext cx="3091363"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Source &amp; Audit Trail</a:t>
            </a:r>
            <a:endParaRPr/>
          </a:p>
        </p:txBody>
      </p:sp>
      <p:sp>
        <p:nvSpPr>
          <p:cNvPr id="375" name="Google Shape;375;p10"/>
          <p:cNvSpPr/>
          <p:nvPr/>
        </p:nvSpPr>
        <p:spPr>
          <a:xfrm>
            <a:off x="9690912" y="2040063"/>
            <a:ext cx="1853512" cy="1817781"/>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6" name="Google Shape;376;p10"/>
          <p:cNvSpPr/>
          <p:nvPr/>
        </p:nvSpPr>
        <p:spPr>
          <a:xfrm>
            <a:off x="155036" y="4426790"/>
            <a:ext cx="3091367"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Mandatory Collection</a:t>
            </a:r>
            <a:endParaRPr/>
          </a:p>
        </p:txBody>
      </p:sp>
      <p:sp>
        <p:nvSpPr>
          <p:cNvPr id="377" name="Google Shape;377;p10"/>
          <p:cNvSpPr txBox="1"/>
          <p:nvPr/>
        </p:nvSpPr>
        <p:spPr>
          <a:xfrm>
            <a:off x="493452" y="256884"/>
            <a:ext cx="8987431" cy="5306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Specific Variable Information</a:t>
            </a:r>
            <a:endParaRPr b="1" i="0" sz="2400" u="none" cap="none" strike="noStrike">
              <a:solidFill>
                <a:srgbClr val="102855"/>
              </a:solidFill>
              <a:latin typeface="Montserrat"/>
              <a:ea typeface="Montserrat"/>
              <a:cs typeface="Montserrat"/>
              <a:sym typeface="Montserrat"/>
            </a:endParaRPr>
          </a:p>
        </p:txBody>
      </p:sp>
      <p:pic>
        <p:nvPicPr>
          <p:cNvPr descr="Checklist with solid fill" id="378" name="Google Shape;378;p10"/>
          <p:cNvPicPr preferRelativeResize="0"/>
          <p:nvPr/>
        </p:nvPicPr>
        <p:blipFill rotWithShape="1">
          <a:blip r:embed="rId5">
            <a:alphaModFix/>
          </a:blip>
          <a:srcRect b="0" l="0" r="0" t="0"/>
          <a:stretch/>
        </p:blipFill>
        <p:spPr>
          <a:xfrm>
            <a:off x="981731" y="2406586"/>
            <a:ext cx="1188720" cy="1188720"/>
          </a:xfrm>
          <a:prstGeom prst="rect">
            <a:avLst/>
          </a:prstGeom>
          <a:noFill/>
          <a:ln>
            <a:noFill/>
          </a:ln>
        </p:spPr>
      </p:pic>
      <p:pic>
        <p:nvPicPr>
          <p:cNvPr descr="Mathematics with solid fill" id="379" name="Google Shape;379;p10"/>
          <p:cNvPicPr preferRelativeResize="0"/>
          <p:nvPr/>
        </p:nvPicPr>
        <p:blipFill rotWithShape="1">
          <a:blip r:embed="rId6">
            <a:alphaModFix/>
          </a:blip>
          <a:srcRect b="0" l="0" r="0" t="0"/>
          <a:stretch/>
        </p:blipFill>
        <p:spPr>
          <a:xfrm>
            <a:off x="3997256" y="2406586"/>
            <a:ext cx="1188720" cy="1188720"/>
          </a:xfrm>
          <a:prstGeom prst="rect">
            <a:avLst/>
          </a:prstGeom>
          <a:noFill/>
          <a:ln>
            <a:noFill/>
          </a:ln>
        </p:spPr>
      </p:pic>
      <p:pic>
        <p:nvPicPr>
          <p:cNvPr descr="Folder Search with solid fill" id="380" name="Google Shape;380;p10"/>
          <p:cNvPicPr preferRelativeResize="0"/>
          <p:nvPr/>
        </p:nvPicPr>
        <p:blipFill rotWithShape="1">
          <a:blip r:embed="rId7">
            <a:alphaModFix/>
          </a:blip>
          <a:srcRect b="0" l="0" r="0" t="0"/>
          <a:stretch/>
        </p:blipFill>
        <p:spPr>
          <a:xfrm>
            <a:off x="10023308" y="2354593"/>
            <a:ext cx="1188720" cy="1188720"/>
          </a:xfrm>
          <a:prstGeom prst="rect">
            <a:avLst/>
          </a:prstGeom>
          <a:noFill/>
          <a:ln>
            <a:noFill/>
          </a:ln>
        </p:spPr>
      </p:pic>
      <p:pic>
        <p:nvPicPr>
          <p:cNvPr descr="Document with solid fill" id="381" name="Google Shape;381;p10"/>
          <p:cNvPicPr preferRelativeResize="0"/>
          <p:nvPr/>
        </p:nvPicPr>
        <p:blipFill rotWithShape="1">
          <a:blip r:embed="rId8">
            <a:alphaModFix/>
          </a:blip>
          <a:srcRect b="0" l="0" r="0" t="0"/>
          <a:stretch/>
        </p:blipFill>
        <p:spPr>
          <a:xfrm>
            <a:off x="7012781" y="2354594"/>
            <a:ext cx="1188720" cy="1188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Shape, logo, company name&#10;&#10;Description automatically generated" id="387" name="Google Shape;387;p11"/>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388" name="Google Shape;388;p11"/>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389" name="Google Shape;389;p11"/>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390" name="Google Shape;390;p11"/>
          <p:cNvSpPr txBox="1"/>
          <p:nvPr/>
        </p:nvSpPr>
        <p:spPr>
          <a:xfrm>
            <a:off x="493452" y="256884"/>
            <a:ext cx="9889325" cy="8448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We have aggregated all the PSP analysis submissions at the data point level and rolled up analysis to overall categories</a:t>
            </a:r>
            <a:endParaRPr sz="2400" u="none" cap="none" strike="noStrike">
              <a:solidFill>
                <a:srgbClr val="102855"/>
              </a:solidFill>
              <a:latin typeface="Montserrat"/>
              <a:ea typeface="Montserrat"/>
              <a:cs typeface="Montserrat"/>
              <a:sym typeface="Montserrat"/>
            </a:endParaRPr>
          </a:p>
        </p:txBody>
      </p:sp>
      <p:sp>
        <p:nvSpPr>
          <p:cNvPr id="391" name="Google Shape;391;p11"/>
          <p:cNvSpPr/>
          <p:nvPr/>
        </p:nvSpPr>
        <p:spPr>
          <a:xfrm flipH="1" rot="10800000">
            <a:off x="499452" y="1472907"/>
            <a:ext cx="11064240" cy="100882"/>
          </a:xfrm>
          <a:prstGeom prst="roundRect">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nvGrpSpPr>
          <p:cNvPr id="392" name="Google Shape;392;p11"/>
          <p:cNvGrpSpPr/>
          <p:nvPr/>
        </p:nvGrpSpPr>
        <p:grpSpPr>
          <a:xfrm flipH="1" rot="10800000">
            <a:off x="4236960" y="1863945"/>
            <a:ext cx="287830" cy="578149"/>
            <a:chOff x="4228049" y="3478170"/>
            <a:chExt cx="191255" cy="384166"/>
          </a:xfrm>
        </p:grpSpPr>
        <p:sp>
          <p:nvSpPr>
            <p:cNvPr id="393" name="Google Shape;393;p11"/>
            <p:cNvSpPr/>
            <p:nvPr/>
          </p:nvSpPr>
          <p:spPr>
            <a:xfrm>
              <a:off x="4228049" y="3478170"/>
              <a:ext cx="191255" cy="384166"/>
            </a:xfrm>
            <a:custGeom>
              <a:rect b="b" l="l" r="r" t="t"/>
              <a:pathLst>
                <a:path extrusionOk="0" h="411895" w="205060">
                  <a:moveTo>
                    <a:pt x="205035" y="102462"/>
                  </a:moveTo>
                  <a:cubicBezTo>
                    <a:pt x="205035" y="45864"/>
                    <a:pt x="159235" y="-33"/>
                    <a:pt x="102665" y="-144"/>
                  </a:cubicBezTo>
                  <a:lnTo>
                    <a:pt x="102665" y="-144"/>
                  </a:lnTo>
                  <a:cubicBezTo>
                    <a:pt x="46188" y="261"/>
                    <a:pt x="516" y="45955"/>
                    <a:pt x="112" y="102462"/>
                  </a:cubicBezTo>
                  <a:cubicBezTo>
                    <a:pt x="-72" y="105956"/>
                    <a:pt x="-72" y="109450"/>
                    <a:pt x="112" y="112944"/>
                  </a:cubicBezTo>
                  <a:cubicBezTo>
                    <a:pt x="5809" y="229525"/>
                    <a:pt x="102114" y="283770"/>
                    <a:pt x="102114" y="411752"/>
                  </a:cubicBezTo>
                  <a:lnTo>
                    <a:pt x="102114" y="411752"/>
                  </a:lnTo>
                  <a:cubicBezTo>
                    <a:pt x="102114" y="283034"/>
                    <a:pt x="198235" y="229525"/>
                    <a:pt x="203932" y="112944"/>
                  </a:cubicBezTo>
                  <a:cubicBezTo>
                    <a:pt x="204484" y="109468"/>
                    <a:pt x="204851" y="105974"/>
                    <a:pt x="205035" y="102462"/>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394" name="Google Shape;394;p11"/>
            <p:cNvSpPr/>
            <p:nvPr/>
          </p:nvSpPr>
          <p:spPr>
            <a:xfrm>
              <a:off x="4270860" y="3520016"/>
              <a:ext cx="107305" cy="107361"/>
            </a:xfrm>
            <a:custGeom>
              <a:rect b="b" l="l" r="r" t="t"/>
              <a:pathLst>
                <a:path extrusionOk="0" h="115110" w="115050">
                  <a:moveTo>
                    <a:pt x="57684" y="114967"/>
                  </a:moveTo>
                  <a:cubicBezTo>
                    <a:pt x="25907" y="115077"/>
                    <a:pt x="85" y="89388"/>
                    <a:pt x="-26" y="57595"/>
                  </a:cubicBezTo>
                  <a:cubicBezTo>
                    <a:pt x="-117" y="25802"/>
                    <a:pt x="25539" y="-33"/>
                    <a:pt x="57316" y="-144"/>
                  </a:cubicBezTo>
                  <a:cubicBezTo>
                    <a:pt x="89093" y="-236"/>
                    <a:pt x="114915" y="25434"/>
                    <a:pt x="115025" y="57228"/>
                  </a:cubicBezTo>
                  <a:cubicBezTo>
                    <a:pt x="115025" y="57356"/>
                    <a:pt x="115025" y="57467"/>
                    <a:pt x="115025" y="57595"/>
                  </a:cubicBezTo>
                  <a:cubicBezTo>
                    <a:pt x="114934" y="89241"/>
                    <a:pt x="89313" y="114874"/>
                    <a:pt x="57684" y="11496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grpSp>
        <p:nvGrpSpPr>
          <p:cNvPr id="395" name="Google Shape;395;p11"/>
          <p:cNvGrpSpPr/>
          <p:nvPr/>
        </p:nvGrpSpPr>
        <p:grpSpPr>
          <a:xfrm flipH="1" rot="10800000">
            <a:off x="4207390" y="1349530"/>
            <a:ext cx="348315" cy="348494"/>
            <a:chOff x="4149499" y="5556380"/>
            <a:chExt cx="348315" cy="348494"/>
          </a:xfrm>
        </p:grpSpPr>
        <p:sp>
          <p:nvSpPr>
            <p:cNvPr id="396" name="Google Shape;396;p11"/>
            <p:cNvSpPr/>
            <p:nvPr/>
          </p:nvSpPr>
          <p:spPr>
            <a:xfrm>
              <a:off x="4149499" y="5556380"/>
              <a:ext cx="348315" cy="348494"/>
            </a:xfrm>
            <a:custGeom>
              <a:rect b="b" l="l" r="r" t="t"/>
              <a:pathLst>
                <a:path extrusionOk="0" h="373648" w="373456">
                  <a:moveTo>
                    <a:pt x="373430" y="186864"/>
                  </a:moveTo>
                  <a:cubicBezTo>
                    <a:pt x="373522" y="83688"/>
                    <a:pt x="290009" y="-34"/>
                    <a:pt x="186886" y="-144"/>
                  </a:cubicBezTo>
                  <a:cubicBezTo>
                    <a:pt x="83763" y="-236"/>
                    <a:pt x="66" y="83320"/>
                    <a:pt x="-26" y="186496"/>
                  </a:cubicBezTo>
                  <a:cubicBezTo>
                    <a:pt x="-118" y="289691"/>
                    <a:pt x="83395" y="373412"/>
                    <a:pt x="186518" y="373504"/>
                  </a:cubicBezTo>
                  <a:cubicBezTo>
                    <a:pt x="186941" y="373504"/>
                    <a:pt x="187382" y="373504"/>
                    <a:pt x="187805" y="373504"/>
                  </a:cubicBezTo>
                  <a:cubicBezTo>
                    <a:pt x="290432" y="372897"/>
                    <a:pt x="373338" y="289544"/>
                    <a:pt x="373430" y="186864"/>
                  </a:cubicBezTo>
                  <a:close/>
                </a:path>
              </a:pathLst>
            </a:custGeom>
            <a:solidFill>
              <a:srgbClr val="C55A1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397" name="Google Shape;397;p11"/>
            <p:cNvSpPr/>
            <p:nvPr/>
          </p:nvSpPr>
          <p:spPr>
            <a:xfrm>
              <a:off x="4206065" y="5612119"/>
              <a:ext cx="237238" cy="237360"/>
            </a:xfrm>
            <a:custGeom>
              <a:rect b="b" l="l" r="r" t="t"/>
              <a:pathLst>
                <a:path extrusionOk="0" h="161816" w="161732">
                  <a:moveTo>
                    <a:pt x="80841" y="161672"/>
                  </a:moveTo>
                  <a:cubicBezTo>
                    <a:pt x="36180" y="161672"/>
                    <a:pt x="-26" y="125448"/>
                    <a:pt x="-26" y="80764"/>
                  </a:cubicBezTo>
                  <a:cubicBezTo>
                    <a:pt x="-26" y="36081"/>
                    <a:pt x="36180" y="-144"/>
                    <a:pt x="80841" y="-144"/>
                  </a:cubicBezTo>
                  <a:cubicBezTo>
                    <a:pt x="125501" y="-144"/>
                    <a:pt x="161707" y="36081"/>
                    <a:pt x="161707" y="80764"/>
                  </a:cubicBezTo>
                  <a:cubicBezTo>
                    <a:pt x="161707" y="125448"/>
                    <a:pt x="125501" y="161672"/>
                    <a:pt x="80841" y="1616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cxnSp>
        <p:nvCxnSpPr>
          <p:cNvPr id="398" name="Google Shape;398;p11"/>
          <p:cNvCxnSpPr>
            <a:stCxn id="393" idx="5"/>
            <a:endCxn id="396" idx="1"/>
          </p:cNvCxnSpPr>
          <p:nvPr/>
        </p:nvCxnSpPr>
        <p:spPr>
          <a:xfrm flipH="1" rot="10800000">
            <a:off x="4380291" y="1698246"/>
            <a:ext cx="1500" cy="165900"/>
          </a:xfrm>
          <a:prstGeom prst="straightConnector1">
            <a:avLst/>
          </a:prstGeom>
          <a:noFill/>
          <a:ln cap="rnd" cmpd="sng" w="19050">
            <a:solidFill>
              <a:srgbClr val="A5A5A5"/>
            </a:solidFill>
            <a:prstDash val="dot"/>
            <a:round/>
            <a:headEnd len="sm" w="sm" type="none"/>
            <a:tailEnd len="sm" w="sm" type="none"/>
          </a:ln>
        </p:spPr>
      </p:cxnSp>
      <p:grpSp>
        <p:nvGrpSpPr>
          <p:cNvPr id="399" name="Google Shape;399;p11"/>
          <p:cNvGrpSpPr/>
          <p:nvPr/>
        </p:nvGrpSpPr>
        <p:grpSpPr>
          <a:xfrm flipH="1" rot="10800000">
            <a:off x="7621085" y="1863945"/>
            <a:ext cx="286780" cy="578150"/>
            <a:chOff x="6032009" y="2107345"/>
            <a:chExt cx="190558" cy="384166"/>
          </a:xfrm>
        </p:grpSpPr>
        <p:sp>
          <p:nvSpPr>
            <p:cNvPr id="400" name="Google Shape;400;p11"/>
            <p:cNvSpPr/>
            <p:nvPr/>
          </p:nvSpPr>
          <p:spPr>
            <a:xfrm>
              <a:off x="6032009" y="2107345"/>
              <a:ext cx="190558" cy="384166"/>
            </a:xfrm>
            <a:custGeom>
              <a:rect b="b" l="l" r="r" t="t"/>
              <a:pathLst>
                <a:path extrusionOk="0" h="411895" w="204312">
                  <a:moveTo>
                    <a:pt x="204162" y="103014"/>
                  </a:moveTo>
                  <a:cubicBezTo>
                    <a:pt x="204475" y="46415"/>
                    <a:pt x="158914" y="261"/>
                    <a:pt x="102344" y="-144"/>
                  </a:cubicBezTo>
                  <a:lnTo>
                    <a:pt x="102344" y="-144"/>
                  </a:lnTo>
                  <a:cubicBezTo>
                    <a:pt x="45811" y="-144"/>
                    <a:pt x="-26" y="45698"/>
                    <a:pt x="-26" y="102278"/>
                  </a:cubicBezTo>
                  <a:cubicBezTo>
                    <a:pt x="-26" y="105846"/>
                    <a:pt x="158" y="109394"/>
                    <a:pt x="526" y="112943"/>
                  </a:cubicBezTo>
                  <a:cubicBezTo>
                    <a:pt x="6223" y="229525"/>
                    <a:pt x="102344" y="283586"/>
                    <a:pt x="102344" y="411752"/>
                  </a:cubicBezTo>
                  <a:lnTo>
                    <a:pt x="102344" y="411752"/>
                  </a:lnTo>
                  <a:cubicBezTo>
                    <a:pt x="102344" y="283034"/>
                    <a:pt x="198465" y="229525"/>
                    <a:pt x="204162" y="112760"/>
                  </a:cubicBezTo>
                  <a:cubicBezTo>
                    <a:pt x="204328" y="109505"/>
                    <a:pt x="204328" y="106269"/>
                    <a:pt x="204162" y="103014"/>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401" name="Google Shape;401;p11"/>
            <p:cNvSpPr/>
            <p:nvPr/>
          </p:nvSpPr>
          <p:spPr>
            <a:xfrm>
              <a:off x="6070715" y="2149706"/>
              <a:ext cx="107306" cy="107361"/>
            </a:xfrm>
            <a:custGeom>
              <a:rect b="b" l="l" r="r" t="t"/>
              <a:pathLst>
                <a:path extrusionOk="0" h="115110" w="115051">
                  <a:moveTo>
                    <a:pt x="57684" y="114966"/>
                  </a:moveTo>
                  <a:cubicBezTo>
                    <a:pt x="25907" y="115077"/>
                    <a:pt x="85" y="89388"/>
                    <a:pt x="-26" y="57595"/>
                  </a:cubicBezTo>
                  <a:cubicBezTo>
                    <a:pt x="-117" y="25802"/>
                    <a:pt x="25540" y="-34"/>
                    <a:pt x="57317" y="-144"/>
                  </a:cubicBezTo>
                  <a:cubicBezTo>
                    <a:pt x="89093" y="-236"/>
                    <a:pt x="114934" y="25434"/>
                    <a:pt x="115026" y="57227"/>
                  </a:cubicBezTo>
                  <a:cubicBezTo>
                    <a:pt x="115026" y="57356"/>
                    <a:pt x="115026" y="57466"/>
                    <a:pt x="115026" y="57595"/>
                  </a:cubicBezTo>
                  <a:cubicBezTo>
                    <a:pt x="114934" y="89241"/>
                    <a:pt x="89314" y="114874"/>
                    <a:pt x="57684" y="11496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grpSp>
        <p:nvGrpSpPr>
          <p:cNvPr id="402" name="Google Shape;402;p11"/>
          <p:cNvGrpSpPr/>
          <p:nvPr/>
        </p:nvGrpSpPr>
        <p:grpSpPr>
          <a:xfrm flipH="1" rot="10800000">
            <a:off x="7579709" y="1349530"/>
            <a:ext cx="348315" cy="348494"/>
            <a:chOff x="5949697" y="5556380"/>
            <a:chExt cx="348315" cy="348494"/>
          </a:xfrm>
        </p:grpSpPr>
        <p:sp>
          <p:nvSpPr>
            <p:cNvPr id="403" name="Google Shape;403;p11"/>
            <p:cNvSpPr/>
            <p:nvPr/>
          </p:nvSpPr>
          <p:spPr>
            <a:xfrm>
              <a:off x="5949697" y="5556380"/>
              <a:ext cx="348315" cy="348494"/>
            </a:xfrm>
            <a:custGeom>
              <a:rect b="b" l="l" r="r" t="t"/>
              <a:pathLst>
                <a:path extrusionOk="0" h="373648" w="373456">
                  <a:moveTo>
                    <a:pt x="373430" y="186864"/>
                  </a:moveTo>
                  <a:cubicBezTo>
                    <a:pt x="373522" y="83688"/>
                    <a:pt x="290009" y="-34"/>
                    <a:pt x="186886" y="-144"/>
                  </a:cubicBezTo>
                  <a:cubicBezTo>
                    <a:pt x="83763" y="-236"/>
                    <a:pt x="66" y="83320"/>
                    <a:pt x="-26" y="186496"/>
                  </a:cubicBezTo>
                  <a:cubicBezTo>
                    <a:pt x="-136" y="289672"/>
                    <a:pt x="83395" y="373412"/>
                    <a:pt x="186519" y="373504"/>
                  </a:cubicBezTo>
                  <a:cubicBezTo>
                    <a:pt x="186831" y="373504"/>
                    <a:pt x="187125" y="373504"/>
                    <a:pt x="187438" y="373504"/>
                  </a:cubicBezTo>
                  <a:cubicBezTo>
                    <a:pt x="290212" y="373100"/>
                    <a:pt x="373338" y="289691"/>
                    <a:pt x="373430" y="186864"/>
                  </a:cubicBezTo>
                  <a:close/>
                </a:path>
              </a:pathLst>
            </a:custGeom>
            <a:solidFill>
              <a:srgbClr val="833C0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404" name="Google Shape;404;p11"/>
            <p:cNvSpPr/>
            <p:nvPr/>
          </p:nvSpPr>
          <p:spPr>
            <a:xfrm>
              <a:off x="6005921" y="5612119"/>
              <a:ext cx="237238" cy="237360"/>
            </a:xfrm>
            <a:custGeom>
              <a:rect b="b" l="l" r="r" t="t"/>
              <a:pathLst>
                <a:path extrusionOk="0" h="161816" w="161732">
                  <a:moveTo>
                    <a:pt x="80841" y="161672"/>
                  </a:moveTo>
                  <a:cubicBezTo>
                    <a:pt x="36180" y="161672"/>
                    <a:pt x="-26" y="125448"/>
                    <a:pt x="-26" y="80764"/>
                  </a:cubicBezTo>
                  <a:cubicBezTo>
                    <a:pt x="-26" y="36081"/>
                    <a:pt x="36180" y="-144"/>
                    <a:pt x="80841" y="-144"/>
                  </a:cubicBezTo>
                  <a:cubicBezTo>
                    <a:pt x="125501" y="-144"/>
                    <a:pt x="161707" y="36081"/>
                    <a:pt x="161707" y="80764"/>
                  </a:cubicBezTo>
                  <a:cubicBezTo>
                    <a:pt x="161615" y="125411"/>
                    <a:pt x="125464" y="161580"/>
                    <a:pt x="80841" y="16167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cxnSp>
        <p:nvCxnSpPr>
          <p:cNvPr id="405" name="Google Shape;405;p11"/>
          <p:cNvCxnSpPr>
            <a:stCxn id="400" idx="5"/>
            <a:endCxn id="403" idx="1"/>
          </p:cNvCxnSpPr>
          <p:nvPr/>
        </p:nvCxnSpPr>
        <p:spPr>
          <a:xfrm rot="10800000">
            <a:off x="7753939" y="1698246"/>
            <a:ext cx="10800" cy="165900"/>
          </a:xfrm>
          <a:prstGeom prst="straightConnector1">
            <a:avLst/>
          </a:prstGeom>
          <a:noFill/>
          <a:ln cap="rnd" cmpd="sng" w="19050">
            <a:solidFill>
              <a:srgbClr val="A5A5A5"/>
            </a:solidFill>
            <a:prstDash val="dot"/>
            <a:round/>
            <a:headEnd len="sm" w="sm" type="none"/>
            <a:tailEnd len="sm" w="sm" type="none"/>
          </a:ln>
        </p:spPr>
      </p:cxnSp>
      <p:grpSp>
        <p:nvGrpSpPr>
          <p:cNvPr id="406" name="Google Shape;406;p11"/>
          <p:cNvGrpSpPr/>
          <p:nvPr/>
        </p:nvGrpSpPr>
        <p:grpSpPr>
          <a:xfrm flipH="1" rot="10800000">
            <a:off x="478302" y="1863945"/>
            <a:ext cx="287645" cy="577893"/>
            <a:chOff x="627948" y="3449186"/>
            <a:chExt cx="191132" cy="383995"/>
          </a:xfrm>
        </p:grpSpPr>
        <p:sp>
          <p:nvSpPr>
            <p:cNvPr id="407" name="Google Shape;407;p11"/>
            <p:cNvSpPr/>
            <p:nvPr/>
          </p:nvSpPr>
          <p:spPr>
            <a:xfrm>
              <a:off x="627948" y="3449186"/>
              <a:ext cx="191132" cy="383995"/>
            </a:xfrm>
            <a:custGeom>
              <a:rect b="b" l="l" r="r" t="t"/>
              <a:pathLst>
                <a:path extrusionOk="0" h="411711" w="204928">
                  <a:moveTo>
                    <a:pt x="204903" y="102278"/>
                  </a:moveTo>
                  <a:cubicBezTo>
                    <a:pt x="204801" y="45679"/>
                    <a:pt x="158917" y="-144"/>
                    <a:pt x="102349" y="-144"/>
                  </a:cubicBezTo>
                  <a:lnTo>
                    <a:pt x="102349" y="-144"/>
                  </a:lnTo>
                  <a:cubicBezTo>
                    <a:pt x="45813" y="-144"/>
                    <a:pt x="-22" y="45716"/>
                    <a:pt x="-26" y="102278"/>
                  </a:cubicBezTo>
                  <a:cubicBezTo>
                    <a:pt x="-26" y="105845"/>
                    <a:pt x="160" y="109394"/>
                    <a:pt x="531" y="112943"/>
                  </a:cubicBezTo>
                  <a:cubicBezTo>
                    <a:pt x="6229" y="229524"/>
                    <a:pt x="102349" y="283586"/>
                    <a:pt x="102349" y="411568"/>
                  </a:cubicBezTo>
                  <a:lnTo>
                    <a:pt x="102349" y="411568"/>
                  </a:lnTo>
                  <a:cubicBezTo>
                    <a:pt x="102349" y="282850"/>
                    <a:pt x="198654" y="229524"/>
                    <a:pt x="204351" y="112760"/>
                  </a:cubicBezTo>
                  <a:cubicBezTo>
                    <a:pt x="204728" y="109284"/>
                    <a:pt x="204912" y="105772"/>
                    <a:pt x="204903" y="102278"/>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408" name="Google Shape;408;p11"/>
            <p:cNvSpPr/>
            <p:nvPr/>
          </p:nvSpPr>
          <p:spPr>
            <a:xfrm>
              <a:off x="669093" y="3490873"/>
              <a:ext cx="107305" cy="107352"/>
            </a:xfrm>
            <a:custGeom>
              <a:rect b="b" l="l" r="r" t="t"/>
              <a:pathLst>
                <a:path extrusionOk="0" h="115101" w="115050">
                  <a:moveTo>
                    <a:pt x="58234" y="114953"/>
                  </a:moveTo>
                  <a:cubicBezTo>
                    <a:pt x="26466" y="115357"/>
                    <a:pt x="385" y="89926"/>
                    <a:pt x="-21" y="58133"/>
                  </a:cubicBezTo>
                  <a:cubicBezTo>
                    <a:pt x="-427" y="26358"/>
                    <a:pt x="24996" y="265"/>
                    <a:pt x="56764" y="-139"/>
                  </a:cubicBezTo>
                  <a:cubicBezTo>
                    <a:pt x="88531" y="-562"/>
                    <a:pt x="114615" y="24887"/>
                    <a:pt x="115021" y="56662"/>
                  </a:cubicBezTo>
                  <a:cubicBezTo>
                    <a:pt x="115024" y="56975"/>
                    <a:pt x="115026" y="57269"/>
                    <a:pt x="115024" y="57582"/>
                  </a:cubicBezTo>
                  <a:cubicBezTo>
                    <a:pt x="115024" y="89265"/>
                    <a:pt x="89351" y="114953"/>
                    <a:pt x="57683" y="114953"/>
                  </a:cubicBezTo>
                  <a:cubicBezTo>
                    <a:pt x="57622" y="114953"/>
                    <a:pt x="57560" y="114953"/>
                    <a:pt x="57499" y="11495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grpSp>
        <p:nvGrpSpPr>
          <p:cNvPr id="409" name="Google Shape;409;p11"/>
          <p:cNvGrpSpPr/>
          <p:nvPr/>
        </p:nvGrpSpPr>
        <p:grpSpPr>
          <a:xfrm flipH="1" rot="10800000">
            <a:off x="472654" y="1349530"/>
            <a:ext cx="348314" cy="348494"/>
            <a:chOff x="549274" y="5556380"/>
            <a:chExt cx="348314" cy="348494"/>
          </a:xfrm>
        </p:grpSpPr>
        <p:sp>
          <p:nvSpPr>
            <p:cNvPr id="410" name="Google Shape;410;p11"/>
            <p:cNvSpPr/>
            <p:nvPr/>
          </p:nvSpPr>
          <p:spPr>
            <a:xfrm>
              <a:off x="549274" y="5556380"/>
              <a:ext cx="348314" cy="348494"/>
            </a:xfrm>
            <a:custGeom>
              <a:rect b="b" l="l" r="r" t="t"/>
              <a:pathLst>
                <a:path extrusionOk="0" h="373648" w="373455">
                  <a:moveTo>
                    <a:pt x="373430" y="186864"/>
                  </a:moveTo>
                  <a:cubicBezTo>
                    <a:pt x="373531" y="83688"/>
                    <a:pt x="290013" y="-34"/>
                    <a:pt x="186886" y="-144"/>
                  </a:cubicBezTo>
                  <a:cubicBezTo>
                    <a:pt x="83759" y="-254"/>
                    <a:pt x="75" y="83320"/>
                    <a:pt x="-26" y="186496"/>
                  </a:cubicBezTo>
                  <a:cubicBezTo>
                    <a:pt x="-127" y="289672"/>
                    <a:pt x="83392" y="373394"/>
                    <a:pt x="186518" y="373504"/>
                  </a:cubicBezTo>
                  <a:cubicBezTo>
                    <a:pt x="186579" y="373504"/>
                    <a:pt x="186642" y="373504"/>
                    <a:pt x="186702" y="373504"/>
                  </a:cubicBezTo>
                  <a:cubicBezTo>
                    <a:pt x="289757" y="373504"/>
                    <a:pt x="373329" y="289967"/>
                    <a:pt x="373430" y="18686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sp>
          <p:nvSpPr>
            <p:cNvPr id="411" name="Google Shape;411;p11"/>
            <p:cNvSpPr/>
            <p:nvPr/>
          </p:nvSpPr>
          <p:spPr>
            <a:xfrm>
              <a:off x="604983" y="5612119"/>
              <a:ext cx="237240" cy="237360"/>
            </a:xfrm>
            <a:custGeom>
              <a:rect b="b" l="l" r="r" t="t"/>
              <a:pathLst>
                <a:path extrusionOk="0" h="161816" w="161733">
                  <a:moveTo>
                    <a:pt x="80657" y="161673"/>
                  </a:moveTo>
                  <a:cubicBezTo>
                    <a:pt x="35997" y="161562"/>
                    <a:pt x="-127" y="125264"/>
                    <a:pt x="-26" y="80581"/>
                  </a:cubicBezTo>
                  <a:cubicBezTo>
                    <a:pt x="76" y="35897"/>
                    <a:pt x="36364" y="-236"/>
                    <a:pt x="81025" y="-144"/>
                  </a:cubicBezTo>
                  <a:cubicBezTo>
                    <a:pt x="125613" y="-33"/>
                    <a:pt x="161707" y="36154"/>
                    <a:pt x="161707" y="80764"/>
                  </a:cubicBezTo>
                  <a:cubicBezTo>
                    <a:pt x="161707" y="125448"/>
                    <a:pt x="125503" y="161673"/>
                    <a:pt x="80841" y="161673"/>
                  </a:cubicBezTo>
                  <a:cubicBezTo>
                    <a:pt x="80780" y="161673"/>
                    <a:pt x="80718" y="161673"/>
                    <a:pt x="80657" y="1616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accent1"/>
                </a:solidFill>
                <a:latin typeface="Calibri"/>
                <a:ea typeface="Calibri"/>
                <a:cs typeface="Calibri"/>
                <a:sym typeface="Calibri"/>
              </a:endParaRPr>
            </a:p>
          </p:txBody>
        </p:sp>
      </p:grpSp>
      <p:cxnSp>
        <p:nvCxnSpPr>
          <p:cNvPr id="412" name="Google Shape;412;p11"/>
          <p:cNvCxnSpPr>
            <a:stCxn id="407" idx="5"/>
          </p:cNvCxnSpPr>
          <p:nvPr/>
        </p:nvCxnSpPr>
        <p:spPr>
          <a:xfrm flipH="1" rot="10800000">
            <a:off x="621963" y="1698246"/>
            <a:ext cx="300" cy="165900"/>
          </a:xfrm>
          <a:prstGeom prst="straightConnector1">
            <a:avLst/>
          </a:prstGeom>
          <a:noFill/>
          <a:ln cap="rnd" cmpd="sng" w="19050">
            <a:solidFill>
              <a:srgbClr val="A5A5A5"/>
            </a:solidFill>
            <a:prstDash val="dot"/>
            <a:round/>
            <a:headEnd len="sm" w="sm" type="none"/>
            <a:tailEnd len="sm" w="sm" type="none"/>
          </a:ln>
        </p:spPr>
      </p:cxnSp>
      <p:sp>
        <p:nvSpPr>
          <p:cNvPr id="413" name="Google Shape;413;p11"/>
          <p:cNvSpPr/>
          <p:nvPr/>
        </p:nvSpPr>
        <p:spPr>
          <a:xfrm flipH="1" rot="5400000">
            <a:off x="11336162" y="1369425"/>
            <a:ext cx="418482" cy="308706"/>
          </a:xfrm>
          <a:prstGeom prst="triangle">
            <a:avLst>
              <a:gd fmla="val 5000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414" name="Google Shape;414;p11"/>
          <p:cNvSpPr txBox="1"/>
          <p:nvPr/>
        </p:nvSpPr>
        <p:spPr>
          <a:xfrm>
            <a:off x="3915279" y="2646069"/>
            <a:ext cx="303737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600" u="none" cap="none" strike="noStrike">
                <a:solidFill>
                  <a:schemeClr val="dk1"/>
                </a:solidFill>
                <a:latin typeface="Arial"/>
                <a:ea typeface="Arial"/>
                <a:cs typeface="Arial"/>
                <a:sym typeface="Arial"/>
              </a:rPr>
              <a:t>Analysis at Data Point Level</a:t>
            </a:r>
            <a:endParaRPr/>
          </a:p>
        </p:txBody>
      </p:sp>
      <p:sp>
        <p:nvSpPr>
          <p:cNvPr id="415" name="Google Shape;415;p11"/>
          <p:cNvSpPr txBox="1"/>
          <p:nvPr/>
        </p:nvSpPr>
        <p:spPr>
          <a:xfrm>
            <a:off x="331906" y="2625957"/>
            <a:ext cx="318584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Aggregating PSP Assessment </a:t>
            </a:r>
            <a:endParaRPr/>
          </a:p>
        </p:txBody>
      </p:sp>
      <p:sp>
        <p:nvSpPr>
          <p:cNvPr id="416" name="Google Shape;416;p11"/>
          <p:cNvSpPr txBox="1"/>
          <p:nvPr/>
        </p:nvSpPr>
        <p:spPr>
          <a:xfrm>
            <a:off x="7416833" y="2634470"/>
            <a:ext cx="39296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Aggregated Analysis </a:t>
            </a:r>
            <a:endParaRPr/>
          </a:p>
        </p:txBody>
      </p:sp>
      <p:sp>
        <p:nvSpPr>
          <p:cNvPr id="417" name="Google Shape;417;p11"/>
          <p:cNvSpPr/>
          <p:nvPr/>
        </p:nvSpPr>
        <p:spPr>
          <a:xfrm>
            <a:off x="355619" y="2986423"/>
            <a:ext cx="3067745" cy="16697"/>
          </a:xfrm>
          <a:prstGeom prst="rect">
            <a:avLst/>
          </a:prstGeom>
          <a:solidFill>
            <a:schemeClr val="lt2"/>
          </a:solidFill>
          <a:ln cap="flat" cmpd="sng" w="9525">
            <a:solidFill>
              <a:srgbClr val="ED7D3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418" name="Google Shape;418;p11"/>
          <p:cNvSpPr/>
          <p:nvPr/>
        </p:nvSpPr>
        <p:spPr>
          <a:xfrm>
            <a:off x="4099244" y="2986423"/>
            <a:ext cx="3037371" cy="16697"/>
          </a:xfrm>
          <a:prstGeom prst="rect">
            <a:avLst/>
          </a:prstGeom>
          <a:solidFill>
            <a:srgbClr val="C55A11"/>
          </a:solidFill>
          <a:ln cap="flat" cmpd="sng" w="9525">
            <a:solidFill>
              <a:srgbClr val="C55A1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419" name="Google Shape;419;p11"/>
          <p:cNvSpPr/>
          <p:nvPr/>
        </p:nvSpPr>
        <p:spPr>
          <a:xfrm>
            <a:off x="7541184" y="2986423"/>
            <a:ext cx="4042741" cy="16697"/>
          </a:xfrm>
          <a:prstGeom prst="rect">
            <a:avLst/>
          </a:prstGeom>
          <a:solidFill>
            <a:schemeClr val="dk1"/>
          </a:solidFill>
          <a:ln cap="flat" cmpd="sng" w="9525">
            <a:solidFill>
              <a:srgbClr val="833C0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600"/>
              <a:buFont typeface="Calibri"/>
              <a:buNone/>
            </a:pPr>
            <a:r>
              <a:t/>
            </a:r>
            <a:endParaRPr b="0" i="0" sz="1600" u="none" cap="none" strike="noStrike">
              <a:solidFill>
                <a:srgbClr val="FFFFFF"/>
              </a:solidFill>
              <a:latin typeface="Arial"/>
              <a:ea typeface="Arial"/>
              <a:cs typeface="Arial"/>
              <a:sym typeface="Arial"/>
            </a:endParaRPr>
          </a:p>
        </p:txBody>
      </p:sp>
      <p:sp>
        <p:nvSpPr>
          <p:cNvPr id="420" name="Google Shape;420;p11"/>
          <p:cNvSpPr txBox="1"/>
          <p:nvPr/>
        </p:nvSpPr>
        <p:spPr>
          <a:xfrm>
            <a:off x="306690" y="3184526"/>
            <a:ext cx="3116674" cy="3416589"/>
          </a:xfrm>
          <a:prstGeom prst="rect">
            <a:avLst/>
          </a:prstGeom>
          <a:solidFill>
            <a:srgbClr val="F2F2F2"/>
          </a:solidFill>
          <a:ln>
            <a:noFill/>
          </a:ln>
        </p:spPr>
        <p:txBody>
          <a:bodyPr anchorCtr="0" anchor="t" bIns="0" lIns="91425" spcFirstLastPara="1" rIns="91425" wrap="square" tIns="91425">
            <a:noAutofit/>
          </a:bodyPr>
          <a:lstStyle/>
          <a:p>
            <a:pPr indent="-171450" lvl="1" marL="171450" marR="0" rtl="0" algn="l">
              <a:lnSpc>
                <a:spcPct val="100000"/>
              </a:lnSpc>
              <a:spcBef>
                <a:spcPts val="0"/>
              </a:spcBef>
              <a:spcAft>
                <a:spcPts val="0"/>
              </a:spcAft>
              <a:buClr>
                <a:srgbClr val="1A1628"/>
              </a:buClr>
              <a:buSzPts val="1300"/>
              <a:buFont typeface="Arial"/>
              <a:buChar char="•"/>
            </a:pPr>
            <a:r>
              <a:rPr b="0" i="0" lang="en-US" sz="1300" u="none" cap="none" strike="noStrike">
                <a:solidFill>
                  <a:srgbClr val="1A1628"/>
                </a:solidFill>
                <a:latin typeface="Arial"/>
                <a:ea typeface="Arial"/>
                <a:cs typeface="Arial"/>
                <a:sym typeface="Arial"/>
              </a:rPr>
              <a:t>Importing all raw data from each PSP assessment completed </a:t>
            </a:r>
            <a:endParaRPr/>
          </a:p>
          <a:p>
            <a:pPr indent="-171450" lvl="1" marL="171450" marR="0" rtl="0" algn="l">
              <a:lnSpc>
                <a:spcPct val="100000"/>
              </a:lnSpc>
              <a:spcBef>
                <a:spcPts val="600"/>
              </a:spcBef>
              <a:spcAft>
                <a:spcPts val="0"/>
              </a:spcAft>
              <a:buClr>
                <a:srgbClr val="1A1628"/>
              </a:buClr>
              <a:buSzPts val="1300"/>
              <a:buFont typeface="Arial"/>
              <a:buChar char="•"/>
            </a:pPr>
            <a:r>
              <a:rPr b="1" i="0" lang="en-US" sz="1300" u="none" cap="none" strike="noStrike">
                <a:solidFill>
                  <a:srgbClr val="1A1628"/>
                </a:solidFill>
                <a:latin typeface="Arial"/>
                <a:ea typeface="Arial"/>
                <a:cs typeface="Arial"/>
                <a:sym typeface="Arial"/>
              </a:rPr>
              <a:t>Aggregating all raw data </a:t>
            </a:r>
            <a:r>
              <a:rPr b="0" i="0" lang="en-US" sz="1300" u="none" cap="none" strike="noStrike">
                <a:solidFill>
                  <a:srgbClr val="1A1628"/>
                </a:solidFill>
                <a:latin typeface="Arial"/>
                <a:ea typeface="Arial"/>
                <a:cs typeface="Arial"/>
                <a:sym typeface="Arial"/>
              </a:rPr>
              <a:t>for each of the framework components: documentation and storage, data collection and data quality</a:t>
            </a:r>
            <a:endParaRPr b="0" i="0" sz="1300" u="none" cap="none" strike="noStrike">
              <a:solidFill>
                <a:srgbClr val="1A1628"/>
              </a:solidFill>
              <a:latin typeface="Arial"/>
              <a:ea typeface="Arial"/>
              <a:cs typeface="Arial"/>
              <a:sym typeface="Arial"/>
            </a:endParaRPr>
          </a:p>
        </p:txBody>
      </p:sp>
      <p:sp>
        <p:nvSpPr>
          <p:cNvPr id="421" name="Google Shape;421;p11"/>
          <p:cNvSpPr txBox="1"/>
          <p:nvPr/>
        </p:nvSpPr>
        <p:spPr>
          <a:xfrm>
            <a:off x="4118691" y="3184525"/>
            <a:ext cx="3047952" cy="3416591"/>
          </a:xfrm>
          <a:prstGeom prst="rect">
            <a:avLst/>
          </a:prstGeom>
          <a:solidFill>
            <a:srgbClr val="F2F2F2"/>
          </a:solidFill>
          <a:ln>
            <a:noFill/>
          </a:ln>
        </p:spPr>
        <p:txBody>
          <a:bodyPr anchorCtr="0" anchor="t" bIns="0" lIns="91425" spcFirstLastPara="1" rIns="91425" wrap="square" tIns="91425">
            <a:noAutofit/>
          </a:bodyPr>
          <a:lstStyle/>
          <a:p>
            <a:pPr indent="-171450" lvl="1" marL="171450" marR="0" rtl="0" algn="l">
              <a:lnSpc>
                <a:spcPct val="100000"/>
              </a:lnSpc>
              <a:spcBef>
                <a:spcPts val="0"/>
              </a:spcBef>
              <a:spcAft>
                <a:spcPts val="0"/>
              </a:spcAft>
              <a:buClr>
                <a:srgbClr val="1A1628"/>
              </a:buClr>
              <a:buSzPts val="1300"/>
              <a:buFont typeface="Arial"/>
              <a:buChar char="•"/>
            </a:pPr>
            <a:r>
              <a:rPr b="0" i="0" lang="en-US" sz="1300" u="none" cap="none" strike="noStrike">
                <a:solidFill>
                  <a:srgbClr val="1A1628"/>
                </a:solidFill>
                <a:latin typeface="Arial"/>
                <a:ea typeface="Arial"/>
                <a:cs typeface="Arial"/>
                <a:sym typeface="Arial"/>
              </a:rPr>
              <a:t>Completing </a:t>
            </a:r>
            <a:r>
              <a:rPr b="1" i="0" lang="en-US" sz="1300" u="none" cap="none" strike="noStrike">
                <a:solidFill>
                  <a:srgbClr val="1A1628"/>
                </a:solidFill>
                <a:latin typeface="Arial"/>
                <a:ea typeface="Arial"/>
                <a:cs typeface="Arial"/>
                <a:sym typeface="Arial"/>
              </a:rPr>
              <a:t>analysis at the data point level </a:t>
            </a:r>
            <a:r>
              <a:rPr b="0" i="0" lang="en-US" sz="1300" u="none" cap="none" strike="noStrike">
                <a:solidFill>
                  <a:srgbClr val="1A1628"/>
                </a:solidFill>
                <a:latin typeface="Arial"/>
                <a:ea typeface="Arial"/>
                <a:cs typeface="Arial"/>
                <a:sym typeface="Arial"/>
              </a:rPr>
              <a:t>(~58 total data points) against each of the ~36 different analysis questions </a:t>
            </a:r>
            <a:endParaRPr/>
          </a:p>
          <a:p>
            <a:pPr indent="-171450" lvl="1" marL="171450" marR="0" rtl="0" algn="l">
              <a:lnSpc>
                <a:spcPct val="100000"/>
              </a:lnSpc>
              <a:spcBef>
                <a:spcPts val="600"/>
              </a:spcBef>
              <a:spcAft>
                <a:spcPts val="0"/>
              </a:spcAft>
              <a:buClr>
                <a:srgbClr val="1A1628"/>
              </a:buClr>
              <a:buSzPts val="1300"/>
              <a:buFont typeface="Arial"/>
              <a:buChar char="•"/>
            </a:pPr>
            <a:r>
              <a:rPr b="1" i="0" lang="en-US" sz="1300" u="none" cap="none" strike="noStrike">
                <a:solidFill>
                  <a:srgbClr val="1A1628"/>
                </a:solidFill>
                <a:latin typeface="Arial"/>
                <a:ea typeface="Arial"/>
                <a:cs typeface="Arial"/>
                <a:sym typeface="Arial"/>
              </a:rPr>
              <a:t>Report aggregated metrics </a:t>
            </a:r>
            <a:r>
              <a:rPr b="0" i="0" lang="en-US" sz="1300" u="none" cap="none" strike="noStrike">
                <a:solidFill>
                  <a:srgbClr val="1A1628"/>
                </a:solidFill>
                <a:latin typeface="Arial"/>
                <a:ea typeface="Arial"/>
                <a:cs typeface="Arial"/>
                <a:sym typeface="Arial"/>
              </a:rPr>
              <a:t>for all analysis questions at the data point level (excluding open answer questions) </a:t>
            </a:r>
            <a:endParaRPr b="0" i="0" sz="1300" u="none" cap="none" strike="noStrike">
              <a:solidFill>
                <a:srgbClr val="1A1628"/>
              </a:solidFill>
              <a:latin typeface="Arial"/>
              <a:ea typeface="Arial"/>
              <a:cs typeface="Arial"/>
              <a:sym typeface="Arial"/>
            </a:endParaRPr>
          </a:p>
        </p:txBody>
      </p:sp>
      <p:sp>
        <p:nvSpPr>
          <p:cNvPr id="422" name="Google Shape;422;p11"/>
          <p:cNvSpPr txBox="1"/>
          <p:nvPr/>
        </p:nvSpPr>
        <p:spPr>
          <a:xfrm>
            <a:off x="7541184" y="3184526"/>
            <a:ext cx="4269014" cy="3416589"/>
          </a:xfrm>
          <a:prstGeom prst="rect">
            <a:avLst/>
          </a:prstGeom>
          <a:solidFill>
            <a:srgbClr val="F2F2F2"/>
          </a:solidFill>
          <a:ln>
            <a:noFill/>
          </a:ln>
        </p:spPr>
        <p:txBody>
          <a:bodyPr anchorCtr="0" anchor="t" bIns="0" lIns="91425" spcFirstLastPara="1" rIns="91425" wrap="square" tIns="91425">
            <a:noAutofit/>
          </a:bodyPr>
          <a:lstStyle/>
          <a:p>
            <a:pPr indent="0" lvl="1" marL="0" marR="0" rtl="0" algn="l">
              <a:lnSpc>
                <a:spcPct val="100000"/>
              </a:lnSpc>
              <a:spcBef>
                <a:spcPts val="0"/>
              </a:spcBef>
              <a:spcAft>
                <a:spcPts val="0"/>
              </a:spcAft>
              <a:buNone/>
            </a:pPr>
            <a:r>
              <a:rPr b="1" i="0" lang="en-US" sz="1300" u="none" cap="none" strike="noStrike">
                <a:solidFill>
                  <a:srgbClr val="1A1628"/>
                </a:solidFill>
                <a:latin typeface="Arial"/>
                <a:ea typeface="Arial"/>
                <a:cs typeface="Arial"/>
                <a:sym typeface="Arial"/>
              </a:rPr>
              <a:t>Data Categories</a:t>
            </a:r>
            <a:endParaRPr b="1" i="0" sz="1300" u="none" cap="none" strike="noStrike">
              <a:solidFill>
                <a:srgbClr val="1A1628"/>
              </a:solidFill>
              <a:latin typeface="Arial"/>
              <a:ea typeface="Arial"/>
              <a:cs typeface="Arial"/>
              <a:sym typeface="Arial"/>
            </a:endParaRPr>
          </a:p>
          <a:p>
            <a:pPr indent="-171450" lvl="1" marL="171450" marR="0" rtl="0" algn="l">
              <a:lnSpc>
                <a:spcPct val="100000"/>
              </a:lnSpc>
              <a:spcBef>
                <a:spcPts val="600"/>
              </a:spcBef>
              <a:spcAft>
                <a:spcPts val="0"/>
              </a:spcAft>
              <a:buClr>
                <a:srgbClr val="1A1628"/>
              </a:buClr>
              <a:buSzPts val="1300"/>
              <a:buFont typeface="Arial"/>
              <a:buChar char="•"/>
            </a:pPr>
            <a:r>
              <a:rPr b="0" i="0" lang="en-US" sz="1300" u="none" cap="none" strike="noStrike">
                <a:solidFill>
                  <a:srgbClr val="1A1628"/>
                </a:solidFill>
                <a:latin typeface="Arial"/>
                <a:ea typeface="Arial"/>
                <a:cs typeface="Arial"/>
                <a:sym typeface="Arial"/>
              </a:rPr>
              <a:t>Report aggregated metrics rolled up to the data category level</a:t>
            </a:r>
            <a:r>
              <a:rPr b="0" baseline="30000" i="0" lang="en-US" sz="1300" u="none" cap="none" strike="noStrike">
                <a:solidFill>
                  <a:srgbClr val="1A1628"/>
                </a:solidFill>
                <a:latin typeface="Arial"/>
                <a:ea typeface="Arial"/>
                <a:cs typeface="Arial"/>
                <a:sym typeface="Arial"/>
              </a:rPr>
              <a:t>1</a:t>
            </a:r>
            <a:r>
              <a:rPr b="0" i="0" lang="en-US" sz="1300" u="none" cap="none" strike="noStrike">
                <a:solidFill>
                  <a:srgbClr val="1A1628"/>
                </a:solidFill>
                <a:latin typeface="Arial"/>
                <a:ea typeface="Arial"/>
                <a:cs typeface="Arial"/>
                <a:sym typeface="Arial"/>
              </a:rPr>
              <a:t> (e.g., patient characteristics) </a:t>
            </a:r>
            <a:endParaRPr/>
          </a:p>
          <a:p>
            <a:pPr indent="-171450" lvl="1" marL="171450" marR="0" rtl="0" algn="l">
              <a:lnSpc>
                <a:spcPct val="100000"/>
              </a:lnSpc>
              <a:spcBef>
                <a:spcPts val="600"/>
              </a:spcBef>
              <a:spcAft>
                <a:spcPts val="0"/>
              </a:spcAft>
              <a:buClr>
                <a:srgbClr val="1A1628"/>
              </a:buClr>
              <a:buSzPts val="1300"/>
              <a:buFont typeface="Arial"/>
              <a:buChar char="•"/>
            </a:pPr>
            <a:r>
              <a:rPr b="0" i="0" lang="en-US" sz="1300" u="none" cap="none" strike="noStrike">
                <a:solidFill>
                  <a:srgbClr val="1A1628"/>
                </a:solidFill>
                <a:latin typeface="Arial"/>
                <a:ea typeface="Arial"/>
                <a:cs typeface="Arial"/>
                <a:sym typeface="Arial"/>
              </a:rPr>
              <a:t>Allows for an understanding of differences in trends across different data types </a:t>
            </a:r>
            <a:endParaRPr b="0" i="0" sz="1300" u="none" cap="none" strike="noStrike">
              <a:solidFill>
                <a:srgbClr val="1A1628"/>
              </a:solidFill>
              <a:latin typeface="Arial"/>
              <a:ea typeface="Arial"/>
              <a:cs typeface="Arial"/>
              <a:sym typeface="Arial"/>
            </a:endParaRPr>
          </a:p>
        </p:txBody>
      </p:sp>
      <p:pic>
        <p:nvPicPr>
          <p:cNvPr id="423" name="Google Shape;423;p11"/>
          <p:cNvPicPr preferRelativeResize="0"/>
          <p:nvPr/>
        </p:nvPicPr>
        <p:blipFill rotWithShape="1">
          <a:blip r:embed="rId5">
            <a:alphaModFix/>
          </a:blip>
          <a:srcRect b="37950" l="37285" r="0" t="0"/>
          <a:stretch/>
        </p:blipFill>
        <p:spPr>
          <a:xfrm>
            <a:off x="441436" y="4739161"/>
            <a:ext cx="2851905" cy="1033981"/>
          </a:xfrm>
          <a:prstGeom prst="rect">
            <a:avLst/>
          </a:prstGeom>
          <a:noFill/>
          <a:ln cap="flat" cmpd="sng" w="9525">
            <a:solidFill>
              <a:srgbClr val="7F7F7F"/>
            </a:solidFill>
            <a:prstDash val="solid"/>
            <a:round/>
            <a:headEnd len="sm" w="sm" type="none"/>
            <a:tailEnd len="sm" w="sm" type="none"/>
          </a:ln>
        </p:spPr>
      </p:pic>
      <p:pic>
        <p:nvPicPr>
          <p:cNvPr id="424" name="Google Shape;424;p11"/>
          <p:cNvPicPr preferRelativeResize="0"/>
          <p:nvPr/>
        </p:nvPicPr>
        <p:blipFill rotWithShape="1">
          <a:blip r:embed="rId6">
            <a:alphaModFix/>
          </a:blip>
          <a:srcRect b="0" l="0" r="42518" t="0"/>
          <a:stretch/>
        </p:blipFill>
        <p:spPr>
          <a:xfrm>
            <a:off x="1126163" y="5385093"/>
            <a:ext cx="2232190" cy="949313"/>
          </a:xfrm>
          <a:prstGeom prst="rect">
            <a:avLst/>
          </a:prstGeom>
          <a:noFill/>
          <a:ln cap="flat" cmpd="sng" w="9525">
            <a:solidFill>
              <a:srgbClr val="7F7F7F"/>
            </a:solidFill>
            <a:prstDash val="solid"/>
            <a:round/>
            <a:headEnd len="sm" w="sm" type="none"/>
            <a:tailEnd len="sm" w="sm" type="none"/>
          </a:ln>
        </p:spPr>
      </p:pic>
      <p:pic>
        <p:nvPicPr>
          <p:cNvPr id="425" name="Google Shape;425;p11"/>
          <p:cNvPicPr preferRelativeResize="0"/>
          <p:nvPr/>
        </p:nvPicPr>
        <p:blipFill rotWithShape="1">
          <a:blip r:embed="rId7">
            <a:alphaModFix/>
          </a:blip>
          <a:srcRect b="0" l="0" r="46358" t="0"/>
          <a:stretch/>
        </p:blipFill>
        <p:spPr>
          <a:xfrm>
            <a:off x="4630031" y="5070724"/>
            <a:ext cx="2025272" cy="1404836"/>
          </a:xfrm>
          <a:prstGeom prst="rect">
            <a:avLst/>
          </a:prstGeom>
          <a:noFill/>
          <a:ln cap="flat" cmpd="sng" w="9525">
            <a:solidFill>
              <a:srgbClr val="7F7F7F"/>
            </a:solidFill>
            <a:prstDash val="solid"/>
            <a:round/>
            <a:headEnd len="sm" w="sm" type="none"/>
            <a:tailEnd len="sm" w="sm" type="none"/>
          </a:ln>
        </p:spPr>
      </p:pic>
      <p:pic>
        <p:nvPicPr>
          <p:cNvPr id="426" name="Google Shape;426;p11"/>
          <p:cNvPicPr preferRelativeResize="0"/>
          <p:nvPr/>
        </p:nvPicPr>
        <p:blipFill rotWithShape="1">
          <a:blip r:embed="rId8">
            <a:alphaModFix/>
          </a:blip>
          <a:srcRect b="3297" l="22504" r="20568" t="1623"/>
          <a:stretch/>
        </p:blipFill>
        <p:spPr>
          <a:xfrm>
            <a:off x="7764474" y="4606208"/>
            <a:ext cx="1796029" cy="1251270"/>
          </a:xfrm>
          <a:prstGeom prst="rect">
            <a:avLst/>
          </a:prstGeom>
          <a:noFill/>
          <a:ln cap="flat" cmpd="sng" w="9525">
            <a:solidFill>
              <a:srgbClr val="BFBFBF"/>
            </a:solidFill>
            <a:prstDash val="solid"/>
            <a:round/>
            <a:headEnd len="sm" w="sm" type="none"/>
            <a:tailEnd len="sm" w="sm" type="none"/>
          </a:ln>
        </p:spPr>
      </p:pic>
      <p:pic>
        <p:nvPicPr>
          <p:cNvPr id="427" name="Google Shape;427;p11"/>
          <p:cNvPicPr preferRelativeResize="0"/>
          <p:nvPr/>
        </p:nvPicPr>
        <p:blipFill rotWithShape="1">
          <a:blip r:embed="rId9">
            <a:alphaModFix/>
          </a:blip>
          <a:srcRect b="0" l="0" r="0" t="0"/>
          <a:stretch/>
        </p:blipFill>
        <p:spPr>
          <a:xfrm>
            <a:off x="9777920" y="5217925"/>
            <a:ext cx="1796029" cy="1252548"/>
          </a:xfrm>
          <a:prstGeom prst="rect">
            <a:avLst/>
          </a:prstGeom>
          <a:noFill/>
          <a:ln cap="flat" cmpd="sng" w="9525">
            <a:solidFill>
              <a:srgbClr val="BFBFBF"/>
            </a:solidFill>
            <a:prstDash val="solid"/>
            <a:round/>
            <a:headEnd len="sm" w="sm" type="none"/>
            <a:tailEnd len="sm" w="sm" type="none"/>
          </a:ln>
        </p:spPr>
      </p:pic>
      <p:sp>
        <p:nvSpPr>
          <p:cNvPr id="428" name="Google Shape;428;p11"/>
          <p:cNvSpPr txBox="1"/>
          <p:nvPr/>
        </p:nvSpPr>
        <p:spPr>
          <a:xfrm flipH="1">
            <a:off x="324135" y="6631369"/>
            <a:ext cx="11643452" cy="1384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All Categories - Patient Characteristics, Physician Characteristics, Treatment Characteristics, Patient Reported Outcomes, Patient Interactions and Adverse Reactions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descr="Shape, logo, company name&#10;&#10;Description automatically generated" id="434" name="Google Shape;434;p12"/>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435" name="Google Shape;435;p12"/>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436" name="Google Shape;436;p12"/>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437" name="Google Shape;437;p12"/>
          <p:cNvSpPr txBox="1"/>
          <p:nvPr/>
        </p:nvSpPr>
        <p:spPr>
          <a:xfrm>
            <a:off x="493452" y="256884"/>
            <a:ext cx="10420354" cy="8448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Within the analyzed PSPs, </a:t>
            </a:r>
            <a:r>
              <a:rPr b="1" lang="en-US" sz="2400">
                <a:solidFill>
                  <a:srgbClr val="102855"/>
                </a:solidFill>
                <a:latin typeface="Montserrat"/>
                <a:ea typeface="Montserrat"/>
                <a:cs typeface="Montserrat"/>
                <a:sym typeface="Montserrat"/>
              </a:rPr>
              <a:t>patient reported outcomes are rarely collected and there is a low level of data documentaiton</a:t>
            </a:r>
            <a:endParaRPr sz="2400" u="none" cap="none" strike="noStrike">
              <a:solidFill>
                <a:srgbClr val="102855"/>
              </a:solidFill>
              <a:latin typeface="Montserrat"/>
              <a:ea typeface="Montserrat"/>
              <a:cs typeface="Montserrat"/>
              <a:sym typeface="Montserrat"/>
            </a:endParaRPr>
          </a:p>
        </p:txBody>
      </p:sp>
      <p:sp>
        <p:nvSpPr>
          <p:cNvPr id="438" name="Google Shape;438;p12"/>
          <p:cNvSpPr/>
          <p:nvPr/>
        </p:nvSpPr>
        <p:spPr>
          <a:xfrm>
            <a:off x="329979" y="2138249"/>
            <a:ext cx="3101717" cy="1329420"/>
          </a:xfrm>
          <a:prstGeom prst="roundRect">
            <a:avLst>
              <a:gd fmla="val 6544" name="adj"/>
            </a:avLst>
          </a:prstGeom>
          <a:solidFill>
            <a:schemeClr val="lt1">
              <a:alpha val="44705"/>
            </a:schemeClr>
          </a:solidFill>
          <a:ln cap="flat" cmpd="sng" w="15875">
            <a:solidFill>
              <a:srgbClr val="7F7F7F"/>
            </a:solidFill>
            <a:prstDash val="dot"/>
            <a:miter lim="800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200"/>
              <a:buFont typeface="Arial"/>
              <a:buNone/>
            </a:pPr>
            <a:r>
              <a:rPr b="1" i="0" lang="en-US" sz="1200" u="none" cap="none" strike="noStrike">
                <a:solidFill>
                  <a:schemeClr val="accent1"/>
                </a:solidFill>
                <a:latin typeface="Arial"/>
                <a:ea typeface="Arial"/>
                <a:cs typeface="Arial"/>
                <a:sym typeface="Arial"/>
              </a:rPr>
              <a:t>Data Point Existing</a:t>
            </a:r>
            <a:endParaRPr/>
          </a:p>
          <a:p>
            <a:pPr indent="-171450" lvl="0" marL="171450" marR="0" rtl="0" algn="l">
              <a:spcBef>
                <a:spcPts val="600"/>
              </a:spcBef>
              <a:spcAft>
                <a:spcPts val="0"/>
              </a:spcAft>
              <a:buClr>
                <a:srgbClr val="1A1628"/>
              </a:buClr>
              <a:buSzPts val="1100"/>
              <a:buFont typeface="Arial"/>
              <a:buChar char="•"/>
            </a:pPr>
            <a:r>
              <a:rPr b="1" lang="en-US" sz="1100">
                <a:solidFill>
                  <a:srgbClr val="1A1628"/>
                </a:solidFill>
                <a:latin typeface="Arial"/>
                <a:ea typeface="Arial"/>
                <a:cs typeface="Arial"/>
                <a:sym typeface="Arial"/>
              </a:rPr>
              <a:t>Patient Reported Outcomes </a:t>
            </a:r>
            <a:r>
              <a:rPr lang="en-US" sz="1100">
                <a:solidFill>
                  <a:srgbClr val="1A1628"/>
                </a:solidFill>
                <a:latin typeface="Arial"/>
                <a:ea typeface="Arial"/>
                <a:cs typeface="Arial"/>
                <a:sym typeface="Arial"/>
              </a:rPr>
              <a:t>are </a:t>
            </a:r>
            <a:r>
              <a:rPr b="1" lang="en-US" sz="1100">
                <a:solidFill>
                  <a:srgbClr val="1A1628"/>
                </a:solidFill>
                <a:latin typeface="Arial"/>
                <a:ea typeface="Arial"/>
                <a:cs typeface="Arial"/>
                <a:sym typeface="Arial"/>
              </a:rPr>
              <a:t>rarely collected</a:t>
            </a:r>
            <a:r>
              <a:rPr lang="en-US" sz="1100">
                <a:solidFill>
                  <a:srgbClr val="1A1628"/>
                </a:solidFill>
                <a:latin typeface="Arial"/>
                <a:ea typeface="Arial"/>
                <a:cs typeface="Arial"/>
                <a:sym typeface="Arial"/>
              </a:rPr>
              <a:t> across assessed PSPs </a:t>
            </a:r>
            <a:endParaRPr/>
          </a:p>
          <a:p>
            <a:pPr indent="-171450" lvl="0" marL="171450" marR="0" rtl="0" algn="l">
              <a:spcBef>
                <a:spcPts val="0"/>
              </a:spcBef>
              <a:spcAft>
                <a:spcPts val="0"/>
              </a:spcAft>
              <a:buClr>
                <a:srgbClr val="1A1628"/>
              </a:buClr>
              <a:buSzPts val="1100"/>
              <a:buFont typeface="Arial"/>
              <a:buChar char="•"/>
            </a:pPr>
            <a:r>
              <a:rPr lang="en-US" sz="1100">
                <a:solidFill>
                  <a:srgbClr val="1A1628"/>
                </a:solidFill>
                <a:latin typeface="Arial"/>
                <a:ea typeface="Arial"/>
                <a:cs typeface="Arial"/>
                <a:sym typeface="Arial"/>
              </a:rPr>
              <a:t>Within all other categories ~65-100% of listed data points are collected </a:t>
            </a:r>
            <a:endParaRPr sz="1200">
              <a:solidFill>
                <a:srgbClr val="1A1628"/>
              </a:solidFill>
              <a:latin typeface="Arial"/>
              <a:ea typeface="Arial"/>
              <a:cs typeface="Arial"/>
              <a:sym typeface="Arial"/>
            </a:endParaRPr>
          </a:p>
        </p:txBody>
      </p:sp>
      <p:sp>
        <p:nvSpPr>
          <p:cNvPr id="439" name="Google Shape;439;p12"/>
          <p:cNvSpPr/>
          <p:nvPr/>
        </p:nvSpPr>
        <p:spPr>
          <a:xfrm flipH="1">
            <a:off x="444713" y="2114435"/>
            <a:ext cx="544094" cy="71248"/>
          </a:xfrm>
          <a:prstGeom prst="roundRect">
            <a:avLst>
              <a:gd fmla="val 50000"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440" name="Google Shape;440;p12"/>
          <p:cNvSpPr/>
          <p:nvPr/>
        </p:nvSpPr>
        <p:spPr>
          <a:xfrm>
            <a:off x="3494059" y="2138249"/>
            <a:ext cx="3101717" cy="1329420"/>
          </a:xfrm>
          <a:prstGeom prst="roundRect">
            <a:avLst>
              <a:gd fmla="val 6544" name="adj"/>
            </a:avLst>
          </a:prstGeom>
          <a:solidFill>
            <a:schemeClr val="lt1">
              <a:alpha val="44705"/>
            </a:schemeClr>
          </a:solidFill>
          <a:ln cap="flat" cmpd="sng" w="15875">
            <a:solidFill>
              <a:srgbClr val="7F7F7F"/>
            </a:solidFill>
            <a:prstDash val="dot"/>
            <a:miter lim="800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200"/>
              <a:buFont typeface="Arial"/>
              <a:buNone/>
            </a:pPr>
            <a:r>
              <a:rPr b="1" i="0" lang="en-US" sz="1200" u="none" cap="none" strike="noStrike">
                <a:solidFill>
                  <a:schemeClr val="accent1"/>
                </a:solidFill>
                <a:latin typeface="Arial"/>
                <a:ea typeface="Arial"/>
                <a:cs typeface="Arial"/>
                <a:sym typeface="Arial"/>
              </a:rPr>
              <a:t>Mandatory Data Point Collection</a:t>
            </a:r>
            <a:endParaRPr/>
          </a:p>
          <a:p>
            <a:pPr indent="0" lvl="0" marL="0" marR="0" rtl="0" algn="l">
              <a:spcBef>
                <a:spcPts val="600"/>
              </a:spcBef>
              <a:spcAft>
                <a:spcPts val="0"/>
              </a:spcAft>
              <a:buNone/>
            </a:pPr>
            <a:r>
              <a:rPr lang="en-US" sz="1100">
                <a:solidFill>
                  <a:srgbClr val="1A1628"/>
                </a:solidFill>
                <a:latin typeface="Arial"/>
                <a:ea typeface="Arial"/>
                <a:cs typeface="Arial"/>
                <a:sym typeface="Arial"/>
              </a:rPr>
              <a:t>Majority of data points are not mandatory for PSP data collection (highest below)</a:t>
            </a:r>
            <a:endParaRPr/>
          </a:p>
          <a:p>
            <a:pPr indent="0" lvl="0" marL="0" marR="0" rtl="0" algn="l">
              <a:spcBef>
                <a:spcPts val="0"/>
              </a:spcBef>
              <a:spcAft>
                <a:spcPts val="0"/>
              </a:spcAft>
              <a:buNone/>
            </a:pPr>
            <a:r>
              <a:t/>
            </a:r>
            <a:endParaRPr sz="1100">
              <a:solidFill>
                <a:srgbClr val="1A1628"/>
              </a:solidFill>
              <a:latin typeface="Arial"/>
              <a:ea typeface="Arial"/>
              <a:cs typeface="Arial"/>
              <a:sym typeface="Arial"/>
            </a:endParaRPr>
          </a:p>
          <a:p>
            <a:pPr indent="-171450" lvl="0" marL="171450" marR="0" rtl="0" algn="l">
              <a:spcBef>
                <a:spcPts val="0"/>
              </a:spcBef>
              <a:spcAft>
                <a:spcPts val="0"/>
              </a:spcAft>
              <a:buClr>
                <a:srgbClr val="1A1628"/>
              </a:buClr>
              <a:buSzPts val="1100"/>
              <a:buFont typeface="Arial"/>
              <a:buChar char="•"/>
            </a:pPr>
            <a:r>
              <a:rPr lang="en-US" sz="1100">
                <a:solidFill>
                  <a:srgbClr val="1A1628"/>
                </a:solidFill>
                <a:latin typeface="Arial"/>
                <a:ea typeface="Arial"/>
                <a:cs typeface="Arial"/>
                <a:sym typeface="Arial"/>
              </a:rPr>
              <a:t>AE: ~60%,Treatment Characteristics ~40%, Treatment Characteristics ~35%</a:t>
            </a:r>
            <a:endParaRPr sz="1200">
              <a:solidFill>
                <a:srgbClr val="1A1628"/>
              </a:solidFill>
              <a:latin typeface="Arial"/>
              <a:ea typeface="Arial"/>
              <a:cs typeface="Arial"/>
              <a:sym typeface="Arial"/>
            </a:endParaRPr>
          </a:p>
        </p:txBody>
      </p:sp>
      <p:sp>
        <p:nvSpPr>
          <p:cNvPr id="441" name="Google Shape;441;p12"/>
          <p:cNvSpPr/>
          <p:nvPr/>
        </p:nvSpPr>
        <p:spPr>
          <a:xfrm flipH="1">
            <a:off x="3608793" y="2114435"/>
            <a:ext cx="544094" cy="71248"/>
          </a:xfrm>
          <a:prstGeom prst="roundRect">
            <a:avLst>
              <a:gd fmla="val 50000"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442" name="Google Shape;442;p12"/>
          <p:cNvSpPr/>
          <p:nvPr/>
        </p:nvSpPr>
        <p:spPr>
          <a:xfrm>
            <a:off x="329979" y="3547601"/>
            <a:ext cx="3101717" cy="1329420"/>
          </a:xfrm>
          <a:prstGeom prst="roundRect">
            <a:avLst>
              <a:gd fmla="val 6544" name="adj"/>
            </a:avLst>
          </a:prstGeom>
          <a:solidFill>
            <a:schemeClr val="lt1">
              <a:alpha val="44705"/>
            </a:schemeClr>
          </a:solidFill>
          <a:ln cap="flat" cmpd="sng" w="15875">
            <a:solidFill>
              <a:srgbClr val="7F7F7F"/>
            </a:solidFill>
            <a:prstDash val="dot"/>
            <a:miter lim="800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200"/>
              <a:buFont typeface="Arial"/>
              <a:buNone/>
            </a:pPr>
            <a:r>
              <a:rPr b="1" i="0" lang="en-US" sz="1200" u="none" cap="none" strike="noStrike">
                <a:solidFill>
                  <a:schemeClr val="accent1"/>
                </a:solidFill>
                <a:latin typeface="Arial"/>
                <a:ea typeface="Arial"/>
                <a:cs typeface="Arial"/>
                <a:sym typeface="Arial"/>
              </a:rPr>
              <a:t>Data Dictionary </a:t>
            </a:r>
            <a:endParaRPr/>
          </a:p>
          <a:p>
            <a:pPr indent="0" lvl="0" marL="0" marR="0" rtl="0" algn="l">
              <a:spcBef>
                <a:spcPts val="600"/>
              </a:spcBef>
              <a:spcAft>
                <a:spcPts val="0"/>
              </a:spcAft>
              <a:buNone/>
            </a:pPr>
            <a:r>
              <a:rPr lang="en-US" sz="1100">
                <a:solidFill>
                  <a:srgbClr val="1A1628"/>
                </a:solidFill>
                <a:latin typeface="Arial"/>
                <a:ea typeface="Arial"/>
                <a:cs typeface="Arial"/>
                <a:sym typeface="Arial"/>
              </a:rPr>
              <a:t>Across all categories, an average of ~</a:t>
            </a:r>
            <a:r>
              <a:rPr b="1" lang="en-US" sz="1100">
                <a:solidFill>
                  <a:srgbClr val="1A1628"/>
                </a:solidFill>
                <a:latin typeface="Arial"/>
                <a:ea typeface="Arial"/>
                <a:cs typeface="Arial"/>
                <a:sym typeface="Arial"/>
              </a:rPr>
              <a:t>40% </a:t>
            </a:r>
            <a:r>
              <a:rPr lang="en-US" sz="1100">
                <a:solidFill>
                  <a:srgbClr val="1A1628"/>
                </a:solidFill>
                <a:latin typeface="Arial"/>
                <a:ea typeface="Arial"/>
                <a:cs typeface="Arial"/>
                <a:sym typeface="Arial"/>
              </a:rPr>
              <a:t>of data points are </a:t>
            </a:r>
            <a:r>
              <a:rPr b="1" lang="en-US" sz="1100">
                <a:solidFill>
                  <a:srgbClr val="1A1628"/>
                </a:solidFill>
                <a:latin typeface="Arial"/>
                <a:ea typeface="Arial"/>
                <a:cs typeface="Arial"/>
                <a:sym typeface="Arial"/>
              </a:rPr>
              <a:t>documented within data dictionaries </a:t>
            </a:r>
            <a:endParaRPr b="1" sz="1200">
              <a:solidFill>
                <a:srgbClr val="1A1628"/>
              </a:solidFill>
              <a:latin typeface="Arial"/>
              <a:ea typeface="Arial"/>
              <a:cs typeface="Arial"/>
              <a:sym typeface="Arial"/>
            </a:endParaRPr>
          </a:p>
        </p:txBody>
      </p:sp>
      <p:sp>
        <p:nvSpPr>
          <p:cNvPr id="443" name="Google Shape;443;p12"/>
          <p:cNvSpPr/>
          <p:nvPr/>
        </p:nvSpPr>
        <p:spPr>
          <a:xfrm flipH="1">
            <a:off x="444713" y="3523787"/>
            <a:ext cx="544094" cy="71248"/>
          </a:xfrm>
          <a:prstGeom prst="roundRect">
            <a:avLst>
              <a:gd fmla="val 50000"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444" name="Google Shape;444;p12"/>
          <p:cNvSpPr/>
          <p:nvPr/>
        </p:nvSpPr>
        <p:spPr>
          <a:xfrm>
            <a:off x="3494059" y="3547601"/>
            <a:ext cx="3101717" cy="1329420"/>
          </a:xfrm>
          <a:prstGeom prst="roundRect">
            <a:avLst>
              <a:gd fmla="val 6544" name="adj"/>
            </a:avLst>
          </a:prstGeom>
          <a:solidFill>
            <a:schemeClr val="lt1">
              <a:alpha val="44705"/>
            </a:schemeClr>
          </a:solidFill>
          <a:ln cap="flat" cmpd="sng" w="15875">
            <a:solidFill>
              <a:srgbClr val="7F7F7F"/>
            </a:solidFill>
            <a:prstDash val="dot"/>
            <a:miter lim="800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200"/>
              <a:buFont typeface="Arial"/>
              <a:buNone/>
            </a:pPr>
            <a:r>
              <a:rPr b="1" i="0" lang="en-US" sz="1200" u="none" cap="none" strike="noStrike">
                <a:solidFill>
                  <a:schemeClr val="accent1"/>
                </a:solidFill>
                <a:latin typeface="Arial"/>
                <a:ea typeface="Arial"/>
                <a:cs typeface="Arial"/>
                <a:sym typeface="Arial"/>
              </a:rPr>
              <a:t>Percent of </a:t>
            </a:r>
            <a:r>
              <a:rPr b="1" lang="en-US" sz="1200">
                <a:solidFill>
                  <a:schemeClr val="accent1"/>
                </a:solidFill>
                <a:latin typeface="Arial"/>
                <a:ea typeface="Arial"/>
                <a:cs typeface="Arial"/>
                <a:sym typeface="Arial"/>
              </a:rPr>
              <a:t>Data Points with </a:t>
            </a:r>
            <a:r>
              <a:rPr b="1" i="0" lang="en-US" sz="1200" u="none" cap="none" strike="noStrike">
                <a:solidFill>
                  <a:schemeClr val="accent1"/>
                </a:solidFill>
                <a:latin typeface="Arial"/>
                <a:ea typeface="Arial"/>
                <a:cs typeface="Arial"/>
                <a:sym typeface="Arial"/>
              </a:rPr>
              <a:t>Standard Specifications</a:t>
            </a:r>
            <a:endParaRPr/>
          </a:p>
          <a:p>
            <a:pPr indent="-171450" lvl="0" marL="171450" marR="0" rtl="0" algn="l">
              <a:spcBef>
                <a:spcPts val="600"/>
              </a:spcBef>
              <a:spcAft>
                <a:spcPts val="0"/>
              </a:spcAft>
              <a:buClr>
                <a:srgbClr val="1A1628"/>
              </a:buClr>
              <a:buSzPts val="1100"/>
              <a:buFont typeface="Arial"/>
              <a:buChar char="•"/>
            </a:pPr>
            <a:r>
              <a:rPr b="1" lang="en-US" sz="1100">
                <a:solidFill>
                  <a:srgbClr val="1A1628"/>
                </a:solidFill>
                <a:latin typeface="Arial"/>
                <a:ea typeface="Arial"/>
                <a:cs typeface="Arial"/>
                <a:sym typeface="Arial"/>
              </a:rPr>
              <a:t>~90-100% </a:t>
            </a:r>
            <a:r>
              <a:rPr lang="en-US" sz="1100">
                <a:solidFill>
                  <a:srgbClr val="1A1628"/>
                </a:solidFill>
                <a:latin typeface="Arial"/>
                <a:ea typeface="Arial"/>
                <a:cs typeface="Arial"/>
                <a:sym typeface="Arial"/>
              </a:rPr>
              <a:t>of patient interactions, treatment and patient characteristics</a:t>
            </a:r>
            <a:endParaRPr/>
          </a:p>
          <a:p>
            <a:pPr indent="-171450" lvl="0" marL="171450" marR="0" rtl="0" algn="l">
              <a:spcBef>
                <a:spcPts val="0"/>
              </a:spcBef>
              <a:spcAft>
                <a:spcPts val="0"/>
              </a:spcAft>
              <a:buClr>
                <a:srgbClr val="1A1628"/>
              </a:buClr>
              <a:buSzPts val="1100"/>
              <a:buFont typeface="Arial"/>
              <a:buChar char="•"/>
            </a:pPr>
            <a:r>
              <a:rPr b="1" lang="en-US" sz="1100">
                <a:solidFill>
                  <a:srgbClr val="1A1628"/>
                </a:solidFill>
                <a:latin typeface="Arial"/>
                <a:ea typeface="Arial"/>
                <a:cs typeface="Arial"/>
                <a:sym typeface="Arial"/>
              </a:rPr>
              <a:t>~80-89% </a:t>
            </a:r>
            <a:r>
              <a:rPr lang="en-US" sz="1100">
                <a:solidFill>
                  <a:srgbClr val="1A1628"/>
                </a:solidFill>
                <a:latin typeface="Arial"/>
                <a:ea typeface="Arial"/>
                <a:cs typeface="Arial"/>
                <a:sym typeface="Arial"/>
              </a:rPr>
              <a:t>of physician characteristics and adversereactions </a:t>
            </a:r>
            <a:endParaRPr/>
          </a:p>
        </p:txBody>
      </p:sp>
      <p:sp>
        <p:nvSpPr>
          <p:cNvPr id="445" name="Google Shape;445;p12"/>
          <p:cNvSpPr/>
          <p:nvPr/>
        </p:nvSpPr>
        <p:spPr>
          <a:xfrm flipH="1">
            <a:off x="3608793" y="3523787"/>
            <a:ext cx="544094" cy="71248"/>
          </a:xfrm>
          <a:prstGeom prst="roundRect">
            <a:avLst>
              <a:gd fmla="val 50000"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sp>
        <p:nvSpPr>
          <p:cNvPr id="446" name="Google Shape;446;p12"/>
          <p:cNvSpPr/>
          <p:nvPr/>
        </p:nvSpPr>
        <p:spPr>
          <a:xfrm>
            <a:off x="329979" y="4933138"/>
            <a:ext cx="6265797" cy="997959"/>
          </a:xfrm>
          <a:prstGeom prst="roundRect">
            <a:avLst>
              <a:gd fmla="val 6544" name="adj"/>
            </a:avLst>
          </a:prstGeom>
          <a:solidFill>
            <a:schemeClr val="lt1">
              <a:alpha val="44705"/>
            </a:schemeClr>
          </a:solidFill>
          <a:ln cap="flat" cmpd="sng" w="15875">
            <a:solidFill>
              <a:srgbClr val="7F7F7F"/>
            </a:solidFill>
            <a:prstDash val="dot"/>
            <a:miter lim="800000"/>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200"/>
              <a:buFont typeface="Arial"/>
              <a:buNone/>
            </a:pPr>
            <a:r>
              <a:rPr b="1" lang="en-US" sz="1200">
                <a:solidFill>
                  <a:schemeClr val="accent1"/>
                </a:solidFill>
                <a:latin typeface="Arial"/>
                <a:ea typeface="Arial"/>
                <a:cs typeface="Arial"/>
                <a:sym typeface="Arial"/>
              </a:rPr>
              <a:t>Other Categories </a:t>
            </a:r>
            <a:endParaRPr b="1" i="0" sz="1200" u="none" cap="none" strike="noStrike">
              <a:solidFill>
                <a:schemeClr val="accent1"/>
              </a:solidFill>
              <a:latin typeface="Arial"/>
              <a:ea typeface="Arial"/>
              <a:cs typeface="Arial"/>
              <a:sym typeface="Arial"/>
            </a:endParaRPr>
          </a:p>
          <a:p>
            <a:pPr indent="0" lvl="0" marL="0" marR="0" rtl="0" algn="l">
              <a:spcBef>
                <a:spcPts val="600"/>
              </a:spcBef>
              <a:spcAft>
                <a:spcPts val="0"/>
              </a:spcAft>
              <a:buNone/>
            </a:pPr>
            <a:r>
              <a:rPr lang="en-US" sz="1100">
                <a:solidFill>
                  <a:srgbClr val="1A1628"/>
                </a:solidFill>
                <a:latin typeface="Arial"/>
                <a:ea typeface="Arial"/>
                <a:cs typeface="Arial"/>
                <a:sym typeface="Arial"/>
              </a:rPr>
              <a:t>All other categories had </a:t>
            </a:r>
            <a:r>
              <a:rPr b="1" lang="en-US" sz="1100">
                <a:solidFill>
                  <a:srgbClr val="1A1628"/>
                </a:solidFill>
                <a:latin typeface="Arial"/>
                <a:ea typeface="Arial"/>
                <a:cs typeface="Arial"/>
                <a:sym typeface="Arial"/>
              </a:rPr>
              <a:t>~90-100% </a:t>
            </a:r>
            <a:r>
              <a:rPr lang="en-US" sz="1100">
                <a:solidFill>
                  <a:srgbClr val="1A1628"/>
                </a:solidFill>
                <a:latin typeface="Arial"/>
                <a:ea typeface="Arial"/>
                <a:cs typeface="Arial"/>
                <a:sym typeface="Arial"/>
              </a:rPr>
              <a:t>of aggregated data points </a:t>
            </a:r>
            <a:r>
              <a:rPr b="1" lang="en-US" sz="1100">
                <a:solidFill>
                  <a:srgbClr val="1A1628"/>
                </a:solidFill>
                <a:latin typeface="Arial"/>
                <a:ea typeface="Arial"/>
                <a:cs typeface="Arial"/>
                <a:sym typeface="Arial"/>
              </a:rPr>
              <a:t>conforming to </a:t>
            </a:r>
            <a:r>
              <a:rPr lang="en-US" sz="1100">
                <a:solidFill>
                  <a:srgbClr val="1A1628"/>
                </a:solidFill>
                <a:latin typeface="Arial"/>
                <a:ea typeface="Arial"/>
                <a:cs typeface="Arial"/>
                <a:sym typeface="Arial"/>
              </a:rPr>
              <a:t>the following: one </a:t>
            </a:r>
            <a:r>
              <a:rPr b="1" lang="en-US" sz="1100">
                <a:solidFill>
                  <a:srgbClr val="1A1628"/>
                </a:solidFill>
                <a:latin typeface="Arial"/>
                <a:ea typeface="Arial"/>
                <a:cs typeface="Arial"/>
                <a:sym typeface="Arial"/>
              </a:rPr>
              <a:t>source of truth </a:t>
            </a:r>
            <a:r>
              <a:rPr lang="en-US" sz="1100">
                <a:solidFill>
                  <a:srgbClr val="1A1628"/>
                </a:solidFill>
                <a:latin typeface="Arial"/>
                <a:ea typeface="Arial"/>
                <a:cs typeface="Arial"/>
                <a:sym typeface="Arial"/>
              </a:rPr>
              <a:t>for the data point, ability to track </a:t>
            </a:r>
            <a:r>
              <a:rPr b="1" lang="en-US" sz="1100">
                <a:solidFill>
                  <a:srgbClr val="1A1628"/>
                </a:solidFill>
                <a:latin typeface="Arial"/>
                <a:ea typeface="Arial"/>
                <a:cs typeface="Arial"/>
                <a:sym typeface="Arial"/>
              </a:rPr>
              <a:t>historical information</a:t>
            </a:r>
            <a:r>
              <a:rPr lang="en-US" sz="1100">
                <a:solidFill>
                  <a:srgbClr val="1A1628"/>
                </a:solidFill>
                <a:latin typeface="Arial"/>
                <a:ea typeface="Arial"/>
                <a:cs typeface="Arial"/>
                <a:sym typeface="Arial"/>
              </a:rPr>
              <a:t>, ability to </a:t>
            </a:r>
            <a:r>
              <a:rPr b="1" lang="en-US" sz="1100">
                <a:solidFill>
                  <a:srgbClr val="1A1628"/>
                </a:solidFill>
                <a:latin typeface="Arial"/>
                <a:ea typeface="Arial"/>
                <a:cs typeface="Arial"/>
                <a:sym typeface="Arial"/>
              </a:rPr>
              <a:t>track updates </a:t>
            </a:r>
            <a:r>
              <a:rPr lang="en-US" sz="1100">
                <a:solidFill>
                  <a:srgbClr val="1A1628"/>
                </a:solidFill>
                <a:latin typeface="Arial"/>
                <a:ea typeface="Arial"/>
                <a:cs typeface="Arial"/>
                <a:sym typeface="Arial"/>
              </a:rPr>
              <a:t>and </a:t>
            </a:r>
            <a:r>
              <a:rPr b="1" lang="en-US" sz="1100">
                <a:solidFill>
                  <a:srgbClr val="1A1628"/>
                </a:solidFill>
                <a:latin typeface="Arial"/>
                <a:ea typeface="Arial"/>
                <a:cs typeface="Arial"/>
                <a:sym typeface="Arial"/>
              </a:rPr>
              <a:t>consent</a:t>
            </a:r>
            <a:r>
              <a:rPr lang="en-US" sz="1100">
                <a:solidFill>
                  <a:srgbClr val="1A1628"/>
                </a:solidFill>
                <a:latin typeface="Arial"/>
                <a:ea typeface="Arial"/>
                <a:cs typeface="Arial"/>
                <a:sym typeface="Arial"/>
              </a:rPr>
              <a:t> to report on the data point</a:t>
            </a:r>
            <a:endParaRPr/>
          </a:p>
        </p:txBody>
      </p:sp>
      <p:sp>
        <p:nvSpPr>
          <p:cNvPr id="447" name="Google Shape;447;p12"/>
          <p:cNvSpPr/>
          <p:nvPr/>
        </p:nvSpPr>
        <p:spPr>
          <a:xfrm flipH="1">
            <a:off x="444713" y="4909324"/>
            <a:ext cx="544094" cy="71248"/>
          </a:xfrm>
          <a:prstGeom prst="roundRect">
            <a:avLst>
              <a:gd fmla="val 50000" name="adj"/>
            </a:avLst>
          </a:prstGeom>
          <a:solidFill>
            <a:schemeClr val="accent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Arial"/>
              <a:ea typeface="Arial"/>
              <a:cs typeface="Arial"/>
              <a:sym typeface="Arial"/>
            </a:endParaRPr>
          </a:p>
        </p:txBody>
      </p:sp>
      <p:cxnSp>
        <p:nvCxnSpPr>
          <p:cNvPr id="448" name="Google Shape;448;p12"/>
          <p:cNvCxnSpPr/>
          <p:nvPr/>
        </p:nvCxnSpPr>
        <p:spPr>
          <a:xfrm>
            <a:off x="6876840" y="2066442"/>
            <a:ext cx="0" cy="4096400"/>
          </a:xfrm>
          <a:prstGeom prst="straightConnector1">
            <a:avLst/>
          </a:prstGeom>
          <a:noFill/>
          <a:ln cap="flat" cmpd="sng" w="28575">
            <a:solidFill>
              <a:srgbClr val="F2F2F2"/>
            </a:solidFill>
            <a:prstDash val="solid"/>
            <a:miter lim="800000"/>
            <a:headEnd len="sm" w="sm" type="none"/>
            <a:tailEnd len="sm" w="sm" type="none"/>
          </a:ln>
        </p:spPr>
      </p:cxnSp>
      <p:sp>
        <p:nvSpPr>
          <p:cNvPr id="449" name="Google Shape;449;p12"/>
          <p:cNvSpPr txBox="1"/>
          <p:nvPr/>
        </p:nvSpPr>
        <p:spPr>
          <a:xfrm flipH="1">
            <a:off x="324135" y="6463052"/>
            <a:ext cx="11643452" cy="2769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All Categories - Patient Characteristics, Physician Characteristics, Treatment Characteristics, Patient Reported Outcomes, Patient Interactions and Adverse Reactions </a:t>
            </a:r>
            <a:endParaRPr/>
          </a:p>
          <a:p>
            <a:pPr indent="0" lvl="0" marL="0" marR="0" rtl="0" algn="l">
              <a:spcBef>
                <a:spcPts val="0"/>
              </a:spcBef>
              <a:spcAft>
                <a:spcPts val="0"/>
              </a:spcAft>
              <a:buNone/>
            </a:pPr>
            <a:r>
              <a:rPr lang="en-US" sz="900">
                <a:solidFill>
                  <a:srgbClr val="75737D"/>
                </a:solidFill>
                <a:latin typeface="Arial"/>
                <a:ea typeface="Arial"/>
                <a:cs typeface="Arial"/>
                <a:sym typeface="Arial"/>
              </a:rPr>
              <a:t>2: See Appendix for full list of data points within each category  </a:t>
            </a:r>
            <a:endParaRPr/>
          </a:p>
        </p:txBody>
      </p:sp>
      <p:graphicFrame>
        <p:nvGraphicFramePr>
          <p:cNvPr id="450" name="Google Shape;450;p12"/>
          <p:cNvGraphicFramePr/>
          <p:nvPr/>
        </p:nvGraphicFramePr>
        <p:xfrm>
          <a:off x="2834051" y="1050242"/>
          <a:ext cx="3000000" cy="3000000"/>
        </p:xfrm>
        <a:graphic>
          <a:graphicData uri="http://schemas.openxmlformats.org/drawingml/2006/table">
            <a:tbl>
              <a:tblPr bandRow="1" firstRow="1">
                <a:noFill/>
                <a:tableStyleId>{B0FAAF59-7041-4EB8-A0FE-8992181081D1}</a:tableStyleId>
              </a:tblPr>
              <a:tblGrid>
                <a:gridCol w="6623625"/>
              </a:tblGrid>
              <a:tr h="203200">
                <a:tc>
                  <a:txBody>
                    <a:bodyPr/>
                    <a:lstStyle/>
                    <a:p>
                      <a:pPr indent="0" lvl="0" marL="0" marR="0" rtl="0" algn="ctr">
                        <a:spcBef>
                          <a:spcPts val="0"/>
                        </a:spcBef>
                        <a:spcAft>
                          <a:spcPts val="0"/>
                        </a:spcAft>
                        <a:buNone/>
                      </a:pPr>
                      <a:r>
                        <a:rPr lang="en-US" sz="1600" u="none" cap="none" strike="noStrike">
                          <a:solidFill>
                            <a:srgbClr val="FF0000"/>
                          </a:solidFill>
                        </a:rPr>
                        <a:t>Preliminary Analysis for Data Representation Purposes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tcPr>
                </a:tc>
              </a:tr>
            </a:tbl>
          </a:graphicData>
        </a:graphic>
      </p:graphicFrame>
      <p:pic>
        <p:nvPicPr>
          <p:cNvPr id="451" name="Google Shape;451;p12"/>
          <p:cNvPicPr preferRelativeResize="0"/>
          <p:nvPr/>
        </p:nvPicPr>
        <p:blipFill rotWithShape="1">
          <a:blip r:embed="rId5">
            <a:alphaModFix/>
          </a:blip>
          <a:srcRect b="0" l="0" r="0" t="0"/>
          <a:stretch/>
        </p:blipFill>
        <p:spPr>
          <a:xfrm>
            <a:off x="5077824" y="2150059"/>
            <a:ext cx="8925318" cy="35603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Shape, logo, company name&#10;&#10;Description automatically generated" id="457" name="Google Shape;457;p13"/>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458" name="Google Shape;458;p13"/>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459" name="Google Shape;459;p13"/>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460" name="Google Shape;460;p13"/>
          <p:cNvSpPr txBox="1"/>
          <p:nvPr/>
        </p:nvSpPr>
        <p:spPr>
          <a:xfrm>
            <a:off x="493452" y="256884"/>
            <a:ext cx="10218018" cy="8448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Although majority of data is manually collected and </a:t>
            </a:r>
            <a:r>
              <a:rPr b="1" lang="en-US" sz="2400">
                <a:solidFill>
                  <a:srgbClr val="102855"/>
                </a:solidFill>
                <a:latin typeface="Montserrat"/>
                <a:ea typeface="Montserrat"/>
                <a:cs typeface="Montserrat"/>
                <a:sym typeface="Montserrat"/>
              </a:rPr>
              <a:t>entered into a digital system, the source is from trained professionals </a:t>
            </a:r>
            <a:endParaRPr sz="2400" u="none" cap="none" strike="noStrike">
              <a:solidFill>
                <a:srgbClr val="102855"/>
              </a:solidFill>
              <a:latin typeface="Montserrat"/>
              <a:ea typeface="Montserrat"/>
              <a:cs typeface="Montserrat"/>
              <a:sym typeface="Montserrat"/>
            </a:endParaRPr>
          </a:p>
        </p:txBody>
      </p:sp>
      <p:sp>
        <p:nvSpPr>
          <p:cNvPr id="461" name="Google Shape;461;p13"/>
          <p:cNvSpPr/>
          <p:nvPr/>
        </p:nvSpPr>
        <p:spPr>
          <a:xfrm>
            <a:off x="4410243" y="2310045"/>
            <a:ext cx="1958597" cy="244442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accent6"/>
                </a:solidFill>
                <a:latin typeface="Arial"/>
                <a:ea typeface="Arial"/>
                <a:cs typeface="Arial"/>
                <a:sym typeface="Arial"/>
              </a:rPr>
              <a:t>M3: </a:t>
            </a:r>
            <a:r>
              <a:rPr lang="en-US" sz="1100">
                <a:solidFill>
                  <a:srgbClr val="002060"/>
                </a:solidFill>
                <a:latin typeface="Arial"/>
                <a:ea typeface="Arial"/>
                <a:cs typeface="Arial"/>
                <a:sym typeface="Arial"/>
              </a:rPr>
              <a:t>Data collected and integrated through </a:t>
            </a:r>
            <a:r>
              <a:rPr b="1" lang="en-US" sz="1100">
                <a:solidFill>
                  <a:srgbClr val="002060"/>
                </a:solidFill>
                <a:latin typeface="Arial"/>
                <a:ea typeface="Arial"/>
                <a:cs typeface="Arial"/>
                <a:sym typeface="Arial"/>
              </a:rPr>
              <a:t>automated databases</a:t>
            </a:r>
            <a:endParaRPr/>
          </a:p>
          <a:p>
            <a:pPr indent="0" lvl="0" marL="0" marR="0" rtl="0" algn="l">
              <a:spcBef>
                <a:spcPts val="0"/>
              </a:spcBef>
              <a:spcAft>
                <a:spcPts val="0"/>
              </a:spcAft>
              <a:buNone/>
            </a:pPr>
            <a:r>
              <a:t/>
            </a:r>
            <a:endParaRPr b="1" sz="1100">
              <a:solidFill>
                <a:srgbClr val="002060"/>
              </a:solidFill>
              <a:latin typeface="Arial"/>
              <a:ea typeface="Arial"/>
              <a:cs typeface="Arial"/>
              <a:sym typeface="Arial"/>
            </a:endParaRPr>
          </a:p>
          <a:p>
            <a:pPr indent="0" lvl="0" marL="0" marR="0" rtl="0" algn="l">
              <a:spcBef>
                <a:spcPts val="0"/>
              </a:spcBef>
              <a:spcAft>
                <a:spcPts val="0"/>
              </a:spcAft>
              <a:buNone/>
            </a:pPr>
            <a:r>
              <a:rPr b="1" lang="en-US" sz="1100">
                <a:solidFill>
                  <a:schemeClr val="accent4"/>
                </a:solidFill>
                <a:latin typeface="Arial"/>
                <a:ea typeface="Arial"/>
                <a:cs typeface="Arial"/>
                <a:sym typeface="Arial"/>
              </a:rPr>
              <a:t>M5: </a:t>
            </a:r>
            <a:r>
              <a:rPr b="1" lang="en-US" sz="1100">
                <a:solidFill>
                  <a:srgbClr val="002060"/>
                </a:solidFill>
                <a:latin typeface="Arial"/>
                <a:ea typeface="Arial"/>
                <a:cs typeface="Arial"/>
                <a:sym typeface="Arial"/>
              </a:rPr>
              <a:t>Manually collected paper-based forms </a:t>
            </a:r>
            <a:r>
              <a:rPr lang="en-US" sz="1100">
                <a:solidFill>
                  <a:srgbClr val="002060"/>
                </a:solidFill>
                <a:latin typeface="Arial"/>
                <a:ea typeface="Arial"/>
                <a:cs typeface="Arial"/>
                <a:sym typeface="Arial"/>
              </a:rPr>
              <a:t>completed by patient or HCP and scanned and stored within digital system </a:t>
            </a:r>
            <a:endParaRPr/>
          </a:p>
          <a:p>
            <a:pPr indent="0" lvl="0" marL="0" marR="0" rtl="0" algn="l">
              <a:spcBef>
                <a:spcPts val="0"/>
              </a:spcBef>
              <a:spcAft>
                <a:spcPts val="0"/>
              </a:spcAft>
              <a:buNone/>
            </a:pPr>
            <a:r>
              <a:t/>
            </a:r>
            <a:endParaRPr sz="1100">
              <a:solidFill>
                <a:srgbClr val="002060"/>
              </a:solidFill>
              <a:latin typeface="Arial"/>
              <a:ea typeface="Arial"/>
              <a:cs typeface="Arial"/>
              <a:sym typeface="Arial"/>
            </a:endParaRPr>
          </a:p>
          <a:p>
            <a:pPr indent="0" lvl="0" marL="0" marR="0" rtl="0" algn="l">
              <a:spcBef>
                <a:spcPts val="0"/>
              </a:spcBef>
              <a:spcAft>
                <a:spcPts val="0"/>
              </a:spcAft>
              <a:buNone/>
            </a:pPr>
            <a:r>
              <a:rPr b="1" lang="en-US" sz="1100">
                <a:solidFill>
                  <a:schemeClr val="accent2"/>
                </a:solidFill>
                <a:latin typeface="Arial"/>
                <a:ea typeface="Arial"/>
                <a:cs typeface="Arial"/>
                <a:sym typeface="Arial"/>
              </a:rPr>
              <a:t>M6: </a:t>
            </a:r>
            <a:r>
              <a:rPr lang="en-US" sz="1100">
                <a:solidFill>
                  <a:srgbClr val="002060"/>
                </a:solidFill>
                <a:latin typeface="Arial"/>
                <a:ea typeface="Arial"/>
                <a:cs typeface="Arial"/>
                <a:sym typeface="Arial"/>
              </a:rPr>
              <a:t>Physician notes or other </a:t>
            </a:r>
            <a:r>
              <a:rPr b="1" lang="en-US" sz="1100">
                <a:solidFill>
                  <a:srgbClr val="002060"/>
                </a:solidFill>
                <a:latin typeface="Arial"/>
                <a:ea typeface="Arial"/>
                <a:cs typeface="Arial"/>
                <a:sym typeface="Arial"/>
              </a:rPr>
              <a:t>manually collected data entered into a digital system</a:t>
            </a:r>
            <a:endParaRPr/>
          </a:p>
        </p:txBody>
      </p:sp>
      <p:sp>
        <p:nvSpPr>
          <p:cNvPr id="462" name="Google Shape;462;p13"/>
          <p:cNvSpPr/>
          <p:nvPr/>
        </p:nvSpPr>
        <p:spPr>
          <a:xfrm>
            <a:off x="10362682" y="2290995"/>
            <a:ext cx="1820056" cy="281105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100">
                <a:solidFill>
                  <a:schemeClr val="accent6"/>
                </a:solidFill>
                <a:latin typeface="Arial"/>
                <a:ea typeface="Arial"/>
                <a:cs typeface="Arial"/>
                <a:sym typeface="Arial"/>
              </a:rPr>
              <a:t>P1: </a:t>
            </a:r>
            <a:r>
              <a:rPr b="1" lang="en-US" sz="1100">
                <a:solidFill>
                  <a:srgbClr val="002060"/>
                </a:solidFill>
                <a:latin typeface="Arial"/>
                <a:ea typeface="Arial"/>
                <a:cs typeface="Arial"/>
                <a:sym typeface="Arial"/>
              </a:rPr>
              <a:t>Medical Records – </a:t>
            </a:r>
            <a:r>
              <a:rPr lang="en-US" sz="1100">
                <a:solidFill>
                  <a:srgbClr val="002060"/>
                </a:solidFill>
                <a:latin typeface="Arial"/>
                <a:ea typeface="Arial"/>
                <a:cs typeface="Arial"/>
                <a:sym typeface="Arial"/>
              </a:rPr>
              <a:t>Data originating from the supervision of healthcare professionals</a:t>
            </a:r>
            <a:endParaRPr/>
          </a:p>
          <a:p>
            <a:pPr indent="0" lvl="0" marL="0" marR="0" rtl="0" algn="l">
              <a:spcBef>
                <a:spcPts val="0"/>
              </a:spcBef>
              <a:spcAft>
                <a:spcPts val="0"/>
              </a:spcAft>
              <a:buNone/>
            </a:pPr>
            <a:r>
              <a:t/>
            </a:r>
            <a:endParaRPr sz="1100">
              <a:solidFill>
                <a:srgbClr val="002060"/>
              </a:solidFill>
              <a:latin typeface="Arial"/>
              <a:ea typeface="Arial"/>
              <a:cs typeface="Arial"/>
              <a:sym typeface="Arial"/>
            </a:endParaRPr>
          </a:p>
          <a:p>
            <a:pPr indent="0" lvl="0" marL="0" marR="0" rtl="0" algn="l">
              <a:spcBef>
                <a:spcPts val="0"/>
              </a:spcBef>
              <a:spcAft>
                <a:spcPts val="0"/>
              </a:spcAft>
              <a:buNone/>
            </a:pPr>
            <a:r>
              <a:rPr b="1" lang="en-US" sz="1100">
                <a:solidFill>
                  <a:schemeClr val="accent4"/>
                </a:solidFill>
                <a:latin typeface="Arial"/>
                <a:ea typeface="Arial"/>
                <a:cs typeface="Arial"/>
                <a:sym typeface="Arial"/>
              </a:rPr>
              <a:t>P2: </a:t>
            </a:r>
            <a:r>
              <a:rPr b="1" lang="en-US" sz="1100">
                <a:solidFill>
                  <a:srgbClr val="002060"/>
                </a:solidFill>
                <a:latin typeface="Arial"/>
                <a:ea typeface="Arial"/>
                <a:cs typeface="Arial"/>
                <a:sym typeface="Arial"/>
              </a:rPr>
              <a:t>Standard Health Adjacent Records – </a:t>
            </a:r>
            <a:r>
              <a:rPr lang="en-US" sz="1100">
                <a:solidFill>
                  <a:srgbClr val="002060"/>
                </a:solidFill>
                <a:latin typeface="Arial"/>
                <a:ea typeface="Arial"/>
                <a:cs typeface="Arial"/>
                <a:sym typeface="Arial"/>
              </a:rPr>
              <a:t>Sources with data originating from the supervision of a trained professional </a:t>
            </a:r>
            <a:endParaRPr/>
          </a:p>
          <a:p>
            <a:pPr indent="0" lvl="0" marL="0" marR="0" rtl="0" algn="l">
              <a:spcBef>
                <a:spcPts val="0"/>
              </a:spcBef>
              <a:spcAft>
                <a:spcPts val="0"/>
              </a:spcAft>
              <a:buNone/>
            </a:pPr>
            <a:r>
              <a:t/>
            </a:r>
            <a:endParaRPr sz="1100">
              <a:solidFill>
                <a:srgbClr val="002060"/>
              </a:solidFill>
              <a:latin typeface="Arial"/>
              <a:ea typeface="Arial"/>
              <a:cs typeface="Arial"/>
              <a:sym typeface="Arial"/>
            </a:endParaRPr>
          </a:p>
          <a:p>
            <a:pPr indent="0" lvl="0" marL="0" marR="0" rtl="0" algn="l">
              <a:spcBef>
                <a:spcPts val="0"/>
              </a:spcBef>
              <a:spcAft>
                <a:spcPts val="0"/>
              </a:spcAft>
              <a:buNone/>
            </a:pPr>
            <a:r>
              <a:rPr b="1" lang="en-US" sz="1100">
                <a:solidFill>
                  <a:schemeClr val="accent2"/>
                </a:solidFill>
                <a:latin typeface="Arial"/>
                <a:ea typeface="Arial"/>
                <a:cs typeface="Arial"/>
                <a:sym typeface="Arial"/>
              </a:rPr>
              <a:t>P3: </a:t>
            </a:r>
            <a:r>
              <a:rPr b="1" lang="en-US" sz="1100">
                <a:solidFill>
                  <a:srgbClr val="002060"/>
                </a:solidFill>
                <a:latin typeface="Arial"/>
                <a:ea typeface="Arial"/>
                <a:cs typeface="Arial"/>
                <a:sym typeface="Arial"/>
              </a:rPr>
              <a:t>Other Sources – </a:t>
            </a:r>
            <a:r>
              <a:rPr lang="en-US" sz="1100">
                <a:solidFill>
                  <a:srgbClr val="002060"/>
                </a:solidFill>
                <a:latin typeface="Arial"/>
                <a:ea typeface="Arial"/>
                <a:cs typeface="Arial"/>
                <a:sym typeface="Arial"/>
              </a:rPr>
              <a:t>Wide range of sources without the supervision of any trained professional </a:t>
            </a:r>
            <a:endParaRPr/>
          </a:p>
        </p:txBody>
      </p:sp>
      <p:cxnSp>
        <p:nvCxnSpPr>
          <p:cNvPr id="463" name="Google Shape;463;p13"/>
          <p:cNvCxnSpPr/>
          <p:nvPr/>
        </p:nvCxnSpPr>
        <p:spPr>
          <a:xfrm>
            <a:off x="6368840" y="1583328"/>
            <a:ext cx="0" cy="4284731"/>
          </a:xfrm>
          <a:prstGeom prst="straightConnector1">
            <a:avLst/>
          </a:prstGeom>
          <a:noFill/>
          <a:ln cap="flat" cmpd="sng" w="28575">
            <a:solidFill>
              <a:srgbClr val="F2F2F2"/>
            </a:solidFill>
            <a:prstDash val="solid"/>
            <a:miter lim="800000"/>
            <a:headEnd len="sm" w="sm" type="none"/>
            <a:tailEnd len="sm" w="sm" type="none"/>
          </a:ln>
        </p:spPr>
      </p:cxnSp>
      <p:sp>
        <p:nvSpPr>
          <p:cNvPr id="464" name="Google Shape;464;p13"/>
          <p:cNvSpPr/>
          <p:nvPr/>
        </p:nvSpPr>
        <p:spPr>
          <a:xfrm>
            <a:off x="233272" y="1290321"/>
            <a:ext cx="4141098" cy="47837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Data Collection:</a:t>
            </a:r>
            <a:endParaRPr/>
          </a:p>
        </p:txBody>
      </p:sp>
      <p:sp>
        <p:nvSpPr>
          <p:cNvPr id="465" name="Google Shape;465;p13"/>
          <p:cNvSpPr/>
          <p:nvPr/>
        </p:nvSpPr>
        <p:spPr>
          <a:xfrm>
            <a:off x="3662801" y="4793608"/>
            <a:ext cx="2598293" cy="308445"/>
          </a:xfrm>
          <a:prstGeom prst="wedgeRoundRectCallout">
            <a:avLst>
              <a:gd fmla="val -36472" name="adj1"/>
              <a:gd fmla="val -70603" name="adj2"/>
              <a:gd fmla="val 16667" name="adj3"/>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Majority of data is </a:t>
            </a:r>
            <a:r>
              <a:rPr b="1" lang="en-US" sz="1100">
                <a:solidFill>
                  <a:schemeClr val="dk1"/>
                </a:solidFill>
                <a:latin typeface="Arial"/>
                <a:ea typeface="Arial"/>
                <a:cs typeface="Arial"/>
                <a:sym typeface="Arial"/>
              </a:rPr>
              <a:t>manually collected</a:t>
            </a:r>
            <a:endParaRPr/>
          </a:p>
        </p:txBody>
      </p:sp>
      <p:sp>
        <p:nvSpPr>
          <p:cNvPr id="466" name="Google Shape;466;p13"/>
          <p:cNvSpPr/>
          <p:nvPr/>
        </p:nvSpPr>
        <p:spPr>
          <a:xfrm>
            <a:off x="233272" y="1743298"/>
            <a:ext cx="5934034" cy="53493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rgbClr val="A5A5A5"/>
                </a:solidFill>
                <a:latin typeface="Arial"/>
                <a:ea typeface="Arial"/>
                <a:cs typeface="Arial"/>
                <a:sym typeface="Arial"/>
              </a:rPr>
              <a:t>Method by which information is inputted into the digital system</a:t>
            </a:r>
            <a:endParaRPr/>
          </a:p>
        </p:txBody>
      </p:sp>
      <p:sp>
        <p:nvSpPr>
          <p:cNvPr id="467" name="Google Shape;467;p13"/>
          <p:cNvSpPr/>
          <p:nvPr/>
        </p:nvSpPr>
        <p:spPr>
          <a:xfrm>
            <a:off x="233272" y="5176624"/>
            <a:ext cx="5934034" cy="1220617"/>
          </a:xfrm>
          <a:prstGeom prst="roundRect">
            <a:avLst>
              <a:gd fmla="val 16667" name="adj"/>
            </a:avLst>
          </a:prstGeom>
          <a:solidFill>
            <a:srgbClr val="D8E2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Implications</a:t>
            </a:r>
            <a:endParaRPr/>
          </a:p>
          <a:p>
            <a:pPr indent="-285750" lvl="0" marL="285750" marR="0" rtl="0" algn="l">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Majority of data is manually collected – high potential for manual error of entry</a:t>
            </a:r>
            <a:endParaRPr/>
          </a:p>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Forms may be scanned and stored without entry of datapoint as a field in the database	</a:t>
            </a:r>
            <a:endParaRPr/>
          </a:p>
          <a:p>
            <a:pPr indent="-285750" lvl="0" marL="2857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High variability in information across different paper-based forms</a:t>
            </a:r>
            <a:endParaRPr/>
          </a:p>
        </p:txBody>
      </p:sp>
      <p:pic>
        <p:nvPicPr>
          <p:cNvPr descr="Lightbulb with solid fill" id="468" name="Google Shape;468;p13"/>
          <p:cNvPicPr preferRelativeResize="0"/>
          <p:nvPr/>
        </p:nvPicPr>
        <p:blipFill rotWithShape="1">
          <a:blip r:embed="rId5">
            <a:alphaModFix/>
          </a:blip>
          <a:srcRect b="0" l="0" r="0" t="0"/>
          <a:stretch/>
        </p:blipFill>
        <p:spPr>
          <a:xfrm>
            <a:off x="1401155" y="5234810"/>
            <a:ext cx="274320" cy="274320"/>
          </a:xfrm>
          <a:prstGeom prst="rect">
            <a:avLst/>
          </a:prstGeom>
          <a:noFill/>
          <a:ln>
            <a:noFill/>
          </a:ln>
        </p:spPr>
      </p:pic>
      <p:sp>
        <p:nvSpPr>
          <p:cNvPr id="469" name="Google Shape;469;p13"/>
          <p:cNvSpPr/>
          <p:nvPr/>
        </p:nvSpPr>
        <p:spPr>
          <a:xfrm>
            <a:off x="6570375" y="1291839"/>
            <a:ext cx="4141098" cy="47837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Data Source:</a:t>
            </a:r>
            <a:endParaRPr/>
          </a:p>
        </p:txBody>
      </p:sp>
      <p:sp>
        <p:nvSpPr>
          <p:cNvPr id="470" name="Google Shape;470;p13"/>
          <p:cNvSpPr/>
          <p:nvPr/>
        </p:nvSpPr>
        <p:spPr>
          <a:xfrm>
            <a:off x="6570375" y="1744816"/>
            <a:ext cx="5388353" cy="534933"/>
          </a:xfrm>
          <a:prstGeom prst="roundRect">
            <a:avLst>
              <a:gd fmla="val 16667" name="adj"/>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1400">
                <a:solidFill>
                  <a:srgbClr val="A5A5A5"/>
                </a:solidFill>
                <a:latin typeface="Arial"/>
                <a:ea typeface="Arial"/>
                <a:cs typeface="Arial"/>
                <a:sym typeface="Arial"/>
              </a:rPr>
              <a:t>Source of information which is inputted into the digital system </a:t>
            </a:r>
            <a:endParaRPr/>
          </a:p>
        </p:txBody>
      </p:sp>
      <p:sp>
        <p:nvSpPr>
          <p:cNvPr id="471" name="Google Shape;471;p13"/>
          <p:cNvSpPr/>
          <p:nvPr/>
        </p:nvSpPr>
        <p:spPr>
          <a:xfrm>
            <a:off x="6570375" y="5166254"/>
            <a:ext cx="5388353" cy="1220617"/>
          </a:xfrm>
          <a:prstGeom prst="roundRect">
            <a:avLst>
              <a:gd fmla="val 16667" name="adj"/>
            </a:avLst>
          </a:prstGeom>
          <a:solidFill>
            <a:srgbClr val="D8E2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Implications</a:t>
            </a:r>
            <a:endParaRPr/>
          </a:p>
          <a:p>
            <a:pPr indent="-285750" lvl="0" marL="285750" marR="0" rtl="0" algn="l">
              <a:spcBef>
                <a:spcPts val="600"/>
              </a:spcBef>
              <a:spcAft>
                <a:spcPts val="0"/>
              </a:spcAft>
              <a:buClr>
                <a:schemeClr val="dk1"/>
              </a:buClr>
              <a:buSzPts val="1200"/>
              <a:buFont typeface="Arial"/>
              <a:buChar char="•"/>
            </a:pPr>
            <a:r>
              <a:rPr lang="en-US" sz="1200">
                <a:solidFill>
                  <a:schemeClr val="dk1"/>
                </a:solidFill>
                <a:latin typeface="Arial"/>
                <a:ea typeface="Arial"/>
                <a:cs typeface="Arial"/>
                <a:sym typeface="Arial"/>
              </a:rPr>
              <a:t>High level of data reliability since majority of the data source is under the supervision of a healthcare professional or trained professional </a:t>
            </a:r>
            <a:endParaRPr/>
          </a:p>
        </p:txBody>
      </p:sp>
      <p:pic>
        <p:nvPicPr>
          <p:cNvPr descr="Lightbulb with solid fill" id="472" name="Google Shape;472;p13"/>
          <p:cNvPicPr preferRelativeResize="0"/>
          <p:nvPr/>
        </p:nvPicPr>
        <p:blipFill rotWithShape="1">
          <a:blip r:embed="rId5">
            <a:alphaModFix/>
          </a:blip>
          <a:srcRect b="0" l="0" r="0" t="0"/>
          <a:stretch/>
        </p:blipFill>
        <p:spPr>
          <a:xfrm>
            <a:off x="7738258" y="5224440"/>
            <a:ext cx="274320" cy="274320"/>
          </a:xfrm>
          <a:prstGeom prst="rect">
            <a:avLst/>
          </a:prstGeom>
          <a:noFill/>
          <a:ln>
            <a:noFill/>
          </a:ln>
        </p:spPr>
      </p:pic>
      <p:sp>
        <p:nvSpPr>
          <p:cNvPr id="473" name="Google Shape;473;p13"/>
          <p:cNvSpPr txBox="1"/>
          <p:nvPr/>
        </p:nvSpPr>
        <p:spPr>
          <a:xfrm flipH="1">
            <a:off x="324135" y="6463052"/>
            <a:ext cx="11643452" cy="2769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All Categories - Patient Characteristics, Physician Characteristics, Treatment Characteristics, Patient Reported Outcomes, Patient Interactions and Adverse Reactions </a:t>
            </a:r>
            <a:endParaRPr/>
          </a:p>
          <a:p>
            <a:pPr indent="0" lvl="0" marL="0" marR="0" rtl="0" algn="l">
              <a:spcBef>
                <a:spcPts val="0"/>
              </a:spcBef>
              <a:spcAft>
                <a:spcPts val="0"/>
              </a:spcAft>
              <a:buNone/>
            </a:pPr>
            <a:r>
              <a:rPr lang="en-US" sz="900">
                <a:solidFill>
                  <a:srgbClr val="75737D"/>
                </a:solidFill>
                <a:latin typeface="Arial"/>
                <a:ea typeface="Arial"/>
                <a:cs typeface="Arial"/>
                <a:sym typeface="Arial"/>
              </a:rPr>
              <a:t>2: See Appendix for full list of data points within each category  </a:t>
            </a:r>
            <a:endParaRPr/>
          </a:p>
        </p:txBody>
      </p:sp>
      <p:graphicFrame>
        <p:nvGraphicFramePr>
          <p:cNvPr id="474" name="Google Shape;474;p13"/>
          <p:cNvGraphicFramePr/>
          <p:nvPr/>
        </p:nvGraphicFramePr>
        <p:xfrm>
          <a:off x="2834051" y="1050242"/>
          <a:ext cx="3000000" cy="3000000"/>
        </p:xfrm>
        <a:graphic>
          <a:graphicData uri="http://schemas.openxmlformats.org/drawingml/2006/table">
            <a:tbl>
              <a:tblPr bandRow="1" firstRow="1">
                <a:noFill/>
                <a:tableStyleId>{B0FAAF59-7041-4EB8-A0FE-8992181081D1}</a:tableStyleId>
              </a:tblPr>
              <a:tblGrid>
                <a:gridCol w="6623625"/>
              </a:tblGrid>
              <a:tr h="203200">
                <a:tc>
                  <a:txBody>
                    <a:bodyPr/>
                    <a:lstStyle/>
                    <a:p>
                      <a:pPr indent="0" lvl="0" marL="0" marR="0" rtl="0" algn="ctr">
                        <a:spcBef>
                          <a:spcPts val="0"/>
                        </a:spcBef>
                        <a:spcAft>
                          <a:spcPts val="0"/>
                        </a:spcAft>
                        <a:buNone/>
                      </a:pPr>
                      <a:r>
                        <a:rPr lang="en-US" sz="1600" u="none" cap="none" strike="noStrike">
                          <a:solidFill>
                            <a:srgbClr val="FF0000"/>
                          </a:solidFill>
                        </a:rPr>
                        <a:t>Preliminary Analysis for Data Representation Purposes</a:t>
                      </a:r>
                      <a:endParaRPr/>
                    </a:p>
                  </a:txBody>
                  <a:tcPr marT="45725" marB="45725" marR="45725" marL="45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tcPr>
                </a:tc>
              </a:tr>
            </a:tbl>
          </a:graphicData>
        </a:graphic>
      </p:graphicFrame>
      <p:pic>
        <p:nvPicPr>
          <p:cNvPr id="475" name="Google Shape;475;p13"/>
          <p:cNvPicPr preferRelativeResize="0"/>
          <p:nvPr/>
        </p:nvPicPr>
        <p:blipFill rotWithShape="1">
          <a:blip r:embed="rId6">
            <a:alphaModFix/>
          </a:blip>
          <a:srcRect b="0" l="0" r="0" t="0"/>
          <a:stretch/>
        </p:blipFill>
        <p:spPr>
          <a:xfrm>
            <a:off x="125526" y="2232809"/>
            <a:ext cx="4383404" cy="2944623"/>
          </a:xfrm>
          <a:prstGeom prst="rect">
            <a:avLst/>
          </a:prstGeom>
          <a:noFill/>
          <a:ln>
            <a:noFill/>
          </a:ln>
        </p:spPr>
      </p:pic>
      <p:pic>
        <p:nvPicPr>
          <p:cNvPr id="476" name="Google Shape;476;p13"/>
          <p:cNvPicPr preferRelativeResize="0"/>
          <p:nvPr/>
        </p:nvPicPr>
        <p:blipFill rotWithShape="1">
          <a:blip r:embed="rId7">
            <a:alphaModFix/>
          </a:blip>
          <a:srcRect b="0" l="0" r="0" t="0"/>
          <a:stretch/>
        </p:blipFill>
        <p:spPr>
          <a:xfrm>
            <a:off x="6462628" y="2221783"/>
            <a:ext cx="4084674" cy="29568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Shape, logo, company name&#10;&#10;Description automatically generated" id="481" name="Google Shape;481;p14"/>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482" name="Google Shape;482;p14"/>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483" name="Google Shape;483;p14"/>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484" name="Google Shape;484;p14"/>
          <p:cNvSpPr txBox="1"/>
          <p:nvPr/>
        </p:nvSpPr>
        <p:spPr>
          <a:xfrm>
            <a:off x="493452" y="256884"/>
            <a:ext cx="9889325" cy="84480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There are three levels from which we can </a:t>
            </a:r>
            <a:r>
              <a:rPr b="1" lang="en-US" sz="2400">
                <a:solidFill>
                  <a:srgbClr val="102855"/>
                </a:solidFill>
                <a:latin typeface="Montserrat"/>
                <a:ea typeface="Montserrat"/>
                <a:cs typeface="Montserrat"/>
                <a:sym typeface="Montserrat"/>
              </a:rPr>
              <a:t>view the </a:t>
            </a:r>
            <a:r>
              <a:rPr b="1" lang="en-US" sz="2400" u="none" cap="none" strike="noStrike">
                <a:solidFill>
                  <a:srgbClr val="102855"/>
                </a:solidFill>
                <a:latin typeface="Montserrat"/>
                <a:ea typeface="Montserrat"/>
                <a:cs typeface="Montserrat"/>
                <a:sym typeface="Montserrat"/>
              </a:rPr>
              <a:t>plan to realize impact through the use of PSP data </a:t>
            </a:r>
            <a:endParaRPr sz="2400" u="none" cap="none" strike="noStrike">
              <a:solidFill>
                <a:srgbClr val="102855"/>
              </a:solidFill>
              <a:latin typeface="Montserrat"/>
              <a:ea typeface="Montserrat"/>
              <a:cs typeface="Montserrat"/>
              <a:sym typeface="Montserrat"/>
            </a:endParaRPr>
          </a:p>
        </p:txBody>
      </p:sp>
      <p:sp>
        <p:nvSpPr>
          <p:cNvPr id="485" name="Google Shape;485;p14"/>
          <p:cNvSpPr/>
          <p:nvPr/>
        </p:nvSpPr>
        <p:spPr>
          <a:xfrm>
            <a:off x="549275" y="2930760"/>
            <a:ext cx="3328416" cy="3181187"/>
          </a:xfrm>
          <a:prstGeom prst="roundRect">
            <a:avLst>
              <a:gd fmla="val 3537" name="adj"/>
            </a:avLst>
          </a:prstGeom>
          <a:solidFill>
            <a:srgbClr val="F4F3F3"/>
          </a:solidFill>
          <a:ln cap="flat" cmpd="sng" w="9525">
            <a:solidFill>
              <a:srgbClr val="D1D0D4"/>
            </a:solidFill>
            <a:prstDash val="solid"/>
            <a:miter lim="800000"/>
            <a:headEnd len="sm" w="sm" type="none"/>
            <a:tailEnd len="sm" w="sm" type="none"/>
          </a:ln>
        </p:spPr>
        <p:txBody>
          <a:bodyPr anchorCtr="0" anchor="t" bIns="91425" lIns="91425" spcFirstLastPara="1" rIns="91425" wrap="square" tIns="548625">
            <a:noAutofit/>
          </a:bodyPr>
          <a:lstStyle/>
          <a:p>
            <a:pPr indent="0" lvl="0" marL="0" marR="0" rtl="0" algn="ctr">
              <a:spcBef>
                <a:spcPts val="0"/>
              </a:spcBef>
              <a:spcAft>
                <a:spcPts val="0"/>
              </a:spcAft>
              <a:buNone/>
            </a:pPr>
            <a:r>
              <a:rPr b="1" lang="en-US" sz="2000">
                <a:solidFill>
                  <a:schemeClr val="accent2"/>
                </a:solidFill>
                <a:latin typeface="Arial"/>
                <a:ea typeface="Arial"/>
                <a:cs typeface="Arial"/>
                <a:sym typeface="Arial"/>
              </a:rPr>
              <a:t>Framework Learnings</a:t>
            </a:r>
            <a:endParaRPr/>
          </a:p>
          <a:p>
            <a:pPr indent="0" lvl="0" marL="0" marR="0" rtl="0" algn="ctr">
              <a:spcBef>
                <a:spcPts val="1500"/>
              </a:spcBef>
              <a:spcAft>
                <a:spcPts val="0"/>
              </a:spcAft>
              <a:buNone/>
            </a:pPr>
            <a:r>
              <a:rPr lang="en-US" sz="1800">
                <a:solidFill>
                  <a:schemeClr val="accent1"/>
                </a:solidFill>
                <a:latin typeface="Arial"/>
                <a:ea typeface="Arial"/>
                <a:cs typeface="Arial"/>
                <a:sym typeface="Arial"/>
              </a:rPr>
              <a:t>Implement learnings from the framework analysis, leveraging the document as a source for setting up PSP programs with RWE data analysis as a consideration</a:t>
            </a:r>
            <a:endParaRPr sz="1800">
              <a:solidFill>
                <a:schemeClr val="accent1"/>
              </a:solidFill>
              <a:latin typeface="Arial"/>
              <a:ea typeface="Arial"/>
              <a:cs typeface="Arial"/>
              <a:sym typeface="Arial"/>
            </a:endParaRPr>
          </a:p>
        </p:txBody>
      </p:sp>
      <p:sp>
        <p:nvSpPr>
          <p:cNvPr id="486" name="Google Shape;486;p14"/>
          <p:cNvSpPr/>
          <p:nvPr/>
        </p:nvSpPr>
        <p:spPr>
          <a:xfrm>
            <a:off x="4430268" y="2930760"/>
            <a:ext cx="3328416" cy="3181187"/>
          </a:xfrm>
          <a:prstGeom prst="roundRect">
            <a:avLst>
              <a:gd fmla="val 3537" name="adj"/>
            </a:avLst>
          </a:prstGeom>
          <a:solidFill>
            <a:srgbClr val="F4F3F3"/>
          </a:solidFill>
          <a:ln cap="flat" cmpd="sng" w="9525">
            <a:solidFill>
              <a:srgbClr val="D1D0D4"/>
            </a:solidFill>
            <a:prstDash val="solid"/>
            <a:miter lim="800000"/>
            <a:headEnd len="sm" w="sm" type="none"/>
            <a:tailEnd len="sm" w="sm" type="none"/>
          </a:ln>
        </p:spPr>
        <p:txBody>
          <a:bodyPr anchorCtr="0" anchor="t" bIns="91425" lIns="91425" spcFirstLastPara="1" rIns="91425" wrap="square" tIns="548625">
            <a:noAutofit/>
          </a:bodyPr>
          <a:lstStyle/>
          <a:p>
            <a:pPr indent="0" lvl="0" marL="0" marR="0" rtl="0" algn="ctr">
              <a:spcBef>
                <a:spcPts val="0"/>
              </a:spcBef>
              <a:spcAft>
                <a:spcPts val="0"/>
              </a:spcAft>
              <a:buNone/>
            </a:pPr>
            <a:r>
              <a:rPr b="1" lang="en-US" sz="2000">
                <a:solidFill>
                  <a:schemeClr val="accent2"/>
                </a:solidFill>
                <a:latin typeface="Arial"/>
                <a:ea typeface="Arial"/>
                <a:cs typeface="Arial"/>
                <a:sym typeface="Arial"/>
              </a:rPr>
              <a:t>PSP Program Owners</a:t>
            </a:r>
            <a:endParaRPr/>
          </a:p>
          <a:p>
            <a:pPr indent="0" lvl="0" marL="0" marR="0" rtl="0" algn="ctr">
              <a:spcBef>
                <a:spcPts val="1500"/>
              </a:spcBef>
              <a:spcAft>
                <a:spcPts val="0"/>
              </a:spcAft>
              <a:buNone/>
            </a:pPr>
            <a:r>
              <a:rPr lang="en-US" sz="1800">
                <a:solidFill>
                  <a:schemeClr val="accent1"/>
                </a:solidFill>
                <a:latin typeface="Arial"/>
                <a:ea typeface="Arial"/>
                <a:cs typeface="Arial"/>
                <a:sym typeface="Arial"/>
              </a:rPr>
              <a:t>Usage of the developed guidelines as a foundation to better proceed in evidentiary objectives </a:t>
            </a:r>
            <a:endParaRPr/>
          </a:p>
        </p:txBody>
      </p:sp>
      <p:sp>
        <p:nvSpPr>
          <p:cNvPr id="487" name="Google Shape;487;p14"/>
          <p:cNvSpPr/>
          <p:nvPr/>
        </p:nvSpPr>
        <p:spPr>
          <a:xfrm>
            <a:off x="8311261" y="2930760"/>
            <a:ext cx="3328416" cy="3181187"/>
          </a:xfrm>
          <a:prstGeom prst="roundRect">
            <a:avLst>
              <a:gd fmla="val 3537" name="adj"/>
            </a:avLst>
          </a:prstGeom>
          <a:solidFill>
            <a:srgbClr val="F4F3F3"/>
          </a:solidFill>
          <a:ln cap="flat" cmpd="sng" w="9525">
            <a:solidFill>
              <a:srgbClr val="D1D0D4"/>
            </a:solidFill>
            <a:prstDash val="solid"/>
            <a:miter lim="800000"/>
            <a:headEnd len="sm" w="sm" type="none"/>
            <a:tailEnd len="sm" w="sm" type="none"/>
          </a:ln>
        </p:spPr>
        <p:txBody>
          <a:bodyPr anchorCtr="0" anchor="t" bIns="91425" lIns="91425" spcFirstLastPara="1" rIns="91425" wrap="square" tIns="548625">
            <a:noAutofit/>
          </a:bodyPr>
          <a:lstStyle/>
          <a:p>
            <a:pPr indent="0" lvl="0" marL="0" marR="0" rtl="0" algn="ctr">
              <a:spcBef>
                <a:spcPts val="0"/>
              </a:spcBef>
              <a:spcAft>
                <a:spcPts val="0"/>
              </a:spcAft>
              <a:buNone/>
            </a:pPr>
            <a:r>
              <a:rPr b="1" lang="en-US" sz="2000">
                <a:solidFill>
                  <a:schemeClr val="accent2"/>
                </a:solidFill>
                <a:latin typeface="Arial"/>
                <a:ea typeface="Arial"/>
                <a:cs typeface="Arial"/>
                <a:sym typeface="Arial"/>
              </a:rPr>
              <a:t>Evidence Consumers</a:t>
            </a:r>
            <a:endParaRPr/>
          </a:p>
          <a:p>
            <a:pPr indent="0" lvl="0" marL="0" marR="0" rtl="0" algn="ctr">
              <a:spcBef>
                <a:spcPts val="1500"/>
              </a:spcBef>
              <a:spcAft>
                <a:spcPts val="0"/>
              </a:spcAft>
              <a:buNone/>
            </a:pPr>
            <a:r>
              <a:rPr lang="en-US" sz="1800">
                <a:solidFill>
                  <a:schemeClr val="accent1"/>
                </a:solidFill>
                <a:latin typeface="Arial"/>
                <a:ea typeface="Arial"/>
                <a:cs typeface="Arial"/>
                <a:sym typeface="Arial"/>
              </a:rPr>
              <a:t>Understand how to make use of the framework to empower program owners to generate higher quality data inputs for decision making processes</a:t>
            </a:r>
            <a:endParaRPr/>
          </a:p>
        </p:txBody>
      </p:sp>
      <p:pic>
        <p:nvPicPr>
          <p:cNvPr id="488" name="Google Shape;488;p14"/>
          <p:cNvPicPr preferRelativeResize="0"/>
          <p:nvPr/>
        </p:nvPicPr>
        <p:blipFill rotWithShape="1">
          <a:blip r:embed="rId5">
            <a:alphaModFix/>
          </a:blip>
          <a:srcRect b="0" l="0" r="0" t="0"/>
          <a:stretch/>
        </p:blipFill>
        <p:spPr>
          <a:xfrm>
            <a:off x="5820156" y="1672205"/>
            <a:ext cx="548640" cy="548640"/>
          </a:xfrm>
          <a:prstGeom prst="rect">
            <a:avLst/>
          </a:prstGeom>
          <a:noFill/>
          <a:ln>
            <a:noFill/>
          </a:ln>
        </p:spPr>
      </p:pic>
      <p:sp>
        <p:nvSpPr>
          <p:cNvPr id="489" name="Google Shape;489;p14"/>
          <p:cNvSpPr/>
          <p:nvPr/>
        </p:nvSpPr>
        <p:spPr>
          <a:xfrm>
            <a:off x="1679003" y="2693673"/>
            <a:ext cx="1068960" cy="601133"/>
          </a:xfrm>
          <a:custGeom>
            <a:rect b="b" l="l" r="r" t="t"/>
            <a:pathLst>
              <a:path extrusionOk="0" h="601133" w="697314">
                <a:moveTo>
                  <a:pt x="0" y="601133"/>
                </a:moveTo>
                <a:lnTo>
                  <a:pt x="348657" y="0"/>
                </a:lnTo>
                <a:lnTo>
                  <a:pt x="697314" y="601133"/>
                </a:lnTo>
              </a:path>
            </a:pathLst>
          </a:custGeom>
          <a:solidFill>
            <a:srgbClr val="F4F3F3"/>
          </a:solidFill>
          <a:ln cap="flat" cmpd="sng" w="12700">
            <a:solidFill>
              <a:srgbClr val="47455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14"/>
          <p:cNvSpPr/>
          <p:nvPr/>
        </p:nvSpPr>
        <p:spPr>
          <a:xfrm>
            <a:off x="2060028" y="2957225"/>
            <a:ext cx="306910" cy="306910"/>
          </a:xfrm>
          <a:prstGeom prst="ellipse">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1</a:t>
            </a:r>
            <a:endParaRPr/>
          </a:p>
        </p:txBody>
      </p:sp>
      <p:sp>
        <p:nvSpPr>
          <p:cNvPr id="491" name="Google Shape;491;p14"/>
          <p:cNvSpPr/>
          <p:nvPr/>
        </p:nvSpPr>
        <p:spPr>
          <a:xfrm>
            <a:off x="5559996" y="2693673"/>
            <a:ext cx="1068960" cy="601133"/>
          </a:xfrm>
          <a:custGeom>
            <a:rect b="b" l="l" r="r" t="t"/>
            <a:pathLst>
              <a:path extrusionOk="0" h="601133" w="697314">
                <a:moveTo>
                  <a:pt x="0" y="601133"/>
                </a:moveTo>
                <a:lnTo>
                  <a:pt x="348657" y="0"/>
                </a:lnTo>
                <a:lnTo>
                  <a:pt x="697314" y="601133"/>
                </a:lnTo>
              </a:path>
            </a:pathLst>
          </a:custGeom>
          <a:solidFill>
            <a:srgbClr val="F4F3F3"/>
          </a:solidFill>
          <a:ln cap="flat" cmpd="sng" w="12700">
            <a:solidFill>
              <a:srgbClr val="47455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4"/>
          <p:cNvSpPr/>
          <p:nvPr/>
        </p:nvSpPr>
        <p:spPr>
          <a:xfrm>
            <a:off x="5941021" y="2957225"/>
            <a:ext cx="306910" cy="306910"/>
          </a:xfrm>
          <a:prstGeom prst="ellipse">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2</a:t>
            </a:r>
            <a:endParaRPr/>
          </a:p>
        </p:txBody>
      </p:sp>
      <p:sp>
        <p:nvSpPr>
          <p:cNvPr id="493" name="Google Shape;493;p14"/>
          <p:cNvSpPr/>
          <p:nvPr/>
        </p:nvSpPr>
        <p:spPr>
          <a:xfrm>
            <a:off x="9440989" y="2693673"/>
            <a:ext cx="1068960" cy="601133"/>
          </a:xfrm>
          <a:custGeom>
            <a:rect b="b" l="l" r="r" t="t"/>
            <a:pathLst>
              <a:path extrusionOk="0" h="601133" w="697314">
                <a:moveTo>
                  <a:pt x="0" y="601133"/>
                </a:moveTo>
                <a:lnTo>
                  <a:pt x="348657" y="0"/>
                </a:lnTo>
                <a:lnTo>
                  <a:pt x="697314" y="601133"/>
                </a:lnTo>
              </a:path>
            </a:pathLst>
          </a:custGeom>
          <a:solidFill>
            <a:srgbClr val="F4F3F3"/>
          </a:solidFill>
          <a:ln cap="flat" cmpd="sng" w="12700">
            <a:solidFill>
              <a:srgbClr val="47455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4"/>
          <p:cNvSpPr/>
          <p:nvPr/>
        </p:nvSpPr>
        <p:spPr>
          <a:xfrm>
            <a:off x="9822014" y="2957225"/>
            <a:ext cx="306910" cy="306910"/>
          </a:xfrm>
          <a:prstGeom prst="ellipse">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3</a:t>
            </a:r>
            <a:endParaRPr/>
          </a:p>
        </p:txBody>
      </p:sp>
      <p:cxnSp>
        <p:nvCxnSpPr>
          <p:cNvPr id="495" name="Google Shape;495;p14"/>
          <p:cNvCxnSpPr/>
          <p:nvPr/>
        </p:nvCxnSpPr>
        <p:spPr>
          <a:xfrm>
            <a:off x="549275" y="2457259"/>
            <a:ext cx="11090402" cy="0"/>
          </a:xfrm>
          <a:prstGeom prst="straightConnector1">
            <a:avLst/>
          </a:prstGeom>
          <a:noFill/>
          <a:ln cap="rnd" cmpd="sng" w="19050">
            <a:solidFill>
              <a:schemeClr val="dk2"/>
            </a:solidFill>
            <a:prstDash val="dot"/>
            <a:round/>
            <a:headEnd len="med" w="med" type="oval"/>
            <a:tailEnd len="med" w="med" type="oval"/>
          </a:ln>
        </p:spPr>
      </p:cxnSp>
      <p:sp>
        <p:nvSpPr>
          <p:cNvPr id="496" name="Google Shape;496;p14"/>
          <p:cNvSpPr/>
          <p:nvPr/>
        </p:nvSpPr>
        <p:spPr>
          <a:xfrm>
            <a:off x="2151164" y="2394940"/>
            <a:ext cx="124638" cy="124638"/>
          </a:xfrm>
          <a:prstGeom prst="ellipse">
            <a:avLst/>
          </a:prstGeom>
          <a:solidFill>
            <a:srgbClr val="47455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14"/>
          <p:cNvSpPr/>
          <p:nvPr/>
        </p:nvSpPr>
        <p:spPr>
          <a:xfrm>
            <a:off x="6032157" y="2394940"/>
            <a:ext cx="124638" cy="124638"/>
          </a:xfrm>
          <a:prstGeom prst="ellipse">
            <a:avLst/>
          </a:prstGeom>
          <a:solidFill>
            <a:srgbClr val="47455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4"/>
          <p:cNvSpPr/>
          <p:nvPr/>
        </p:nvSpPr>
        <p:spPr>
          <a:xfrm>
            <a:off x="9913150" y="2394940"/>
            <a:ext cx="124638" cy="124638"/>
          </a:xfrm>
          <a:prstGeom prst="ellipse">
            <a:avLst/>
          </a:prstGeom>
          <a:solidFill>
            <a:srgbClr val="47455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hecklist with solid fill" id="499" name="Google Shape;499;p14"/>
          <p:cNvPicPr preferRelativeResize="0"/>
          <p:nvPr/>
        </p:nvPicPr>
        <p:blipFill rotWithShape="1">
          <a:blip r:embed="rId6">
            <a:alphaModFix/>
          </a:blip>
          <a:srcRect b="0" l="0" r="0" t="0"/>
          <a:stretch/>
        </p:blipFill>
        <p:spPr>
          <a:xfrm>
            <a:off x="9701149" y="1672205"/>
            <a:ext cx="548640" cy="548640"/>
          </a:xfrm>
          <a:prstGeom prst="rect">
            <a:avLst/>
          </a:prstGeom>
          <a:noFill/>
          <a:ln>
            <a:noFill/>
          </a:ln>
        </p:spPr>
      </p:pic>
      <p:pic>
        <p:nvPicPr>
          <p:cNvPr descr="Lightbulb and gear with solid fill" id="500" name="Google Shape;500;p14"/>
          <p:cNvPicPr preferRelativeResize="0"/>
          <p:nvPr/>
        </p:nvPicPr>
        <p:blipFill rotWithShape="1">
          <a:blip r:embed="rId7">
            <a:alphaModFix/>
          </a:blip>
          <a:srcRect b="0" l="0" r="0" t="0"/>
          <a:stretch/>
        </p:blipFill>
        <p:spPr>
          <a:xfrm>
            <a:off x="1939163" y="1672205"/>
            <a:ext cx="548640" cy="5486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descr="A map of the world&#10;&#10;Description automatically generated" id="506" name="Google Shape;506;p15"/>
          <p:cNvPicPr preferRelativeResize="0"/>
          <p:nvPr/>
        </p:nvPicPr>
        <p:blipFill rotWithShape="1">
          <a:blip r:embed="rId3">
            <a:alphaModFix/>
          </a:blip>
          <a:srcRect b="0" l="0" r="0" t="0"/>
          <a:stretch/>
        </p:blipFill>
        <p:spPr>
          <a:xfrm>
            <a:off x="0" y="0"/>
            <a:ext cx="12192000" cy="6864350"/>
          </a:xfrm>
          <a:prstGeom prst="rect">
            <a:avLst/>
          </a:prstGeom>
          <a:noFill/>
          <a:ln>
            <a:noFill/>
          </a:ln>
        </p:spPr>
      </p:pic>
      <p:sp>
        <p:nvSpPr>
          <p:cNvPr id="507" name="Google Shape;507;p15"/>
          <p:cNvSpPr/>
          <p:nvPr/>
        </p:nvSpPr>
        <p:spPr>
          <a:xfrm>
            <a:off x="-1722407" y="887084"/>
            <a:ext cx="7128797" cy="7979432"/>
          </a:xfrm>
          <a:prstGeom prst="ellipse">
            <a:avLst/>
          </a:prstGeom>
          <a:solidFill>
            <a:schemeClr val="l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15"/>
          <p:cNvSpPr txBox="1"/>
          <p:nvPr>
            <p:ph type="title"/>
          </p:nvPr>
        </p:nvSpPr>
        <p:spPr>
          <a:xfrm>
            <a:off x="-535709" y="2475193"/>
            <a:ext cx="6191923" cy="24752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02855"/>
              </a:buClr>
              <a:buSzPts val="3200"/>
              <a:buFont typeface="Montserrat"/>
              <a:buNone/>
            </a:pPr>
            <a:r>
              <a:rPr b="1" i="0" lang="en-US" sz="3200" u="none" cap="none" strike="noStrike">
                <a:solidFill>
                  <a:srgbClr val="102855"/>
                </a:solidFill>
                <a:latin typeface="Montserrat"/>
                <a:ea typeface="Montserrat"/>
                <a:cs typeface="Montserrat"/>
                <a:sym typeface="Montserrat"/>
              </a:rPr>
              <a:t>Want to Learn More?</a:t>
            </a:r>
            <a:endParaRPr sz="3200">
              <a:latin typeface="Nunito"/>
              <a:ea typeface="Nunito"/>
              <a:cs typeface="Nunito"/>
              <a:sym typeface="Nunito"/>
            </a:endParaRPr>
          </a:p>
        </p:txBody>
      </p:sp>
      <p:cxnSp>
        <p:nvCxnSpPr>
          <p:cNvPr id="509" name="Google Shape;509;p15"/>
          <p:cNvCxnSpPr/>
          <p:nvPr/>
        </p:nvCxnSpPr>
        <p:spPr>
          <a:xfrm>
            <a:off x="-13444" y="4472191"/>
            <a:ext cx="4624877" cy="0"/>
          </a:xfrm>
          <a:prstGeom prst="straightConnector1">
            <a:avLst/>
          </a:prstGeom>
          <a:noFill/>
          <a:ln cap="flat" cmpd="sng" w="38100">
            <a:solidFill>
              <a:schemeClr val="accent1"/>
            </a:solidFill>
            <a:prstDash val="solid"/>
            <a:miter lim="800000"/>
            <a:headEnd len="sm" w="sm" type="none"/>
            <a:tailEnd len="sm" w="sm" type="none"/>
          </a:ln>
        </p:spPr>
      </p:cxnSp>
      <p:pic>
        <p:nvPicPr>
          <p:cNvPr descr="Shape, logo, company name&#10;&#10;Description automatically generated" id="510" name="Google Shape;510;p15"/>
          <p:cNvPicPr preferRelativeResize="0"/>
          <p:nvPr/>
        </p:nvPicPr>
        <p:blipFill rotWithShape="1">
          <a:blip r:embed="rId4">
            <a:alphaModFix/>
          </a:blip>
          <a:srcRect b="0" l="0" r="0" t="0"/>
          <a:stretch/>
        </p:blipFill>
        <p:spPr>
          <a:xfrm>
            <a:off x="697412" y="5456826"/>
            <a:ext cx="3338770" cy="1464552"/>
          </a:xfrm>
          <a:prstGeom prst="rect">
            <a:avLst/>
          </a:prstGeom>
          <a:noFill/>
          <a:ln>
            <a:noFill/>
          </a:ln>
        </p:spPr>
      </p:pic>
      <p:sp>
        <p:nvSpPr>
          <p:cNvPr id="511" name="Google Shape;511;p15"/>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Quattrocento Sans"/>
              <a:buNone/>
            </a:pPr>
            <a:r>
              <a:rPr lang="en-US" sz="1400">
                <a:solidFill>
                  <a:schemeClr val="lt1"/>
                </a:solidFill>
                <a:latin typeface="Quattrocento Sans"/>
                <a:ea typeface="Quattrocento Sans"/>
                <a:cs typeface="Quattrocento Sans"/>
                <a:sym typeface="Quattrocento Sans"/>
              </a:rPr>
              <a:t>8</a:t>
            </a:r>
            <a:endParaRPr/>
          </a:p>
        </p:txBody>
      </p:sp>
      <p:pic>
        <p:nvPicPr>
          <p:cNvPr descr="A picture containing room, fence&#10;&#10;Description automatically generated" id="512" name="Google Shape;512;p15"/>
          <p:cNvPicPr preferRelativeResize="0"/>
          <p:nvPr/>
        </p:nvPicPr>
        <p:blipFill rotWithShape="1">
          <a:blip r:embed="rId5">
            <a:alphaModFix/>
          </a:blip>
          <a:srcRect b="0" l="0" r="0" t="0"/>
          <a:stretch/>
        </p:blipFill>
        <p:spPr>
          <a:xfrm>
            <a:off x="109219" y="5827058"/>
            <a:ext cx="916931" cy="724089"/>
          </a:xfrm>
          <a:prstGeom prst="rect">
            <a:avLst/>
          </a:prstGeom>
          <a:noFill/>
          <a:ln>
            <a:noFill/>
          </a:ln>
        </p:spPr>
      </p:pic>
      <p:cxnSp>
        <p:nvCxnSpPr>
          <p:cNvPr id="513" name="Google Shape;513;p15"/>
          <p:cNvCxnSpPr/>
          <p:nvPr/>
        </p:nvCxnSpPr>
        <p:spPr>
          <a:xfrm>
            <a:off x="1285351" y="5953108"/>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514" name="Google Shape;514;p15"/>
          <p:cNvSpPr/>
          <p:nvPr/>
        </p:nvSpPr>
        <p:spPr>
          <a:xfrm>
            <a:off x="5495353" y="388620"/>
            <a:ext cx="6391847" cy="6162527"/>
          </a:xfrm>
          <a:prstGeom prst="rect">
            <a:avLst/>
          </a:prstGeom>
          <a:solidFill>
            <a:srgbClr val="FFFFFF">
              <a:alpha val="80000"/>
            </a:srgbClr>
          </a:solidFill>
          <a:ln>
            <a:noFill/>
          </a:ln>
        </p:spPr>
        <p:txBody>
          <a:bodyPr anchorCtr="0" anchor="t" bIns="45700" lIns="91425" spcFirstLastPara="1" rIns="91425" wrap="square" tIns="45700">
            <a:noAutofit/>
          </a:bodyPr>
          <a:lstStyle/>
          <a:p>
            <a:pPr indent="0" lvl="0" marL="1828800" marR="0" rtl="0" algn="l">
              <a:spcBef>
                <a:spcPts val="0"/>
              </a:spcBef>
              <a:spcAft>
                <a:spcPts val="0"/>
              </a:spcAft>
              <a:buNone/>
            </a:pPr>
            <a:r>
              <a:t/>
            </a:r>
            <a:endParaRPr b="1" sz="2000">
              <a:solidFill>
                <a:schemeClr val="lt1"/>
              </a:solidFill>
              <a:latin typeface="Arial"/>
              <a:ea typeface="Arial"/>
              <a:cs typeface="Arial"/>
              <a:sym typeface="Arial"/>
            </a:endParaRPr>
          </a:p>
          <a:p>
            <a:pPr indent="6350" lvl="0" marL="2171700" marR="0" rtl="0" algn="l">
              <a:spcBef>
                <a:spcPts val="600"/>
              </a:spcBef>
              <a:spcAft>
                <a:spcPts val="0"/>
              </a:spcAft>
              <a:buNone/>
            </a:pPr>
            <a:r>
              <a:t/>
            </a:r>
            <a:endParaRPr b="1" sz="2000">
              <a:solidFill>
                <a:schemeClr val="lt1"/>
              </a:solidFill>
              <a:latin typeface="Arial"/>
              <a:ea typeface="Arial"/>
              <a:cs typeface="Arial"/>
              <a:sym typeface="Arial"/>
            </a:endParaRPr>
          </a:p>
          <a:p>
            <a:pPr indent="6350" lvl="0" marL="2171700" marR="0" rtl="0" algn="l">
              <a:spcBef>
                <a:spcPts val="0"/>
              </a:spcBef>
              <a:spcAft>
                <a:spcPts val="0"/>
              </a:spcAft>
              <a:buNone/>
            </a:pPr>
            <a:r>
              <a:rPr b="1" lang="en-US" sz="2000">
                <a:solidFill>
                  <a:schemeClr val="accent1"/>
                </a:solidFill>
                <a:latin typeface="Arial"/>
                <a:ea typeface="Arial"/>
                <a:cs typeface="Arial"/>
                <a:sym typeface="Arial"/>
              </a:rPr>
              <a:t>PSP Real World Readiness Framework White Paper </a:t>
            </a:r>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t/>
            </a:r>
            <a:endParaRPr b="1" sz="2000">
              <a:solidFill>
                <a:schemeClr val="accent1"/>
              </a:solidFill>
              <a:latin typeface="Arial"/>
              <a:ea typeface="Arial"/>
              <a:cs typeface="Arial"/>
              <a:sym typeface="Arial"/>
            </a:endParaRPr>
          </a:p>
          <a:p>
            <a:pPr indent="-400050" lvl="0" marL="2578100" marR="0" rtl="0" algn="l">
              <a:spcBef>
                <a:spcPts val="0"/>
              </a:spcBef>
              <a:spcAft>
                <a:spcPts val="0"/>
              </a:spcAft>
              <a:buNone/>
            </a:pPr>
            <a:r>
              <a:rPr b="1" lang="en-US" sz="2000">
                <a:solidFill>
                  <a:schemeClr val="accent1"/>
                </a:solidFill>
                <a:latin typeface="Arial"/>
                <a:ea typeface="Arial"/>
                <a:cs typeface="Arial"/>
                <a:sym typeface="Arial"/>
              </a:rPr>
              <a:t>We want to hear your feedback</a:t>
            </a:r>
            <a:endParaRPr/>
          </a:p>
          <a:p>
            <a:pPr indent="-400050" lvl="0" marL="2578100" marR="0" rtl="0" algn="l">
              <a:spcBef>
                <a:spcPts val="0"/>
              </a:spcBef>
              <a:spcAft>
                <a:spcPts val="0"/>
              </a:spcAft>
              <a:buNone/>
            </a:pPr>
            <a:r>
              <a:rPr b="1" lang="en-US" sz="2000">
                <a:solidFill>
                  <a:schemeClr val="accent1"/>
                </a:solidFill>
                <a:latin typeface="Arial"/>
                <a:ea typeface="Arial"/>
                <a:cs typeface="Arial"/>
                <a:sym typeface="Arial"/>
              </a:rPr>
              <a:t>(answer via QR Code):</a:t>
            </a:r>
            <a:endParaRPr/>
          </a:p>
          <a:p>
            <a:pPr indent="-400050" lvl="2" marL="2578100" marR="0" rtl="0" algn="l">
              <a:spcBef>
                <a:spcPts val="600"/>
              </a:spcBef>
              <a:spcAft>
                <a:spcPts val="0"/>
              </a:spcAft>
              <a:buClr>
                <a:schemeClr val="accent1"/>
              </a:buClr>
              <a:buSzPts val="1600"/>
              <a:buFont typeface="Calibri"/>
              <a:buAutoNum type="arabicPeriod"/>
            </a:pPr>
            <a:r>
              <a:rPr b="0" i="0" lang="en-US" sz="1600" u="none" cap="none" strike="noStrike">
                <a:solidFill>
                  <a:schemeClr val="accent1"/>
                </a:solidFill>
                <a:latin typeface="Arial"/>
                <a:ea typeface="Arial"/>
                <a:cs typeface="Arial"/>
                <a:sym typeface="Arial"/>
              </a:rPr>
              <a:t>Would you want to be included in future project updates?</a:t>
            </a:r>
            <a:endParaRPr b="0" i="0" sz="1600" u="none" cap="none" strike="noStrike">
              <a:solidFill>
                <a:schemeClr val="accent1"/>
              </a:solidFill>
              <a:latin typeface="Arial"/>
              <a:ea typeface="Arial"/>
              <a:cs typeface="Arial"/>
              <a:sym typeface="Arial"/>
            </a:endParaRPr>
          </a:p>
          <a:p>
            <a:pPr indent="-400050" lvl="2" marL="2578100" marR="0" rtl="0" algn="l">
              <a:spcBef>
                <a:spcPts val="600"/>
              </a:spcBef>
              <a:spcAft>
                <a:spcPts val="0"/>
              </a:spcAft>
              <a:buClr>
                <a:schemeClr val="accent1"/>
              </a:buClr>
              <a:buSzPts val="1600"/>
              <a:buFont typeface="Calibri"/>
              <a:buAutoNum type="arabicPeriod"/>
            </a:pPr>
            <a:r>
              <a:rPr b="0" i="0" lang="en-US" sz="1600" u="none" cap="none" strike="noStrike">
                <a:solidFill>
                  <a:schemeClr val="accent1"/>
                </a:solidFill>
                <a:latin typeface="Arial"/>
                <a:ea typeface="Arial"/>
                <a:cs typeface="Arial"/>
                <a:sym typeface="Arial"/>
              </a:rPr>
              <a:t>What feedback or additional questions do you have regarding the framework / analysis?</a:t>
            </a:r>
            <a:endParaRPr/>
          </a:p>
          <a:p>
            <a:pPr indent="-400050" lvl="2" marL="2578100" marR="0" rtl="0" algn="l">
              <a:spcBef>
                <a:spcPts val="600"/>
              </a:spcBef>
              <a:spcAft>
                <a:spcPts val="0"/>
              </a:spcAft>
              <a:buClr>
                <a:schemeClr val="accent1"/>
              </a:buClr>
              <a:buSzPts val="1600"/>
              <a:buFont typeface="Calibri"/>
              <a:buAutoNum type="arabicPeriod"/>
            </a:pPr>
            <a:r>
              <a:rPr b="0" i="0" lang="en-US" sz="1600" u="none" cap="none" strike="noStrike">
                <a:solidFill>
                  <a:schemeClr val="accent1"/>
                </a:solidFill>
                <a:latin typeface="Arial"/>
                <a:ea typeface="Arial"/>
                <a:cs typeface="Arial"/>
                <a:sym typeface="Arial"/>
              </a:rPr>
              <a:t>What roadblocks have you faced in utilizing PSP data?</a:t>
            </a:r>
            <a:endParaRPr/>
          </a:p>
          <a:p>
            <a:pPr indent="0" lvl="0" marL="0" marR="0" rtl="0" algn="l">
              <a:spcBef>
                <a:spcPts val="0"/>
              </a:spcBef>
              <a:spcAft>
                <a:spcPts val="0"/>
              </a:spcAft>
              <a:buNone/>
            </a:pPr>
            <a:r>
              <a:t/>
            </a:r>
            <a:endParaRPr b="1" sz="2000">
              <a:solidFill>
                <a:schemeClr val="lt1"/>
              </a:solidFill>
              <a:latin typeface="Arial"/>
              <a:ea typeface="Arial"/>
              <a:cs typeface="Arial"/>
              <a:sym typeface="Arial"/>
            </a:endParaRPr>
          </a:p>
        </p:txBody>
      </p:sp>
      <p:pic>
        <p:nvPicPr>
          <p:cNvPr descr="A qr code on a white background&#10;&#10;AI-generated content may be incorrect." id="515" name="Google Shape;515;p15"/>
          <p:cNvPicPr preferRelativeResize="0"/>
          <p:nvPr/>
        </p:nvPicPr>
        <p:blipFill rotWithShape="1">
          <a:blip r:embed="rId6">
            <a:alphaModFix/>
          </a:blip>
          <a:srcRect b="0" l="0" r="0" t="0"/>
          <a:stretch/>
        </p:blipFill>
        <p:spPr>
          <a:xfrm>
            <a:off x="5715889" y="584678"/>
            <a:ext cx="1890515" cy="1890515"/>
          </a:xfrm>
          <a:prstGeom prst="rect">
            <a:avLst/>
          </a:prstGeom>
          <a:noFill/>
          <a:ln>
            <a:noFill/>
          </a:ln>
        </p:spPr>
      </p:pic>
      <p:pic>
        <p:nvPicPr>
          <p:cNvPr descr="A qr code with a white background&#10;&#10;AI-generated content may be incorrect." id="516" name="Google Shape;516;p15"/>
          <p:cNvPicPr preferRelativeResize="0"/>
          <p:nvPr/>
        </p:nvPicPr>
        <p:blipFill rotWithShape="1">
          <a:blip r:embed="rId7">
            <a:alphaModFix/>
          </a:blip>
          <a:srcRect b="0" l="0" r="0" t="0"/>
          <a:stretch/>
        </p:blipFill>
        <p:spPr>
          <a:xfrm>
            <a:off x="5714104" y="3770968"/>
            <a:ext cx="1892300" cy="1892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1" name="Shape 521"/>
        <p:cNvGrpSpPr/>
        <p:nvPr/>
      </p:nvGrpSpPr>
      <p:grpSpPr>
        <a:xfrm>
          <a:off x="0" y="0"/>
          <a:ext cx="0" cy="0"/>
          <a:chOff x="0" y="0"/>
          <a:chExt cx="0" cy="0"/>
        </a:xfrm>
      </p:grpSpPr>
      <p:pic>
        <p:nvPicPr>
          <p:cNvPr descr="How do light bulbs work, and why do onions give you bad breath? | The  Independent" id="522" name="Google Shape;522;p16"/>
          <p:cNvPicPr preferRelativeResize="0"/>
          <p:nvPr/>
        </p:nvPicPr>
        <p:blipFill rotWithShape="1">
          <a:blip r:embed="rId3">
            <a:alphaModFix/>
          </a:blip>
          <a:srcRect b="0" l="0" r="0" t="0"/>
          <a:stretch/>
        </p:blipFill>
        <p:spPr>
          <a:xfrm flipH="1">
            <a:off x="-1" y="0"/>
            <a:ext cx="12192001" cy="6857704"/>
          </a:xfrm>
          <a:prstGeom prst="rect">
            <a:avLst/>
          </a:prstGeom>
          <a:noFill/>
          <a:ln>
            <a:noFill/>
          </a:ln>
        </p:spPr>
      </p:pic>
      <p:sp>
        <p:nvSpPr>
          <p:cNvPr id="523" name="Google Shape;523;p16"/>
          <p:cNvSpPr/>
          <p:nvPr/>
        </p:nvSpPr>
        <p:spPr>
          <a:xfrm>
            <a:off x="1857080" y="1885361"/>
            <a:ext cx="8276734" cy="3365369"/>
          </a:xfrm>
          <a:prstGeom prst="rect">
            <a:avLst/>
          </a:prstGeom>
          <a:solidFill>
            <a:srgbClr val="FFFFFF">
              <a:alpha val="80000"/>
            </a:srgbClr>
          </a:solidFill>
          <a:ln cap="flat" cmpd="sng" w="12700">
            <a:solidFill>
              <a:srgbClr val="2F528F">
                <a:alpha val="49803"/>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16"/>
          <p:cNvSpPr txBox="1"/>
          <p:nvPr/>
        </p:nvSpPr>
        <p:spPr>
          <a:xfrm>
            <a:off x="2276475" y="2247900"/>
            <a:ext cx="7581900" cy="25146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1" lang="en-US" sz="5600">
                <a:solidFill>
                  <a:srgbClr val="3F3F3F"/>
                </a:solidFill>
                <a:latin typeface="Calibri"/>
                <a:ea typeface="Calibri"/>
                <a:cs typeface="Calibri"/>
                <a:sym typeface="Calibri"/>
              </a:rPr>
              <a:t>Questions?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descr="A picture containing light, stage, dark&#10;&#10;Description automatically generated" id="529" name="Google Shape;529;p17"/>
          <p:cNvPicPr preferRelativeResize="0"/>
          <p:nvPr/>
        </p:nvPicPr>
        <p:blipFill rotWithShape="1">
          <a:blip r:embed="rId3">
            <a:alphaModFix/>
          </a:blip>
          <a:srcRect b="14617" l="7811" r="22217" t="13818"/>
          <a:stretch/>
        </p:blipFill>
        <p:spPr>
          <a:xfrm>
            <a:off x="-137160" y="-200722"/>
            <a:ext cx="12424410" cy="7150830"/>
          </a:xfrm>
          <a:prstGeom prst="rect">
            <a:avLst/>
          </a:prstGeom>
          <a:noFill/>
          <a:ln>
            <a:noFill/>
          </a:ln>
        </p:spPr>
      </p:pic>
      <p:sp>
        <p:nvSpPr>
          <p:cNvPr id="530" name="Google Shape;530;p17"/>
          <p:cNvSpPr/>
          <p:nvPr/>
        </p:nvSpPr>
        <p:spPr>
          <a:xfrm>
            <a:off x="-1722407" y="887084"/>
            <a:ext cx="7950678" cy="7979432"/>
          </a:xfrm>
          <a:prstGeom prst="ellipse">
            <a:avLst/>
          </a:prstGeom>
          <a:solidFill>
            <a:schemeClr val="l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17"/>
          <p:cNvSpPr txBox="1"/>
          <p:nvPr>
            <p:ph type="title"/>
          </p:nvPr>
        </p:nvSpPr>
        <p:spPr>
          <a:xfrm>
            <a:off x="481439" y="1903318"/>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Nunito"/>
              <a:buNone/>
            </a:pPr>
            <a:r>
              <a:rPr lang="en-US" sz="4000">
                <a:latin typeface="Nunito"/>
                <a:ea typeface="Nunito"/>
                <a:cs typeface="Nunito"/>
                <a:sym typeface="Nunito"/>
              </a:rPr>
              <a:t>Thank you!</a:t>
            </a:r>
            <a:endParaRPr sz="4000">
              <a:latin typeface="Nunito"/>
              <a:ea typeface="Nunito"/>
              <a:cs typeface="Nunito"/>
              <a:sym typeface="Nunito"/>
            </a:endParaRPr>
          </a:p>
        </p:txBody>
      </p:sp>
      <p:cxnSp>
        <p:nvCxnSpPr>
          <p:cNvPr id="532" name="Google Shape;532;p17"/>
          <p:cNvCxnSpPr/>
          <p:nvPr/>
        </p:nvCxnSpPr>
        <p:spPr>
          <a:xfrm>
            <a:off x="1974570" y="3100590"/>
            <a:ext cx="1217875" cy="0"/>
          </a:xfrm>
          <a:prstGeom prst="straightConnector1">
            <a:avLst/>
          </a:prstGeom>
          <a:noFill/>
          <a:ln cap="flat" cmpd="sng" w="38100">
            <a:solidFill>
              <a:schemeClr val="accent1"/>
            </a:solidFill>
            <a:prstDash val="solid"/>
            <a:miter lim="800000"/>
            <a:headEnd len="sm" w="sm" type="none"/>
            <a:tailEnd len="sm" w="sm" type="none"/>
          </a:ln>
        </p:spPr>
      </p:cxnSp>
      <p:pic>
        <p:nvPicPr>
          <p:cNvPr descr="Shape, logo, company name&#10;&#10;Description automatically generated" id="533" name="Google Shape;533;p17"/>
          <p:cNvPicPr preferRelativeResize="0"/>
          <p:nvPr/>
        </p:nvPicPr>
        <p:blipFill rotWithShape="1">
          <a:blip r:embed="rId4">
            <a:alphaModFix/>
          </a:blip>
          <a:srcRect b="0" l="0" r="0" t="0"/>
          <a:stretch/>
        </p:blipFill>
        <p:spPr>
          <a:xfrm>
            <a:off x="-755263" y="5485555"/>
            <a:ext cx="3338770" cy="1464552"/>
          </a:xfrm>
          <a:prstGeom prst="rect">
            <a:avLst/>
          </a:prstGeom>
          <a:noFill/>
          <a:ln>
            <a:noFill/>
          </a:ln>
        </p:spPr>
      </p:pic>
      <p:sp>
        <p:nvSpPr>
          <p:cNvPr id="534" name="Google Shape;534;p17"/>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Quattrocento Sans"/>
              <a:buNone/>
            </a:pPr>
            <a:r>
              <a:rPr lang="en-US" sz="1400">
                <a:solidFill>
                  <a:schemeClr val="lt1"/>
                </a:solidFill>
                <a:latin typeface="Quattrocento Sans"/>
                <a:ea typeface="Quattrocento Sans"/>
                <a:cs typeface="Quattrocento Sans"/>
                <a:sym typeface="Quattrocento Sans"/>
              </a:rPr>
              <a:t>8</a:t>
            </a:r>
            <a:endParaRPr/>
          </a:p>
        </p:txBody>
      </p:sp>
      <p:sp>
        <p:nvSpPr>
          <p:cNvPr id="535" name="Google Shape;535;p17"/>
          <p:cNvSpPr txBox="1"/>
          <p:nvPr/>
        </p:nvSpPr>
        <p:spPr>
          <a:xfrm>
            <a:off x="1258946" y="3258561"/>
            <a:ext cx="3338770" cy="88036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Website: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https://www.cphin.ca/</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lang="en-US" sz="1800">
                <a:solidFill>
                  <a:schemeClr val="dk1"/>
                </a:solidFill>
                <a:latin typeface="Calibri"/>
                <a:ea typeface="Calibri"/>
                <a:cs typeface="Calibri"/>
                <a:sym typeface="Calibri"/>
              </a:rPr>
              <a:t>Contact: </a:t>
            </a:r>
            <a:r>
              <a:rPr lang="en-US" sz="1800" u="sng">
                <a:solidFill>
                  <a:srgbClr val="0563C1"/>
                </a:solidFill>
                <a:latin typeface="Calibri"/>
                <a:ea typeface="Calibri"/>
                <a:cs typeface="Calibri"/>
                <a:sym typeface="Calibri"/>
                <a:hlinkClick r:id="rId6">
                  <a:extLst>
                    <a:ext uri="{A12FA001-AC4F-418D-AE19-62706E023703}">
                      <ahyp:hlinkClr val="tx"/>
                    </a:ext>
                  </a:extLst>
                </a:hlinkClick>
              </a:rPr>
              <a:t>Info@CPHIN.ca</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9" name="Shape 539"/>
        <p:cNvGrpSpPr/>
        <p:nvPr/>
      </p:nvGrpSpPr>
      <p:grpSpPr>
        <a:xfrm>
          <a:off x="0" y="0"/>
          <a:ext cx="0" cy="0"/>
          <a:chOff x="0" y="0"/>
          <a:chExt cx="0" cy="0"/>
        </a:xfrm>
      </p:grpSpPr>
      <p:pic>
        <p:nvPicPr>
          <p:cNvPr descr="A picture containing light, stage, dark&#10;&#10;Description automatically generated" id="540" name="Google Shape;540;p18"/>
          <p:cNvPicPr preferRelativeResize="0"/>
          <p:nvPr/>
        </p:nvPicPr>
        <p:blipFill rotWithShape="1">
          <a:blip r:embed="rId3">
            <a:alphaModFix/>
          </a:blip>
          <a:srcRect b="0" l="0" r="0" t="0"/>
          <a:stretch/>
        </p:blipFill>
        <p:spPr>
          <a:xfrm>
            <a:off x="-137160" y="-200722"/>
            <a:ext cx="12424410" cy="7150830"/>
          </a:xfrm>
          <a:prstGeom prst="rect">
            <a:avLst/>
          </a:prstGeom>
          <a:noFill/>
          <a:ln>
            <a:noFill/>
          </a:ln>
        </p:spPr>
      </p:pic>
      <p:sp>
        <p:nvSpPr>
          <p:cNvPr id="541" name="Google Shape;541;p18"/>
          <p:cNvSpPr/>
          <p:nvPr/>
        </p:nvSpPr>
        <p:spPr>
          <a:xfrm>
            <a:off x="-1722407" y="887084"/>
            <a:ext cx="7950678" cy="7979432"/>
          </a:xfrm>
          <a:prstGeom prst="ellipse">
            <a:avLst/>
          </a:prstGeom>
          <a:solidFill>
            <a:schemeClr val="l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18"/>
          <p:cNvSpPr txBox="1"/>
          <p:nvPr>
            <p:ph type="title"/>
          </p:nvPr>
        </p:nvSpPr>
        <p:spPr>
          <a:xfrm>
            <a:off x="481439" y="1903318"/>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Nunito"/>
              <a:buNone/>
            </a:pPr>
            <a:r>
              <a:rPr lang="en-US" sz="4000">
                <a:latin typeface="Nunito"/>
                <a:ea typeface="Nunito"/>
                <a:cs typeface="Nunito"/>
                <a:sym typeface="Nunito"/>
              </a:rPr>
              <a:t>Appendix</a:t>
            </a:r>
            <a:endParaRPr sz="4000">
              <a:latin typeface="Nunito"/>
              <a:ea typeface="Nunito"/>
              <a:cs typeface="Nunito"/>
              <a:sym typeface="Nunito"/>
            </a:endParaRPr>
          </a:p>
        </p:txBody>
      </p:sp>
      <p:cxnSp>
        <p:nvCxnSpPr>
          <p:cNvPr id="543" name="Google Shape;543;p18"/>
          <p:cNvCxnSpPr/>
          <p:nvPr/>
        </p:nvCxnSpPr>
        <p:spPr>
          <a:xfrm>
            <a:off x="1974570" y="3100590"/>
            <a:ext cx="1217875" cy="0"/>
          </a:xfrm>
          <a:prstGeom prst="straightConnector1">
            <a:avLst/>
          </a:prstGeom>
          <a:noFill/>
          <a:ln cap="flat" cmpd="sng" w="38100">
            <a:solidFill>
              <a:schemeClr val="accent1"/>
            </a:solidFill>
            <a:prstDash val="solid"/>
            <a:miter lim="800000"/>
            <a:headEnd len="sm" w="sm" type="none"/>
            <a:tailEnd len="sm" w="sm" type="none"/>
          </a:ln>
        </p:spPr>
      </p:cxnSp>
      <p:pic>
        <p:nvPicPr>
          <p:cNvPr descr="Shape, logo, company name&#10;&#10;Description automatically generated" id="544" name="Google Shape;544;p18"/>
          <p:cNvPicPr preferRelativeResize="0"/>
          <p:nvPr/>
        </p:nvPicPr>
        <p:blipFill rotWithShape="1">
          <a:blip r:embed="rId4">
            <a:alphaModFix/>
          </a:blip>
          <a:srcRect b="0" l="0" r="0" t="0"/>
          <a:stretch/>
        </p:blipFill>
        <p:spPr>
          <a:xfrm>
            <a:off x="-755263" y="5485555"/>
            <a:ext cx="3338770" cy="1464552"/>
          </a:xfrm>
          <a:prstGeom prst="rect">
            <a:avLst/>
          </a:prstGeom>
          <a:noFill/>
          <a:ln>
            <a:noFill/>
          </a:ln>
        </p:spPr>
      </p:pic>
      <p:sp>
        <p:nvSpPr>
          <p:cNvPr id="545" name="Google Shape;545;p18"/>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Quattrocento Sans"/>
              <a:buNone/>
            </a:pPr>
            <a:r>
              <a:rPr lang="en-US" sz="1400">
                <a:solidFill>
                  <a:schemeClr val="lt1"/>
                </a:solidFill>
                <a:latin typeface="Quattrocento Sans"/>
                <a:ea typeface="Quattrocento Sans"/>
                <a:cs typeface="Quattrocento Sans"/>
                <a:sym typeface="Quattrocento Sans"/>
              </a:rPr>
              <a:t>8</a:t>
            </a:r>
            <a:endParaRPr/>
          </a:p>
        </p:txBody>
      </p:sp>
      <p:pic>
        <p:nvPicPr>
          <p:cNvPr descr="A picture containing room, fence&#10;&#10;Description automatically generated" id="546" name="Google Shape;546;p18"/>
          <p:cNvPicPr preferRelativeResize="0"/>
          <p:nvPr/>
        </p:nvPicPr>
        <p:blipFill rotWithShape="1">
          <a:blip r:embed="rId5">
            <a:alphaModFix/>
          </a:blip>
          <a:srcRect b="0" l="0" r="0" t="0"/>
          <a:stretch/>
        </p:blipFill>
        <p:spPr>
          <a:xfrm>
            <a:off x="1603538" y="5746007"/>
            <a:ext cx="1082203" cy="8546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51" name="Shape 551"/>
        <p:cNvGrpSpPr/>
        <p:nvPr/>
      </p:nvGrpSpPr>
      <p:grpSpPr>
        <a:xfrm>
          <a:off x="0" y="0"/>
          <a:ext cx="0" cy="0"/>
          <a:chOff x="0" y="0"/>
          <a:chExt cx="0" cy="0"/>
        </a:xfrm>
      </p:grpSpPr>
      <p:pic>
        <p:nvPicPr>
          <p:cNvPr descr="Shape, logo, company name&#10;&#10;Description automatically generated" id="552" name="Google Shape;552;p19"/>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553" name="Google Shape;553;p19"/>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554" name="Google Shape;554;p19"/>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cxnSp>
        <p:nvCxnSpPr>
          <p:cNvPr id="555" name="Google Shape;555;p19"/>
          <p:cNvCxnSpPr>
            <a:stCxn id="556" idx="2"/>
            <a:endCxn id="557" idx="0"/>
          </p:cNvCxnSpPr>
          <p:nvPr/>
        </p:nvCxnSpPr>
        <p:spPr>
          <a:xfrm>
            <a:off x="6437536" y="3083188"/>
            <a:ext cx="0" cy="150600"/>
          </a:xfrm>
          <a:prstGeom prst="straightConnector1">
            <a:avLst/>
          </a:prstGeom>
          <a:noFill/>
          <a:ln cap="rnd" cmpd="sng" w="12700">
            <a:solidFill>
              <a:schemeClr val="dk2"/>
            </a:solidFill>
            <a:prstDash val="solid"/>
            <a:round/>
            <a:headEnd len="sm" w="sm" type="none"/>
            <a:tailEnd len="sm" w="sm" type="none"/>
          </a:ln>
        </p:spPr>
      </p:cxnSp>
      <p:sp>
        <p:nvSpPr>
          <p:cNvPr id="556" name="Google Shape;556;p19"/>
          <p:cNvSpPr/>
          <p:nvPr/>
        </p:nvSpPr>
        <p:spPr>
          <a:xfrm>
            <a:off x="4383816" y="2625988"/>
            <a:ext cx="4107440" cy="457200"/>
          </a:xfrm>
          <a:prstGeom prst="roundRect">
            <a:avLst>
              <a:gd fmla="val 50000" name="adj"/>
            </a:avLst>
          </a:prstGeom>
          <a:solidFill>
            <a:srgbClr val="1F386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Establishing a Data Dictionary </a:t>
            </a:r>
            <a:endParaRPr/>
          </a:p>
        </p:txBody>
      </p:sp>
      <p:sp>
        <p:nvSpPr>
          <p:cNvPr id="557" name="Google Shape;557;p19"/>
          <p:cNvSpPr/>
          <p:nvPr/>
        </p:nvSpPr>
        <p:spPr>
          <a:xfrm>
            <a:off x="4383816" y="3233685"/>
            <a:ext cx="4107440" cy="457200"/>
          </a:xfrm>
          <a:prstGeom prst="roundRect">
            <a:avLst>
              <a:gd fmla="val 50000" name="adj"/>
            </a:avLst>
          </a:prstGeom>
          <a:solidFill>
            <a:srgbClr val="1F386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Data Source Prioritization</a:t>
            </a:r>
            <a:endParaRPr/>
          </a:p>
        </p:txBody>
      </p:sp>
      <p:cxnSp>
        <p:nvCxnSpPr>
          <p:cNvPr id="558" name="Google Shape;558;p19"/>
          <p:cNvCxnSpPr>
            <a:stCxn id="557" idx="2"/>
            <a:endCxn id="559" idx="0"/>
          </p:cNvCxnSpPr>
          <p:nvPr/>
        </p:nvCxnSpPr>
        <p:spPr>
          <a:xfrm>
            <a:off x="6437536" y="3690885"/>
            <a:ext cx="0" cy="330600"/>
          </a:xfrm>
          <a:prstGeom prst="straightConnector1">
            <a:avLst/>
          </a:prstGeom>
          <a:noFill/>
          <a:ln cap="rnd" cmpd="sng" w="12700">
            <a:solidFill>
              <a:schemeClr val="dk2"/>
            </a:solidFill>
            <a:prstDash val="solid"/>
            <a:round/>
            <a:headEnd len="sm" w="sm" type="none"/>
            <a:tailEnd len="sm" w="sm" type="none"/>
          </a:ln>
        </p:spPr>
      </p:cxnSp>
      <p:sp>
        <p:nvSpPr>
          <p:cNvPr id="559" name="Google Shape;559;p19"/>
          <p:cNvSpPr/>
          <p:nvPr/>
        </p:nvSpPr>
        <p:spPr>
          <a:xfrm>
            <a:off x="4383815" y="4021497"/>
            <a:ext cx="4107440" cy="457200"/>
          </a:xfrm>
          <a:prstGeom prst="roundRect">
            <a:avLst>
              <a:gd fmla="val 50000" name="adj"/>
            </a:avLst>
          </a:prstGeom>
          <a:solidFill>
            <a:srgbClr val="38562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Data Quality</a:t>
            </a:r>
            <a:endParaRPr/>
          </a:p>
        </p:txBody>
      </p:sp>
      <p:sp>
        <p:nvSpPr>
          <p:cNvPr id="560" name="Google Shape;560;p19"/>
          <p:cNvSpPr/>
          <p:nvPr/>
        </p:nvSpPr>
        <p:spPr>
          <a:xfrm>
            <a:off x="4383816" y="5269901"/>
            <a:ext cx="4107439" cy="457200"/>
          </a:xfrm>
          <a:prstGeom prst="roundRect">
            <a:avLst>
              <a:gd fmla="val 50000" name="adj"/>
            </a:avLst>
          </a:prstGeom>
          <a:solidFill>
            <a:srgbClr val="38562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Data Relevancy</a:t>
            </a:r>
            <a:endParaRPr/>
          </a:p>
        </p:txBody>
      </p:sp>
      <p:sp>
        <p:nvSpPr>
          <p:cNvPr id="561" name="Google Shape;561;p19"/>
          <p:cNvSpPr/>
          <p:nvPr/>
        </p:nvSpPr>
        <p:spPr>
          <a:xfrm>
            <a:off x="4428430" y="5901374"/>
            <a:ext cx="4018212" cy="457201"/>
          </a:xfrm>
          <a:prstGeom prst="roundRect">
            <a:avLst>
              <a:gd fmla="val 50000" name="adj"/>
            </a:avLst>
          </a:prstGeom>
          <a:solidFill>
            <a:srgbClr val="38562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Data Representativeness</a:t>
            </a:r>
            <a:endParaRPr/>
          </a:p>
        </p:txBody>
      </p:sp>
      <p:cxnSp>
        <p:nvCxnSpPr>
          <p:cNvPr id="562" name="Google Shape;562;p19"/>
          <p:cNvCxnSpPr>
            <a:stCxn id="559" idx="2"/>
            <a:endCxn id="563" idx="0"/>
          </p:cNvCxnSpPr>
          <p:nvPr/>
        </p:nvCxnSpPr>
        <p:spPr>
          <a:xfrm>
            <a:off x="6437535" y="4478697"/>
            <a:ext cx="0" cy="150600"/>
          </a:xfrm>
          <a:prstGeom prst="straightConnector1">
            <a:avLst/>
          </a:prstGeom>
          <a:noFill/>
          <a:ln cap="rnd" cmpd="sng" w="12700">
            <a:solidFill>
              <a:srgbClr val="7F7F7F"/>
            </a:solidFill>
            <a:prstDash val="solid"/>
            <a:round/>
            <a:headEnd len="sm" w="sm" type="none"/>
            <a:tailEnd len="sm" w="sm" type="none"/>
          </a:ln>
        </p:spPr>
      </p:cxnSp>
      <p:cxnSp>
        <p:nvCxnSpPr>
          <p:cNvPr id="564" name="Google Shape;564;p19"/>
          <p:cNvCxnSpPr>
            <a:stCxn id="563" idx="2"/>
            <a:endCxn id="560" idx="0"/>
          </p:cNvCxnSpPr>
          <p:nvPr/>
        </p:nvCxnSpPr>
        <p:spPr>
          <a:xfrm>
            <a:off x="6437536" y="5086394"/>
            <a:ext cx="0" cy="183600"/>
          </a:xfrm>
          <a:prstGeom prst="straightConnector1">
            <a:avLst/>
          </a:prstGeom>
          <a:noFill/>
          <a:ln cap="rnd" cmpd="sng" w="12700">
            <a:solidFill>
              <a:srgbClr val="7F7F7F"/>
            </a:solidFill>
            <a:prstDash val="solid"/>
            <a:round/>
            <a:headEnd len="sm" w="sm" type="none"/>
            <a:tailEnd len="sm" w="sm" type="none"/>
          </a:ln>
        </p:spPr>
      </p:cxnSp>
      <p:cxnSp>
        <p:nvCxnSpPr>
          <p:cNvPr id="565" name="Google Shape;565;p19"/>
          <p:cNvCxnSpPr>
            <a:stCxn id="560" idx="2"/>
            <a:endCxn id="561" idx="0"/>
          </p:cNvCxnSpPr>
          <p:nvPr/>
        </p:nvCxnSpPr>
        <p:spPr>
          <a:xfrm>
            <a:off x="6437536" y="5727101"/>
            <a:ext cx="0" cy="174300"/>
          </a:xfrm>
          <a:prstGeom prst="straightConnector1">
            <a:avLst/>
          </a:prstGeom>
          <a:noFill/>
          <a:ln cap="rnd" cmpd="sng" w="12700">
            <a:solidFill>
              <a:schemeClr val="dk2"/>
            </a:solidFill>
            <a:prstDash val="solid"/>
            <a:round/>
            <a:headEnd len="sm" w="sm" type="none"/>
            <a:tailEnd len="sm" w="sm" type="none"/>
          </a:ln>
        </p:spPr>
      </p:cxnSp>
      <p:sp>
        <p:nvSpPr>
          <p:cNvPr id="563" name="Google Shape;563;p19"/>
          <p:cNvSpPr/>
          <p:nvPr/>
        </p:nvSpPr>
        <p:spPr>
          <a:xfrm>
            <a:off x="4383816" y="4629194"/>
            <a:ext cx="4107440" cy="457200"/>
          </a:xfrm>
          <a:prstGeom prst="roundRect">
            <a:avLst>
              <a:gd fmla="val 50000" name="adj"/>
            </a:avLst>
          </a:prstGeom>
          <a:solidFill>
            <a:srgbClr val="38562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Data Analysis</a:t>
            </a:r>
            <a:endParaRPr/>
          </a:p>
        </p:txBody>
      </p:sp>
      <p:sp>
        <p:nvSpPr>
          <p:cNvPr id="566" name="Google Shape;566;p19"/>
          <p:cNvSpPr/>
          <p:nvPr/>
        </p:nvSpPr>
        <p:spPr>
          <a:xfrm>
            <a:off x="4038843" y="1285899"/>
            <a:ext cx="222741" cy="1040941"/>
          </a:xfrm>
          <a:prstGeom prst="leftBrace">
            <a:avLst>
              <a:gd fmla="val 8333" name="adj1"/>
              <a:gd fmla="val 50000" name="adj2"/>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67" name="Google Shape;567;p19"/>
          <p:cNvSpPr/>
          <p:nvPr/>
        </p:nvSpPr>
        <p:spPr>
          <a:xfrm>
            <a:off x="655782" y="1542978"/>
            <a:ext cx="3256086" cy="461665"/>
          </a:xfrm>
          <a:prstGeom prst="rect">
            <a:avLst/>
          </a:prstGeom>
          <a:noFill/>
          <a:ln>
            <a:noFill/>
          </a:ln>
        </p:spPr>
        <p:txBody>
          <a:bodyPr anchorCtr="0" anchor="t" bIns="0" lIns="0" spcFirstLastPara="1" rIns="0" wrap="square" tIns="91425">
            <a:spAutoFit/>
          </a:bodyPr>
          <a:lstStyle/>
          <a:p>
            <a:pPr indent="0" lvl="0" marL="0" marR="0" rtl="0" algn="r">
              <a:spcBef>
                <a:spcPts val="0"/>
              </a:spcBef>
              <a:spcAft>
                <a:spcPts val="0"/>
              </a:spcAft>
              <a:buNone/>
            </a:pPr>
            <a:r>
              <a:rPr b="1" i="1" lang="en-US" sz="2400">
                <a:solidFill>
                  <a:srgbClr val="7F7F7F"/>
                </a:solidFill>
                <a:latin typeface="Arial"/>
                <a:ea typeface="Arial"/>
                <a:cs typeface="Arial"/>
                <a:sym typeface="Arial"/>
              </a:rPr>
              <a:t>Use Case Definition </a:t>
            </a:r>
            <a:endParaRPr/>
          </a:p>
        </p:txBody>
      </p:sp>
      <p:cxnSp>
        <p:nvCxnSpPr>
          <p:cNvPr id="568" name="Google Shape;568;p19"/>
          <p:cNvCxnSpPr>
            <a:stCxn id="569" idx="2"/>
            <a:endCxn id="570" idx="0"/>
          </p:cNvCxnSpPr>
          <p:nvPr/>
        </p:nvCxnSpPr>
        <p:spPr>
          <a:xfrm>
            <a:off x="6437535" y="1743099"/>
            <a:ext cx="0" cy="131400"/>
          </a:xfrm>
          <a:prstGeom prst="straightConnector1">
            <a:avLst/>
          </a:prstGeom>
          <a:noFill/>
          <a:ln cap="rnd" cmpd="sng" w="12700">
            <a:solidFill>
              <a:srgbClr val="BFBFBF"/>
            </a:solidFill>
            <a:prstDash val="solid"/>
            <a:round/>
            <a:headEnd len="sm" w="sm" type="none"/>
            <a:tailEnd len="sm" w="sm" type="none"/>
          </a:ln>
        </p:spPr>
      </p:cxnSp>
      <p:sp>
        <p:nvSpPr>
          <p:cNvPr id="570" name="Google Shape;570;p19"/>
          <p:cNvSpPr/>
          <p:nvPr/>
        </p:nvSpPr>
        <p:spPr>
          <a:xfrm>
            <a:off x="4383816" y="1874546"/>
            <a:ext cx="4107440" cy="4572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Consent </a:t>
            </a:r>
            <a:endParaRPr/>
          </a:p>
        </p:txBody>
      </p:sp>
      <p:sp>
        <p:nvSpPr>
          <p:cNvPr id="569" name="Google Shape;569;p19"/>
          <p:cNvSpPr/>
          <p:nvPr/>
        </p:nvSpPr>
        <p:spPr>
          <a:xfrm>
            <a:off x="4383815" y="1285899"/>
            <a:ext cx="4107440" cy="457200"/>
          </a:xfrm>
          <a:prstGeom prst="roundRect">
            <a:avLst>
              <a:gd fmla="val 50000" name="adj"/>
            </a:avLst>
          </a:prstGeom>
          <a:solidFill>
            <a:srgbClr val="7F7F7F"/>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PSP Protocol</a:t>
            </a:r>
            <a:endParaRPr/>
          </a:p>
        </p:txBody>
      </p:sp>
      <p:sp>
        <p:nvSpPr>
          <p:cNvPr id="571" name="Google Shape;571;p19"/>
          <p:cNvSpPr/>
          <p:nvPr/>
        </p:nvSpPr>
        <p:spPr>
          <a:xfrm>
            <a:off x="4038843" y="2625988"/>
            <a:ext cx="222741" cy="1064897"/>
          </a:xfrm>
          <a:prstGeom prst="leftBrace">
            <a:avLst>
              <a:gd fmla="val 8333" name="adj1"/>
              <a:gd fmla="val 50000" name="adj2"/>
            </a:avLst>
          </a:prstGeom>
          <a:noFill/>
          <a:ln cap="flat" cmpd="sng" w="9525">
            <a:solidFill>
              <a:srgbClr val="20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2" name="Google Shape;572;p19"/>
          <p:cNvSpPr/>
          <p:nvPr/>
        </p:nvSpPr>
        <p:spPr>
          <a:xfrm>
            <a:off x="1085273" y="2710738"/>
            <a:ext cx="2826595" cy="830997"/>
          </a:xfrm>
          <a:prstGeom prst="rect">
            <a:avLst/>
          </a:prstGeom>
          <a:noFill/>
          <a:ln>
            <a:noFill/>
          </a:ln>
        </p:spPr>
        <p:txBody>
          <a:bodyPr anchorCtr="0" anchor="t" bIns="0" lIns="0" spcFirstLastPara="1" rIns="0" wrap="square" tIns="91425">
            <a:spAutoFit/>
          </a:bodyPr>
          <a:lstStyle/>
          <a:p>
            <a:pPr indent="0" lvl="0" marL="0" marR="0" rtl="0" algn="r">
              <a:spcBef>
                <a:spcPts val="0"/>
              </a:spcBef>
              <a:spcAft>
                <a:spcPts val="0"/>
              </a:spcAft>
              <a:buNone/>
            </a:pPr>
            <a:r>
              <a:rPr b="1" i="1" lang="en-US" sz="2400">
                <a:solidFill>
                  <a:srgbClr val="203864"/>
                </a:solidFill>
                <a:latin typeface="Arial"/>
                <a:ea typeface="Arial"/>
                <a:cs typeface="Arial"/>
                <a:sym typeface="Arial"/>
              </a:rPr>
              <a:t>Data Variable Identification</a:t>
            </a:r>
            <a:endParaRPr/>
          </a:p>
        </p:txBody>
      </p:sp>
      <p:sp>
        <p:nvSpPr>
          <p:cNvPr id="573" name="Google Shape;573;p19"/>
          <p:cNvSpPr/>
          <p:nvPr/>
        </p:nvSpPr>
        <p:spPr>
          <a:xfrm>
            <a:off x="4038844" y="4021497"/>
            <a:ext cx="222740" cy="2337078"/>
          </a:xfrm>
          <a:prstGeom prst="leftBrace">
            <a:avLst>
              <a:gd fmla="val 8333" name="adj1"/>
              <a:gd fmla="val 50000" name="adj2"/>
            </a:avLst>
          </a:prstGeom>
          <a:noFill/>
          <a:ln cap="flat" cmpd="sng" w="9525">
            <a:solidFill>
              <a:srgbClr val="3857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19"/>
          <p:cNvSpPr/>
          <p:nvPr/>
        </p:nvSpPr>
        <p:spPr>
          <a:xfrm>
            <a:off x="661111" y="4774664"/>
            <a:ext cx="3250757" cy="830997"/>
          </a:xfrm>
          <a:prstGeom prst="rect">
            <a:avLst/>
          </a:prstGeom>
          <a:noFill/>
          <a:ln>
            <a:noFill/>
          </a:ln>
        </p:spPr>
        <p:txBody>
          <a:bodyPr anchorCtr="0" anchor="t" bIns="0" lIns="0" spcFirstLastPara="1" rIns="0" wrap="square" tIns="91425">
            <a:spAutoFit/>
          </a:bodyPr>
          <a:lstStyle/>
          <a:p>
            <a:pPr indent="0" lvl="0" marL="0" marR="0" rtl="0" algn="r">
              <a:spcBef>
                <a:spcPts val="0"/>
              </a:spcBef>
              <a:spcAft>
                <a:spcPts val="0"/>
              </a:spcAft>
              <a:buNone/>
            </a:pPr>
            <a:r>
              <a:rPr b="1" i="1" lang="en-US" sz="2400">
                <a:solidFill>
                  <a:srgbClr val="385723"/>
                </a:solidFill>
                <a:latin typeface="Arial"/>
                <a:ea typeface="Arial"/>
                <a:cs typeface="Arial"/>
                <a:sym typeface="Arial"/>
              </a:rPr>
              <a:t>Establishing Fit For Purpose Data</a:t>
            </a:r>
            <a:endParaRPr/>
          </a:p>
        </p:txBody>
      </p:sp>
      <p:cxnSp>
        <p:nvCxnSpPr>
          <p:cNvPr id="575" name="Google Shape;575;p19"/>
          <p:cNvCxnSpPr>
            <a:stCxn id="570" idx="2"/>
            <a:endCxn id="556" idx="0"/>
          </p:cNvCxnSpPr>
          <p:nvPr/>
        </p:nvCxnSpPr>
        <p:spPr>
          <a:xfrm>
            <a:off x="6437536" y="2331746"/>
            <a:ext cx="0" cy="294300"/>
          </a:xfrm>
          <a:prstGeom prst="straightConnector1">
            <a:avLst/>
          </a:prstGeom>
          <a:noFill/>
          <a:ln cap="rnd" cmpd="sng" w="12700">
            <a:solidFill>
              <a:srgbClr val="BFBFBF"/>
            </a:solidFill>
            <a:prstDash val="solid"/>
            <a:round/>
            <a:headEnd len="sm" w="sm" type="none"/>
            <a:tailEnd len="sm" w="sm" type="none"/>
          </a:ln>
        </p:spPr>
      </p:cxnSp>
      <p:sp>
        <p:nvSpPr>
          <p:cNvPr id="576" name="Google Shape;576;p19"/>
          <p:cNvSpPr txBox="1"/>
          <p:nvPr/>
        </p:nvSpPr>
        <p:spPr>
          <a:xfrm>
            <a:off x="493452" y="256884"/>
            <a:ext cx="9305047" cy="5655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Fit For Use Data</a:t>
            </a:r>
            <a:endParaRPr b="1" i="0" sz="2400" u="none" cap="none" strike="noStrike">
              <a:solidFill>
                <a:srgbClr val="102855"/>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descr="Network Totally 001 Free Stock Photo - Public Domain Pictures" id="193" name="Google Shape;193;p2"/>
          <p:cNvPicPr preferRelativeResize="0"/>
          <p:nvPr/>
        </p:nvPicPr>
        <p:blipFill rotWithShape="1">
          <a:blip r:embed="rId3">
            <a:alphaModFix/>
          </a:blip>
          <a:srcRect b="0" l="24563" r="19016" t="0"/>
          <a:stretch/>
        </p:blipFill>
        <p:spPr>
          <a:xfrm>
            <a:off x="5313225"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descr="Shape, logo, company name&#10;&#10;Description automatically generated" id="194" name="Google Shape;194;p2"/>
          <p:cNvPicPr preferRelativeResize="0"/>
          <p:nvPr/>
        </p:nvPicPr>
        <p:blipFill rotWithShape="1">
          <a:blip r:embed="rId4">
            <a:alphaModFix/>
          </a:blip>
          <a:srcRect b="0" l="0" r="0" t="0"/>
          <a:stretch/>
        </p:blipFill>
        <p:spPr>
          <a:xfrm>
            <a:off x="-878326" y="-13713"/>
            <a:ext cx="4106778" cy="1801438"/>
          </a:xfrm>
          <a:prstGeom prst="rect">
            <a:avLst/>
          </a:prstGeom>
          <a:noFill/>
          <a:ln>
            <a:noFill/>
          </a:ln>
        </p:spPr>
      </p:pic>
      <p:sp>
        <p:nvSpPr>
          <p:cNvPr id="195" name="Google Shape;195;p2"/>
          <p:cNvSpPr txBox="1"/>
          <p:nvPr>
            <p:ph type="title"/>
          </p:nvPr>
        </p:nvSpPr>
        <p:spPr>
          <a:xfrm>
            <a:off x="353479" y="1625571"/>
            <a:ext cx="4843491" cy="101877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2060"/>
              </a:buClr>
              <a:buSzPts val="2800"/>
              <a:buFont typeface="Montserrat"/>
              <a:buNone/>
            </a:pPr>
            <a:r>
              <a:rPr b="1" i="0" lang="en-US" sz="2800" u="none" cap="none" strike="noStrike">
                <a:solidFill>
                  <a:srgbClr val="002060"/>
                </a:solidFill>
                <a:latin typeface="Montserrat"/>
                <a:ea typeface="Montserrat"/>
                <a:cs typeface="Montserrat"/>
                <a:sym typeface="Montserrat"/>
              </a:rPr>
              <a:t>PSP Real World Readiness Framework</a:t>
            </a:r>
            <a:endParaRPr b="1" i="0" sz="2800" u="none" cap="none" strike="noStrike">
              <a:solidFill>
                <a:srgbClr val="002060"/>
              </a:solidFill>
              <a:latin typeface="Montserrat"/>
              <a:ea typeface="Montserrat"/>
              <a:cs typeface="Montserrat"/>
              <a:sym typeface="Montserrat"/>
            </a:endParaRPr>
          </a:p>
        </p:txBody>
      </p:sp>
      <p:cxnSp>
        <p:nvCxnSpPr>
          <p:cNvPr id="196" name="Google Shape;196;p2"/>
          <p:cNvCxnSpPr/>
          <p:nvPr/>
        </p:nvCxnSpPr>
        <p:spPr>
          <a:xfrm>
            <a:off x="2259624" y="3128341"/>
            <a:ext cx="968828" cy="0"/>
          </a:xfrm>
          <a:prstGeom prst="straightConnector1">
            <a:avLst/>
          </a:prstGeom>
          <a:noFill/>
          <a:ln cap="flat" cmpd="sng" w="38100">
            <a:solidFill>
              <a:schemeClr val="accent1"/>
            </a:solidFill>
            <a:prstDash val="solid"/>
            <a:miter lim="800000"/>
            <a:headEnd len="sm" w="sm" type="none"/>
            <a:tailEnd len="sm" w="sm" type="none"/>
          </a:ln>
        </p:spPr>
      </p:cxnSp>
      <p:pic>
        <p:nvPicPr>
          <p:cNvPr descr="A picture containing dark, domestic cat&#10;&#10;Description automatically generated" id="197" name="Google Shape;197;p2"/>
          <p:cNvPicPr preferRelativeResize="0"/>
          <p:nvPr/>
        </p:nvPicPr>
        <p:blipFill rotWithShape="1">
          <a:blip r:embed="rId5">
            <a:alphaModFix/>
          </a:blip>
          <a:srcRect b="0" l="0" r="0" t="0"/>
          <a:stretch/>
        </p:blipFill>
        <p:spPr>
          <a:xfrm>
            <a:off x="154729" y="5123189"/>
            <a:ext cx="1202397" cy="1202397"/>
          </a:xfrm>
          <a:prstGeom prst="rect">
            <a:avLst/>
          </a:prstGeom>
          <a:noFill/>
          <a:ln>
            <a:noFill/>
          </a:ln>
        </p:spPr>
      </p:pic>
      <p:pic>
        <p:nvPicPr>
          <p:cNvPr descr="Shape&#10;&#10;Description automatically generated with low confidence" id="198" name="Google Shape;198;p2"/>
          <p:cNvPicPr preferRelativeResize="0"/>
          <p:nvPr/>
        </p:nvPicPr>
        <p:blipFill rotWithShape="1">
          <a:blip r:embed="rId6">
            <a:alphaModFix/>
          </a:blip>
          <a:srcRect b="0" l="0" r="0" t="0"/>
          <a:stretch/>
        </p:blipFill>
        <p:spPr>
          <a:xfrm>
            <a:off x="155931" y="4531956"/>
            <a:ext cx="1202397" cy="1202397"/>
          </a:xfrm>
          <a:prstGeom prst="rect">
            <a:avLst/>
          </a:prstGeom>
          <a:noFill/>
          <a:ln>
            <a:noFill/>
          </a:ln>
        </p:spPr>
      </p:pic>
      <p:sp>
        <p:nvSpPr>
          <p:cNvPr id="199" name="Google Shape;199;p2"/>
          <p:cNvSpPr txBox="1"/>
          <p:nvPr/>
        </p:nvSpPr>
        <p:spPr>
          <a:xfrm>
            <a:off x="1017234" y="4912004"/>
            <a:ext cx="2004747" cy="36806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Montserrat"/>
              <a:buNone/>
            </a:pPr>
            <a:r>
              <a:rPr b="0" i="0" lang="en-US" sz="1800" u="sng" cap="none" strike="noStrike">
                <a:solidFill>
                  <a:srgbClr val="000000"/>
                </a:solidFill>
                <a:latin typeface="Montserrat"/>
                <a:ea typeface="Montserrat"/>
                <a:cs typeface="Montserrat"/>
                <a:sym typeface="Montserrat"/>
                <a:hlinkClick r:id="rId7">
                  <a:extLst>
                    <a:ext uri="{A12FA001-AC4F-418D-AE19-62706E023703}">
                      <ahyp:hlinkClr val="tx"/>
                    </a:ext>
                  </a:extLst>
                </a:hlinkClick>
              </a:rPr>
              <a:t>www.cphin.ca</a:t>
            </a:r>
            <a:endParaRPr b="0" i="0" sz="1800" u="none" cap="none" strike="noStrike">
              <a:solidFill>
                <a:srgbClr val="000000"/>
              </a:solidFill>
              <a:latin typeface="Montserrat"/>
              <a:ea typeface="Montserrat"/>
              <a:cs typeface="Montserrat"/>
              <a:sym typeface="Montserrat"/>
            </a:endParaRPr>
          </a:p>
        </p:txBody>
      </p:sp>
      <p:sp>
        <p:nvSpPr>
          <p:cNvPr id="200" name="Google Shape;200;p2"/>
          <p:cNvSpPr txBox="1"/>
          <p:nvPr/>
        </p:nvSpPr>
        <p:spPr>
          <a:xfrm>
            <a:off x="1017234" y="5525892"/>
            <a:ext cx="2004747" cy="36806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800"/>
              <a:buFont typeface="Montserrat"/>
              <a:buNone/>
            </a:pPr>
            <a:r>
              <a:rPr b="0" i="0" lang="en-US" sz="1800" u="none" cap="none" strike="noStrike">
                <a:solidFill>
                  <a:srgbClr val="000000"/>
                </a:solidFill>
                <a:latin typeface="Montserrat"/>
                <a:ea typeface="Montserrat"/>
                <a:cs typeface="Montserrat"/>
                <a:sym typeface="Montserrat"/>
              </a:rPr>
              <a:t>@CPHIN_CA</a:t>
            </a:r>
            <a:endParaRPr/>
          </a:p>
        </p:txBody>
      </p:sp>
      <p:sp>
        <p:nvSpPr>
          <p:cNvPr id="201" name="Google Shape;201;p2"/>
          <p:cNvSpPr txBox="1"/>
          <p:nvPr/>
        </p:nvSpPr>
        <p:spPr>
          <a:xfrm>
            <a:off x="308279" y="3260914"/>
            <a:ext cx="4671486" cy="120239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53362"/>
              </a:buClr>
              <a:buSzPts val="2400"/>
              <a:buFont typeface="Montserrat"/>
              <a:buNone/>
            </a:pPr>
            <a:r>
              <a:rPr b="0" i="0" lang="en-US" sz="2400" u="none" cap="none" strike="noStrike">
                <a:solidFill>
                  <a:srgbClr val="053362"/>
                </a:solidFill>
                <a:latin typeface="Montserrat"/>
                <a:ea typeface="Montserrat"/>
                <a:cs typeface="Montserrat"/>
                <a:sym typeface="Montserrat"/>
              </a:rPr>
              <a:t>September 2025</a:t>
            </a:r>
            <a:endParaRPr/>
          </a:p>
        </p:txBody>
      </p:sp>
      <p:sp>
        <p:nvSpPr>
          <p:cNvPr id="202" name="Google Shape;202;p2"/>
          <p:cNvSpPr txBox="1"/>
          <p:nvPr/>
        </p:nvSpPr>
        <p:spPr>
          <a:xfrm>
            <a:off x="1017233" y="6076225"/>
            <a:ext cx="2004747" cy="36806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0000"/>
              </a:buClr>
              <a:buSzPts val="1800"/>
              <a:buFont typeface="Montserrat"/>
              <a:buNone/>
            </a:pPr>
            <a:r>
              <a:rPr b="0" i="0" lang="en-US" sz="1800" u="sng" cap="none" strike="noStrike">
                <a:solidFill>
                  <a:srgbClr val="000000"/>
                </a:solidFill>
                <a:latin typeface="Montserrat"/>
                <a:ea typeface="Montserrat"/>
                <a:cs typeface="Montserrat"/>
                <a:sym typeface="Montserrat"/>
                <a:hlinkClick r:id="rId8">
                  <a:extLst>
                    <a:ext uri="{A12FA001-AC4F-418D-AE19-62706E023703}">
                      <ahyp:hlinkClr val="tx"/>
                    </a:ext>
                  </a:extLst>
                </a:hlinkClick>
              </a:rPr>
              <a:t>info@cphin.ca</a:t>
            </a:r>
            <a:endParaRPr b="0" i="0" sz="1800" u="none" cap="none" strike="noStrike">
              <a:solidFill>
                <a:srgbClr val="000000"/>
              </a:solidFill>
              <a:latin typeface="Montserrat"/>
              <a:ea typeface="Montserrat"/>
              <a:cs typeface="Montserrat"/>
              <a:sym typeface="Montserrat"/>
            </a:endParaRPr>
          </a:p>
        </p:txBody>
      </p:sp>
      <p:pic>
        <p:nvPicPr>
          <p:cNvPr id="203" name="Google Shape;203;p2"/>
          <p:cNvPicPr preferRelativeResize="0"/>
          <p:nvPr/>
        </p:nvPicPr>
        <p:blipFill rotWithShape="1">
          <a:blip r:embed="rId9">
            <a:alphaModFix/>
          </a:blip>
          <a:srcRect b="0" l="0" r="0" t="0"/>
          <a:stretch/>
        </p:blipFill>
        <p:spPr>
          <a:xfrm>
            <a:off x="120649" y="5676897"/>
            <a:ext cx="1198035" cy="1198035"/>
          </a:xfrm>
          <a:prstGeom prst="rect">
            <a:avLst/>
          </a:prstGeom>
          <a:noFill/>
          <a:ln>
            <a:noFill/>
          </a:ln>
        </p:spPr>
      </p:pic>
      <p:sp>
        <p:nvSpPr>
          <p:cNvPr id="204" name="Google Shape;204;p2"/>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FF"/>
              </a:buClr>
              <a:buSzPts val="1400"/>
              <a:buFont typeface="Quattrocento Sans"/>
              <a:buNone/>
            </a:pPr>
            <a:r>
              <a:rPr b="0" i="0" lang="en-US" sz="1400" u="none" cap="none" strike="noStrike">
                <a:solidFill>
                  <a:srgbClr val="FFFFFF"/>
                </a:solidFill>
                <a:latin typeface="Quattrocento Sans"/>
                <a:ea typeface="Quattrocento Sans"/>
                <a:cs typeface="Quattrocento Sans"/>
                <a:sym typeface="Quattrocento Sans"/>
              </a:rPr>
              <a:t>1</a:t>
            </a:r>
            <a:endParaRPr/>
          </a:p>
        </p:txBody>
      </p:sp>
      <p:grpSp>
        <p:nvGrpSpPr>
          <p:cNvPr id="205" name="Google Shape;205;p2"/>
          <p:cNvGrpSpPr/>
          <p:nvPr/>
        </p:nvGrpSpPr>
        <p:grpSpPr>
          <a:xfrm>
            <a:off x="3234683" y="2580023"/>
            <a:ext cx="1962288" cy="537807"/>
            <a:chOff x="3106095" y="2508582"/>
            <a:chExt cx="1962288" cy="537807"/>
          </a:xfrm>
        </p:grpSpPr>
        <p:sp>
          <p:nvSpPr>
            <p:cNvPr id="206" name="Google Shape;206;p2"/>
            <p:cNvSpPr txBox="1"/>
            <p:nvPr/>
          </p:nvSpPr>
          <p:spPr>
            <a:xfrm>
              <a:off x="3106095" y="2572242"/>
              <a:ext cx="13431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cap="none" strike="noStrike">
                  <a:solidFill>
                    <a:schemeClr val="dk1"/>
                  </a:solidFill>
                  <a:latin typeface="Calibri"/>
                  <a:ea typeface="Calibri"/>
                  <a:cs typeface="Calibri"/>
                  <a:sym typeface="Calibri"/>
                </a:rPr>
                <a:t>Powered by </a:t>
              </a:r>
              <a:endParaRPr/>
            </a:p>
          </p:txBody>
        </p:sp>
        <p:pic>
          <p:nvPicPr>
            <p:cNvPr descr="A picture containing room, fence&#10;&#10;Description automatically generated" id="207" name="Google Shape;207;p2"/>
            <p:cNvPicPr preferRelativeResize="0"/>
            <p:nvPr/>
          </p:nvPicPr>
          <p:blipFill rotWithShape="1">
            <a:blip r:embed="rId10">
              <a:alphaModFix/>
            </a:blip>
            <a:srcRect b="0" l="0" r="0" t="0"/>
            <a:stretch/>
          </p:blipFill>
          <p:spPr>
            <a:xfrm>
              <a:off x="4387346" y="2508582"/>
              <a:ext cx="681037" cy="53780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1" name="Shape 581"/>
        <p:cNvGrpSpPr/>
        <p:nvPr/>
      </p:nvGrpSpPr>
      <p:grpSpPr>
        <a:xfrm>
          <a:off x="0" y="0"/>
          <a:ext cx="0" cy="0"/>
          <a:chOff x="0" y="0"/>
          <a:chExt cx="0" cy="0"/>
        </a:xfrm>
      </p:grpSpPr>
      <p:sp>
        <p:nvSpPr>
          <p:cNvPr id="582" name="Google Shape;582;p20"/>
          <p:cNvSpPr txBox="1"/>
          <p:nvPr/>
        </p:nvSpPr>
        <p:spPr>
          <a:xfrm>
            <a:off x="6126134" y="1673239"/>
            <a:ext cx="125547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lt1"/>
                </a:solidFill>
                <a:latin typeface="Arial"/>
                <a:ea typeface="Arial"/>
                <a:cs typeface="Arial"/>
                <a:sym typeface="Arial"/>
              </a:rPr>
              <a:t>Regulatory</a:t>
            </a:r>
            <a:endParaRPr/>
          </a:p>
        </p:txBody>
      </p:sp>
      <p:sp>
        <p:nvSpPr>
          <p:cNvPr id="583" name="Google Shape;583;p20"/>
          <p:cNvSpPr txBox="1"/>
          <p:nvPr/>
        </p:nvSpPr>
        <p:spPr>
          <a:xfrm>
            <a:off x="4188825" y="2545581"/>
            <a:ext cx="17097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Product Effectiveness</a:t>
            </a:r>
            <a:endParaRPr/>
          </a:p>
        </p:txBody>
      </p:sp>
      <p:sp>
        <p:nvSpPr>
          <p:cNvPr id="584" name="Google Shape;584;p20"/>
          <p:cNvSpPr txBox="1"/>
          <p:nvPr/>
        </p:nvSpPr>
        <p:spPr>
          <a:xfrm>
            <a:off x="5951837" y="3511483"/>
            <a:ext cx="17097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Process</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Improvement</a:t>
            </a:r>
            <a:endParaRPr/>
          </a:p>
        </p:txBody>
      </p:sp>
      <p:sp>
        <p:nvSpPr>
          <p:cNvPr id="585" name="Google Shape;585;p20"/>
          <p:cNvSpPr txBox="1"/>
          <p:nvPr/>
        </p:nvSpPr>
        <p:spPr>
          <a:xfrm>
            <a:off x="4205156" y="4411477"/>
            <a:ext cx="167706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Equity</a:t>
            </a:r>
            <a:endParaRPr/>
          </a:p>
          <a:p>
            <a:pPr indent="0" lvl="0" marL="0" marR="0" rtl="0" algn="ctr">
              <a:spcBef>
                <a:spcPts val="0"/>
              </a:spcBef>
              <a:spcAft>
                <a:spcPts val="0"/>
              </a:spcAft>
              <a:buNone/>
            </a:pPr>
            <a:r>
              <a:rPr b="1" lang="en-US" sz="1600">
                <a:solidFill>
                  <a:schemeClr val="lt1"/>
                </a:solidFill>
                <a:latin typeface="Arial"/>
                <a:ea typeface="Arial"/>
                <a:cs typeface="Arial"/>
                <a:sym typeface="Arial"/>
              </a:rPr>
              <a:t>Considerations</a:t>
            </a:r>
            <a:endParaRPr/>
          </a:p>
        </p:txBody>
      </p:sp>
      <p:sp>
        <p:nvSpPr>
          <p:cNvPr id="586" name="Google Shape;586;p20"/>
          <p:cNvSpPr/>
          <p:nvPr/>
        </p:nvSpPr>
        <p:spPr>
          <a:xfrm>
            <a:off x="7720590" y="1634680"/>
            <a:ext cx="2535724" cy="1605805"/>
          </a:xfrm>
          <a:prstGeom prst="roundRect">
            <a:avLst>
              <a:gd fmla="val 16667" name="adj"/>
            </a:avLst>
          </a:prstGeom>
          <a:solidFill>
            <a:srgbClr val="7194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3. </a:t>
            </a:r>
            <a:r>
              <a:rPr b="1" lang="en-US" sz="2000">
                <a:solidFill>
                  <a:schemeClr val="lt1"/>
                </a:solidFill>
                <a:latin typeface="Arial"/>
                <a:ea typeface="Arial"/>
                <a:cs typeface="Arial"/>
                <a:sym typeface="Arial"/>
              </a:rPr>
              <a:t>Regulatory</a:t>
            </a:r>
            <a:endParaRPr b="1" sz="1800">
              <a:solidFill>
                <a:schemeClr val="lt1"/>
              </a:solidFill>
              <a:latin typeface="Arial"/>
              <a:ea typeface="Arial"/>
              <a:cs typeface="Arial"/>
              <a:sym typeface="Arial"/>
            </a:endParaRPr>
          </a:p>
        </p:txBody>
      </p:sp>
      <p:sp>
        <p:nvSpPr>
          <p:cNvPr id="587" name="Google Shape;587;p20"/>
          <p:cNvSpPr/>
          <p:nvPr/>
        </p:nvSpPr>
        <p:spPr>
          <a:xfrm>
            <a:off x="1606062" y="1634680"/>
            <a:ext cx="2535724" cy="160580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1. </a:t>
            </a:r>
            <a:r>
              <a:rPr b="1" lang="en-US" sz="2000">
                <a:solidFill>
                  <a:schemeClr val="lt1"/>
                </a:solidFill>
                <a:latin typeface="Arial"/>
                <a:ea typeface="Arial"/>
                <a:cs typeface="Arial"/>
                <a:sym typeface="Arial"/>
              </a:rPr>
              <a:t>Reimbursement</a:t>
            </a:r>
            <a:endParaRPr b="1" sz="1800">
              <a:solidFill>
                <a:schemeClr val="lt1"/>
              </a:solidFill>
              <a:latin typeface="Arial"/>
              <a:ea typeface="Arial"/>
              <a:cs typeface="Arial"/>
              <a:sym typeface="Arial"/>
            </a:endParaRPr>
          </a:p>
        </p:txBody>
      </p:sp>
      <p:sp>
        <p:nvSpPr>
          <p:cNvPr id="588" name="Google Shape;588;p20"/>
          <p:cNvSpPr/>
          <p:nvPr/>
        </p:nvSpPr>
        <p:spPr>
          <a:xfrm>
            <a:off x="2532807" y="4415260"/>
            <a:ext cx="2225040" cy="1605805"/>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Physician Characteristics</a:t>
            </a:r>
            <a:endParaRPr/>
          </a:p>
        </p:txBody>
      </p:sp>
      <p:sp>
        <p:nvSpPr>
          <p:cNvPr id="589" name="Google Shape;589;p20"/>
          <p:cNvSpPr/>
          <p:nvPr/>
        </p:nvSpPr>
        <p:spPr>
          <a:xfrm>
            <a:off x="136845" y="4415260"/>
            <a:ext cx="2225040" cy="160580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Patient Characteristics </a:t>
            </a:r>
            <a:endParaRPr/>
          </a:p>
        </p:txBody>
      </p:sp>
      <p:sp>
        <p:nvSpPr>
          <p:cNvPr id="590" name="Google Shape;590;p20"/>
          <p:cNvSpPr/>
          <p:nvPr/>
        </p:nvSpPr>
        <p:spPr>
          <a:xfrm>
            <a:off x="4663326" y="1634680"/>
            <a:ext cx="2535724" cy="1605805"/>
          </a:xfrm>
          <a:prstGeom prst="roundRect">
            <a:avLst>
              <a:gd fmla="val 16667"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 Patient </a:t>
            </a:r>
            <a:r>
              <a:rPr b="1" lang="en-US" sz="2000">
                <a:solidFill>
                  <a:schemeClr val="lt1"/>
                </a:solidFill>
                <a:latin typeface="Arial"/>
                <a:ea typeface="Arial"/>
                <a:cs typeface="Arial"/>
                <a:sym typeface="Arial"/>
              </a:rPr>
              <a:t>Experience</a:t>
            </a:r>
            <a:r>
              <a:rPr b="1" lang="en-US" sz="1800">
                <a:solidFill>
                  <a:schemeClr val="lt1"/>
                </a:solidFill>
                <a:latin typeface="Arial"/>
                <a:ea typeface="Arial"/>
                <a:cs typeface="Arial"/>
                <a:sym typeface="Arial"/>
              </a:rPr>
              <a:t> &amp; Outcomes </a:t>
            </a:r>
            <a:endParaRPr/>
          </a:p>
        </p:txBody>
      </p:sp>
      <p:pic>
        <p:nvPicPr>
          <p:cNvPr descr="Shape, logo, company name&#10;&#10;Description automatically generated" id="591" name="Google Shape;591;p20"/>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592" name="Google Shape;592;p20"/>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593" name="Google Shape;593;p20"/>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594" name="Google Shape;594;p20"/>
          <p:cNvSpPr txBox="1"/>
          <p:nvPr/>
        </p:nvSpPr>
        <p:spPr>
          <a:xfrm>
            <a:off x="4050768" y="3722415"/>
            <a:ext cx="361079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Calibri"/>
                <a:ea typeface="Calibri"/>
                <a:cs typeface="Calibri"/>
                <a:sym typeface="Calibri"/>
              </a:rPr>
              <a:t>Variable</a:t>
            </a:r>
            <a:r>
              <a:rPr b="1" i="1" lang="en-US" sz="2000">
                <a:solidFill>
                  <a:schemeClr val="dk1"/>
                </a:solidFill>
                <a:latin typeface="Calibri"/>
                <a:ea typeface="Calibri"/>
                <a:cs typeface="Calibri"/>
                <a:sym typeface="Calibri"/>
              </a:rPr>
              <a:t> </a:t>
            </a:r>
            <a:r>
              <a:rPr b="1" i="1" lang="en-US" sz="2800">
                <a:solidFill>
                  <a:schemeClr val="dk1"/>
                </a:solidFill>
                <a:latin typeface="Calibri"/>
                <a:ea typeface="Calibri"/>
                <a:cs typeface="Calibri"/>
                <a:sym typeface="Calibri"/>
              </a:rPr>
              <a:t>Domains</a:t>
            </a:r>
            <a:endParaRPr b="1" i="1" sz="2000">
              <a:solidFill>
                <a:schemeClr val="dk1"/>
              </a:solidFill>
              <a:latin typeface="Calibri"/>
              <a:ea typeface="Calibri"/>
              <a:cs typeface="Calibri"/>
              <a:sym typeface="Calibri"/>
            </a:endParaRPr>
          </a:p>
        </p:txBody>
      </p:sp>
      <p:sp>
        <p:nvSpPr>
          <p:cNvPr id="595" name="Google Shape;595;p20"/>
          <p:cNvSpPr txBox="1"/>
          <p:nvPr/>
        </p:nvSpPr>
        <p:spPr>
          <a:xfrm>
            <a:off x="5001303" y="980394"/>
            <a:ext cx="170972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chemeClr val="dk1"/>
                </a:solidFill>
                <a:latin typeface="Calibri"/>
                <a:ea typeface="Calibri"/>
                <a:cs typeface="Calibri"/>
                <a:sym typeface="Calibri"/>
              </a:rPr>
              <a:t>Use Cases</a:t>
            </a:r>
            <a:endParaRPr/>
          </a:p>
        </p:txBody>
      </p:sp>
      <p:sp>
        <p:nvSpPr>
          <p:cNvPr id="596" name="Google Shape;596;p20"/>
          <p:cNvSpPr txBox="1"/>
          <p:nvPr/>
        </p:nvSpPr>
        <p:spPr>
          <a:xfrm>
            <a:off x="493452" y="256884"/>
            <a:ext cx="9704248" cy="5655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Use Cases to Anchor the Framework and Variable Domains</a:t>
            </a:r>
            <a:endParaRPr b="1" i="0" sz="2400" u="none" cap="none" strike="noStrike">
              <a:solidFill>
                <a:srgbClr val="102855"/>
              </a:solidFill>
              <a:latin typeface="Montserrat"/>
              <a:ea typeface="Montserrat"/>
              <a:cs typeface="Montserrat"/>
              <a:sym typeface="Montserrat"/>
            </a:endParaRPr>
          </a:p>
        </p:txBody>
      </p:sp>
      <p:sp>
        <p:nvSpPr>
          <p:cNvPr id="597" name="Google Shape;597;p20"/>
          <p:cNvSpPr/>
          <p:nvPr/>
        </p:nvSpPr>
        <p:spPr>
          <a:xfrm>
            <a:off x="4928769" y="4405173"/>
            <a:ext cx="2225040" cy="1605805"/>
          </a:xfrm>
          <a:prstGeom prst="roundRect">
            <a:avLst>
              <a:gd fmla="val 16667" name="adj"/>
            </a:avLst>
          </a:prstGeom>
          <a:solidFill>
            <a:srgbClr val="A8D08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Treatment Characteristics</a:t>
            </a:r>
            <a:endParaRPr/>
          </a:p>
        </p:txBody>
      </p:sp>
      <p:sp>
        <p:nvSpPr>
          <p:cNvPr id="598" name="Google Shape;598;p20"/>
          <p:cNvSpPr/>
          <p:nvPr/>
        </p:nvSpPr>
        <p:spPr>
          <a:xfrm>
            <a:off x="7324731" y="4400092"/>
            <a:ext cx="2225040" cy="1605805"/>
          </a:xfrm>
          <a:prstGeom prst="roundRect">
            <a:avLst>
              <a:gd fmla="val 16667"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Patient Reported Outcomes</a:t>
            </a:r>
            <a:endParaRPr/>
          </a:p>
        </p:txBody>
      </p:sp>
      <p:sp>
        <p:nvSpPr>
          <p:cNvPr id="599" name="Google Shape;599;p20"/>
          <p:cNvSpPr/>
          <p:nvPr/>
        </p:nvSpPr>
        <p:spPr>
          <a:xfrm>
            <a:off x="9720693" y="4422052"/>
            <a:ext cx="2225040" cy="1605805"/>
          </a:xfrm>
          <a:prstGeom prst="roundRect">
            <a:avLst>
              <a:gd fmla="val 16667"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Adverse Reaction Documentation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4" name="Shape 604"/>
        <p:cNvGrpSpPr/>
        <p:nvPr/>
      </p:nvGrpSpPr>
      <p:grpSpPr>
        <a:xfrm>
          <a:off x="0" y="0"/>
          <a:ext cx="0" cy="0"/>
          <a:chOff x="0" y="0"/>
          <a:chExt cx="0" cy="0"/>
        </a:xfrm>
      </p:grpSpPr>
      <p:pic>
        <p:nvPicPr>
          <p:cNvPr descr="Shape, logo, company name&#10;&#10;Description automatically generated" id="605" name="Google Shape;605;p21"/>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606" name="Google Shape;606;p21"/>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607" name="Google Shape;607;p21"/>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608" name="Google Shape;608;p21"/>
          <p:cNvSpPr/>
          <p:nvPr/>
        </p:nvSpPr>
        <p:spPr>
          <a:xfrm rot="-5400000">
            <a:off x="2369294" y="886367"/>
            <a:ext cx="921002" cy="2932836"/>
          </a:xfrm>
          <a:prstGeom prst="round2SameRect">
            <a:avLst>
              <a:gd fmla="val 16667" name="adj1"/>
              <a:gd fmla="val 0" name="adj2"/>
            </a:avLst>
          </a:prstGeom>
          <a:solidFill>
            <a:srgbClr val="719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txBox="1"/>
          <p:nvPr/>
        </p:nvSpPr>
        <p:spPr>
          <a:xfrm>
            <a:off x="1408318" y="1937227"/>
            <a:ext cx="2887876"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PSP Vendors</a:t>
            </a:r>
            <a:endParaRPr sz="1800" u="none" cap="none" strike="noStrike">
              <a:solidFill>
                <a:srgbClr val="FFFFFF"/>
              </a:solidFill>
              <a:latin typeface="Arial"/>
              <a:ea typeface="Arial"/>
              <a:cs typeface="Arial"/>
              <a:sym typeface="Arial"/>
            </a:endParaRPr>
          </a:p>
        </p:txBody>
      </p:sp>
      <p:sp>
        <p:nvSpPr>
          <p:cNvPr id="610" name="Google Shape;610;p21"/>
          <p:cNvSpPr/>
          <p:nvPr/>
        </p:nvSpPr>
        <p:spPr>
          <a:xfrm rot="-5400000">
            <a:off x="2369296" y="1950020"/>
            <a:ext cx="921002" cy="2932837"/>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txBox="1"/>
          <p:nvPr/>
        </p:nvSpPr>
        <p:spPr>
          <a:xfrm>
            <a:off x="1408317" y="3000877"/>
            <a:ext cx="2887877"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Biopharma</a:t>
            </a:r>
            <a:endParaRPr sz="1800">
              <a:solidFill>
                <a:srgbClr val="FFFFFF"/>
              </a:solidFill>
              <a:latin typeface="Calibri"/>
              <a:ea typeface="Calibri"/>
              <a:cs typeface="Calibri"/>
              <a:sym typeface="Calibri"/>
            </a:endParaRPr>
          </a:p>
        </p:txBody>
      </p:sp>
      <p:sp>
        <p:nvSpPr>
          <p:cNvPr id="612" name="Google Shape;612;p21"/>
          <p:cNvSpPr/>
          <p:nvPr/>
        </p:nvSpPr>
        <p:spPr>
          <a:xfrm rot="-5400000">
            <a:off x="2369296" y="3013674"/>
            <a:ext cx="921002" cy="2932837"/>
          </a:xfrm>
          <a:prstGeom prst="round2SameRect">
            <a:avLst>
              <a:gd fmla="val 1666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txBox="1"/>
          <p:nvPr/>
        </p:nvSpPr>
        <p:spPr>
          <a:xfrm>
            <a:off x="1408317" y="4064527"/>
            <a:ext cx="2887877"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Patients</a:t>
            </a:r>
            <a:endParaRPr sz="1800" u="none" cap="none" strike="noStrike">
              <a:solidFill>
                <a:srgbClr val="FFFFFF"/>
              </a:solidFill>
              <a:latin typeface="Arial"/>
              <a:ea typeface="Arial"/>
              <a:cs typeface="Arial"/>
              <a:sym typeface="Arial"/>
            </a:endParaRPr>
          </a:p>
        </p:txBody>
      </p:sp>
      <p:sp>
        <p:nvSpPr>
          <p:cNvPr id="614" name="Google Shape;614;p21"/>
          <p:cNvSpPr/>
          <p:nvPr/>
        </p:nvSpPr>
        <p:spPr>
          <a:xfrm rot="-5400000">
            <a:off x="2369298" y="4077327"/>
            <a:ext cx="921002" cy="2932837"/>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txBox="1"/>
          <p:nvPr/>
        </p:nvSpPr>
        <p:spPr>
          <a:xfrm>
            <a:off x="1408317" y="5128202"/>
            <a:ext cx="2887877"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HTA / Payers</a:t>
            </a:r>
            <a:endParaRPr sz="1800" u="none" cap="none" strike="noStrike">
              <a:solidFill>
                <a:srgbClr val="FFFFFF"/>
              </a:solidFill>
              <a:latin typeface="Arial"/>
              <a:ea typeface="Arial"/>
              <a:cs typeface="Arial"/>
              <a:sym typeface="Arial"/>
            </a:endParaRPr>
          </a:p>
        </p:txBody>
      </p:sp>
      <p:sp>
        <p:nvSpPr>
          <p:cNvPr id="616" name="Google Shape;616;p21"/>
          <p:cNvSpPr/>
          <p:nvPr/>
        </p:nvSpPr>
        <p:spPr>
          <a:xfrm>
            <a:off x="4474010" y="1889865"/>
            <a:ext cx="7117812"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b="1" lang="en-US" sz="2000">
                <a:solidFill>
                  <a:srgbClr val="1A1628"/>
                </a:solidFill>
                <a:latin typeface="Arial"/>
                <a:ea typeface="Arial"/>
                <a:cs typeface="Arial"/>
                <a:sym typeface="Arial"/>
              </a:rPr>
              <a:t>Inform</a:t>
            </a:r>
            <a:r>
              <a:rPr b="1" i="0" lang="en-US" sz="2000" u="none" cap="none" strike="noStrike">
                <a:solidFill>
                  <a:srgbClr val="1A1628"/>
                </a:solidFill>
                <a:latin typeface="Arial"/>
                <a:ea typeface="Arial"/>
                <a:cs typeface="Arial"/>
                <a:sym typeface="Arial"/>
              </a:rPr>
              <a:t> the design </a:t>
            </a:r>
            <a:r>
              <a:rPr i="0" lang="en-US" sz="2000" u="none" cap="none" strike="noStrike">
                <a:solidFill>
                  <a:srgbClr val="1A1628"/>
                </a:solidFill>
                <a:latin typeface="Arial"/>
                <a:ea typeface="Arial"/>
                <a:cs typeface="Arial"/>
                <a:sym typeface="Arial"/>
              </a:rPr>
              <a:t>of PSPs that collect fit-for-purpose data</a:t>
            </a:r>
            <a:endParaRPr/>
          </a:p>
        </p:txBody>
      </p:sp>
      <p:sp>
        <p:nvSpPr>
          <p:cNvPr id="617" name="Google Shape;617;p21"/>
          <p:cNvSpPr/>
          <p:nvPr/>
        </p:nvSpPr>
        <p:spPr>
          <a:xfrm>
            <a:off x="4474010" y="5078601"/>
            <a:ext cx="7117812"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b="1" i="0" lang="en-US" sz="2000" u="none" cap="none" strike="noStrike">
                <a:solidFill>
                  <a:srgbClr val="1A1628"/>
                </a:solidFill>
                <a:latin typeface="Arial"/>
                <a:ea typeface="Arial"/>
                <a:cs typeface="Arial"/>
                <a:sym typeface="Arial"/>
              </a:rPr>
              <a:t>Increase the impact of PSP </a:t>
            </a:r>
            <a:r>
              <a:rPr i="0" lang="en-US" sz="2000" u="none" cap="none" strike="noStrike">
                <a:solidFill>
                  <a:srgbClr val="1A1628"/>
                </a:solidFill>
                <a:latin typeface="Arial"/>
                <a:ea typeface="Arial"/>
                <a:cs typeface="Arial"/>
                <a:sym typeface="Arial"/>
              </a:rPr>
              <a:t>data for decision-making in the right situations</a:t>
            </a:r>
            <a:endParaRPr/>
          </a:p>
        </p:txBody>
      </p:sp>
      <p:sp>
        <p:nvSpPr>
          <p:cNvPr id="618" name="Google Shape;618;p21"/>
          <p:cNvSpPr/>
          <p:nvPr/>
        </p:nvSpPr>
        <p:spPr>
          <a:xfrm>
            <a:off x="4474010" y="4015689"/>
            <a:ext cx="7117812"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Enable patients to better </a:t>
            </a:r>
            <a:r>
              <a:rPr b="1" lang="en-US" sz="2000">
                <a:solidFill>
                  <a:srgbClr val="1A1628"/>
                </a:solidFill>
                <a:latin typeface="Arial"/>
                <a:ea typeface="Arial"/>
                <a:cs typeface="Arial"/>
                <a:sym typeface="Arial"/>
              </a:rPr>
              <a:t>understand how their data is being used</a:t>
            </a:r>
            <a:endParaRPr/>
          </a:p>
        </p:txBody>
      </p:sp>
      <p:sp>
        <p:nvSpPr>
          <p:cNvPr id="619" name="Google Shape;619;p21"/>
          <p:cNvSpPr/>
          <p:nvPr/>
        </p:nvSpPr>
        <p:spPr>
          <a:xfrm>
            <a:off x="4474010" y="2952777"/>
            <a:ext cx="7117812"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spcBef>
                <a:spcPts val="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Coordinate with vendors to </a:t>
            </a:r>
            <a:r>
              <a:rPr b="1" lang="en-US" sz="2000">
                <a:solidFill>
                  <a:srgbClr val="1A1628"/>
                </a:solidFill>
                <a:latin typeface="Arial"/>
                <a:ea typeface="Arial"/>
                <a:cs typeface="Arial"/>
                <a:sym typeface="Arial"/>
              </a:rPr>
              <a:t>design programs</a:t>
            </a:r>
            <a:endParaRPr/>
          </a:p>
        </p:txBody>
      </p:sp>
      <p:sp>
        <p:nvSpPr>
          <p:cNvPr id="620" name="Google Shape;620;p21"/>
          <p:cNvSpPr/>
          <p:nvPr/>
        </p:nvSpPr>
        <p:spPr>
          <a:xfrm>
            <a:off x="603050" y="2058581"/>
            <a:ext cx="732927" cy="588409"/>
          </a:xfrm>
          <a:custGeom>
            <a:rect b="b" l="l" r="r" t="t"/>
            <a:pathLst>
              <a:path extrusionOk="0" h="511988" w="637736">
                <a:moveTo>
                  <a:pt x="255994" y="0"/>
                </a:moveTo>
                <a:cubicBezTo>
                  <a:pt x="362030" y="0"/>
                  <a:pt x="453009" y="64469"/>
                  <a:pt x="491871" y="156349"/>
                </a:cubicBezTo>
                <a:lnTo>
                  <a:pt x="497565" y="174695"/>
                </a:lnTo>
                <a:lnTo>
                  <a:pt x="637736" y="255994"/>
                </a:lnTo>
                <a:lnTo>
                  <a:pt x="497566" y="337292"/>
                </a:lnTo>
                <a:lnTo>
                  <a:pt x="491871" y="355639"/>
                </a:lnTo>
                <a:cubicBezTo>
                  <a:pt x="453009" y="447519"/>
                  <a:pt x="362030" y="511988"/>
                  <a:pt x="255994" y="511988"/>
                </a:cubicBezTo>
                <a:cubicBezTo>
                  <a:pt x="114612" y="511988"/>
                  <a:pt x="0" y="397376"/>
                  <a:pt x="0" y="255994"/>
                </a:cubicBezTo>
                <a:cubicBezTo>
                  <a:pt x="0" y="114612"/>
                  <a:pt x="114612" y="0"/>
                  <a:pt x="255994" y="0"/>
                </a:cubicBezTo>
                <a:close/>
              </a:path>
            </a:pathLst>
          </a:custGeom>
          <a:solidFill>
            <a:srgbClr val="CEDBF0"/>
          </a:solidFill>
          <a:ln cap="flat" cmpd="sng" w="38100">
            <a:solidFill>
              <a:srgbClr val="7194D2"/>
            </a:solidFill>
            <a:prstDash val="solid"/>
            <a:miter lim="800000"/>
            <a:headEnd len="sm" w="sm" type="none"/>
            <a:tailEnd len="sm" w="sm" type="none"/>
          </a:ln>
        </p:spPr>
        <p:txBody>
          <a:bodyPr anchorCtr="0" anchor="ctr" bIns="91425" lIns="0" spcFirstLastPara="1" rIns="91425" wrap="square" tIns="91425">
            <a:noAutofit/>
          </a:bodyPr>
          <a:lstStyle/>
          <a:p>
            <a:pPr indent="0" lvl="0" marL="0" marR="0" rtl="0" algn="ctr">
              <a:lnSpc>
                <a:spcPct val="100000"/>
              </a:lnSpc>
              <a:spcBef>
                <a:spcPts val="0"/>
              </a:spcBef>
              <a:spcAft>
                <a:spcPts val="0"/>
              </a:spcAft>
              <a:buClr>
                <a:schemeClr val="lt1"/>
              </a:buClr>
              <a:buSzPts val="2000"/>
              <a:buFont typeface="Calibri"/>
              <a:buNone/>
            </a:pPr>
            <a:r>
              <a:t/>
            </a:r>
            <a:endParaRPr b="1" i="0" sz="2000" u="none" cap="none" strike="noStrike">
              <a:solidFill>
                <a:srgbClr val="1A1628"/>
              </a:solidFill>
              <a:latin typeface="Arial"/>
              <a:ea typeface="Arial"/>
              <a:cs typeface="Arial"/>
              <a:sym typeface="Arial"/>
            </a:endParaRPr>
          </a:p>
        </p:txBody>
      </p:sp>
      <p:sp>
        <p:nvSpPr>
          <p:cNvPr id="621" name="Google Shape;621;p21"/>
          <p:cNvSpPr/>
          <p:nvPr/>
        </p:nvSpPr>
        <p:spPr>
          <a:xfrm>
            <a:off x="603050" y="3122234"/>
            <a:ext cx="732927" cy="588409"/>
          </a:xfrm>
          <a:custGeom>
            <a:rect b="b" l="l" r="r" t="t"/>
            <a:pathLst>
              <a:path extrusionOk="0" h="511988" w="637736">
                <a:moveTo>
                  <a:pt x="255994" y="0"/>
                </a:moveTo>
                <a:cubicBezTo>
                  <a:pt x="362030" y="0"/>
                  <a:pt x="453009" y="64469"/>
                  <a:pt x="491871" y="156349"/>
                </a:cubicBezTo>
                <a:lnTo>
                  <a:pt x="497565" y="174695"/>
                </a:lnTo>
                <a:lnTo>
                  <a:pt x="637736" y="255994"/>
                </a:lnTo>
                <a:lnTo>
                  <a:pt x="497566" y="337292"/>
                </a:lnTo>
                <a:lnTo>
                  <a:pt x="491871" y="355639"/>
                </a:lnTo>
                <a:cubicBezTo>
                  <a:pt x="453009" y="447519"/>
                  <a:pt x="362030" y="511988"/>
                  <a:pt x="255994" y="511988"/>
                </a:cubicBezTo>
                <a:cubicBezTo>
                  <a:pt x="114612" y="511988"/>
                  <a:pt x="0" y="397376"/>
                  <a:pt x="0" y="255994"/>
                </a:cubicBezTo>
                <a:cubicBezTo>
                  <a:pt x="0" y="114612"/>
                  <a:pt x="114612" y="0"/>
                  <a:pt x="255994" y="0"/>
                </a:cubicBezTo>
                <a:close/>
              </a:path>
            </a:pathLst>
          </a:custGeom>
          <a:solidFill>
            <a:srgbClr val="FBE4D4"/>
          </a:solidFill>
          <a:ln cap="flat" cmpd="sng" w="38100">
            <a:solidFill>
              <a:schemeClr val="accent2"/>
            </a:solidFill>
            <a:prstDash val="solid"/>
            <a:miter lim="800000"/>
            <a:headEnd len="sm" w="sm" type="none"/>
            <a:tailEnd len="sm" w="sm" type="none"/>
          </a:ln>
        </p:spPr>
        <p:txBody>
          <a:bodyPr anchorCtr="0" anchor="ctr" bIns="91425" lIns="0" spcFirstLastPara="1" rIns="91425" wrap="square" tIns="91425">
            <a:noAutofit/>
          </a:bodyPr>
          <a:lstStyle/>
          <a:p>
            <a:pPr indent="0" lvl="0" marL="0" marR="0" rtl="0" algn="ctr">
              <a:lnSpc>
                <a:spcPct val="100000"/>
              </a:lnSpc>
              <a:spcBef>
                <a:spcPts val="0"/>
              </a:spcBef>
              <a:spcAft>
                <a:spcPts val="0"/>
              </a:spcAft>
              <a:buClr>
                <a:schemeClr val="lt1"/>
              </a:buClr>
              <a:buSzPts val="2000"/>
              <a:buFont typeface="Calibri"/>
              <a:buNone/>
            </a:pPr>
            <a:r>
              <a:t/>
            </a:r>
            <a:endParaRPr b="1" i="0" sz="2000" u="none" cap="none" strike="noStrike">
              <a:solidFill>
                <a:srgbClr val="1A1628"/>
              </a:solidFill>
              <a:latin typeface="Arial"/>
              <a:ea typeface="Arial"/>
              <a:cs typeface="Arial"/>
              <a:sym typeface="Arial"/>
            </a:endParaRPr>
          </a:p>
        </p:txBody>
      </p:sp>
      <p:sp>
        <p:nvSpPr>
          <p:cNvPr id="622" name="Google Shape;622;p21"/>
          <p:cNvSpPr/>
          <p:nvPr/>
        </p:nvSpPr>
        <p:spPr>
          <a:xfrm>
            <a:off x="603050" y="4185888"/>
            <a:ext cx="732927" cy="588409"/>
          </a:xfrm>
          <a:custGeom>
            <a:rect b="b" l="l" r="r" t="t"/>
            <a:pathLst>
              <a:path extrusionOk="0" h="511988" w="637736">
                <a:moveTo>
                  <a:pt x="255994" y="0"/>
                </a:moveTo>
                <a:cubicBezTo>
                  <a:pt x="362030" y="0"/>
                  <a:pt x="453009" y="64469"/>
                  <a:pt x="491871" y="156349"/>
                </a:cubicBezTo>
                <a:lnTo>
                  <a:pt x="497565" y="174695"/>
                </a:lnTo>
                <a:lnTo>
                  <a:pt x="637736" y="255994"/>
                </a:lnTo>
                <a:lnTo>
                  <a:pt x="497566" y="337292"/>
                </a:lnTo>
                <a:lnTo>
                  <a:pt x="491871" y="355639"/>
                </a:lnTo>
                <a:cubicBezTo>
                  <a:pt x="453009" y="447519"/>
                  <a:pt x="362030" y="511988"/>
                  <a:pt x="255994" y="511988"/>
                </a:cubicBezTo>
                <a:cubicBezTo>
                  <a:pt x="114612" y="511988"/>
                  <a:pt x="0" y="397376"/>
                  <a:pt x="0" y="255994"/>
                </a:cubicBezTo>
                <a:cubicBezTo>
                  <a:pt x="0" y="114612"/>
                  <a:pt x="114612" y="0"/>
                  <a:pt x="255994" y="0"/>
                </a:cubicBezTo>
                <a:close/>
              </a:path>
            </a:pathLst>
          </a:custGeom>
          <a:solidFill>
            <a:srgbClr val="EDEDED"/>
          </a:solidFill>
          <a:ln cap="flat" cmpd="sng" w="38100">
            <a:solidFill>
              <a:schemeClr val="accent3"/>
            </a:solidFill>
            <a:prstDash val="solid"/>
            <a:miter lim="800000"/>
            <a:headEnd len="sm" w="sm" type="none"/>
            <a:tailEnd len="sm" w="sm" type="none"/>
          </a:ln>
        </p:spPr>
        <p:txBody>
          <a:bodyPr anchorCtr="0" anchor="ctr" bIns="91425" lIns="0" spcFirstLastPara="1" rIns="91425" wrap="square" tIns="91425">
            <a:noAutofit/>
          </a:bodyPr>
          <a:lstStyle/>
          <a:p>
            <a:pPr indent="0" lvl="0" marL="0" marR="0" rtl="0" algn="ctr">
              <a:lnSpc>
                <a:spcPct val="100000"/>
              </a:lnSpc>
              <a:spcBef>
                <a:spcPts val="0"/>
              </a:spcBef>
              <a:spcAft>
                <a:spcPts val="0"/>
              </a:spcAft>
              <a:buClr>
                <a:schemeClr val="lt1"/>
              </a:buClr>
              <a:buSzPts val="2000"/>
              <a:buFont typeface="Calibri"/>
              <a:buNone/>
            </a:pPr>
            <a:r>
              <a:t/>
            </a:r>
            <a:endParaRPr b="1" i="0" sz="2000" u="none" cap="none" strike="noStrike">
              <a:solidFill>
                <a:srgbClr val="1A1628"/>
              </a:solidFill>
              <a:latin typeface="Arial"/>
              <a:ea typeface="Arial"/>
              <a:cs typeface="Arial"/>
              <a:sym typeface="Arial"/>
            </a:endParaRPr>
          </a:p>
        </p:txBody>
      </p:sp>
      <p:sp>
        <p:nvSpPr>
          <p:cNvPr id="623" name="Google Shape;623;p21"/>
          <p:cNvSpPr/>
          <p:nvPr/>
        </p:nvSpPr>
        <p:spPr>
          <a:xfrm>
            <a:off x="603050" y="5249541"/>
            <a:ext cx="732927" cy="588409"/>
          </a:xfrm>
          <a:custGeom>
            <a:rect b="b" l="l" r="r" t="t"/>
            <a:pathLst>
              <a:path extrusionOk="0" h="511988" w="637736">
                <a:moveTo>
                  <a:pt x="255994" y="0"/>
                </a:moveTo>
                <a:cubicBezTo>
                  <a:pt x="362030" y="0"/>
                  <a:pt x="453009" y="64469"/>
                  <a:pt x="491871" y="156349"/>
                </a:cubicBezTo>
                <a:lnTo>
                  <a:pt x="497565" y="174695"/>
                </a:lnTo>
                <a:lnTo>
                  <a:pt x="637736" y="255994"/>
                </a:lnTo>
                <a:lnTo>
                  <a:pt x="497566" y="337292"/>
                </a:lnTo>
                <a:lnTo>
                  <a:pt x="491871" y="355639"/>
                </a:lnTo>
                <a:cubicBezTo>
                  <a:pt x="453009" y="447519"/>
                  <a:pt x="362030" y="511988"/>
                  <a:pt x="255994" y="511988"/>
                </a:cubicBezTo>
                <a:cubicBezTo>
                  <a:pt x="114612" y="511988"/>
                  <a:pt x="0" y="397376"/>
                  <a:pt x="0" y="255994"/>
                </a:cubicBezTo>
                <a:cubicBezTo>
                  <a:pt x="0" y="114612"/>
                  <a:pt x="114612" y="0"/>
                  <a:pt x="255994" y="0"/>
                </a:cubicBezTo>
                <a:close/>
              </a:path>
            </a:pathLst>
          </a:custGeom>
          <a:solidFill>
            <a:srgbClr val="D5DBE5"/>
          </a:solidFill>
          <a:ln cap="flat" cmpd="sng" w="38100">
            <a:solidFill>
              <a:schemeClr val="dk2"/>
            </a:solidFill>
            <a:prstDash val="solid"/>
            <a:miter lim="800000"/>
            <a:headEnd len="sm" w="sm" type="none"/>
            <a:tailEnd len="sm" w="sm" type="none"/>
          </a:ln>
        </p:spPr>
        <p:txBody>
          <a:bodyPr anchorCtr="0" anchor="ctr" bIns="91425" lIns="0" spcFirstLastPara="1" rIns="91425" wrap="square" tIns="91425">
            <a:noAutofit/>
          </a:bodyPr>
          <a:lstStyle/>
          <a:p>
            <a:pPr indent="0" lvl="0" marL="0" marR="0" rtl="0" algn="ctr">
              <a:lnSpc>
                <a:spcPct val="100000"/>
              </a:lnSpc>
              <a:spcBef>
                <a:spcPts val="0"/>
              </a:spcBef>
              <a:spcAft>
                <a:spcPts val="0"/>
              </a:spcAft>
              <a:buClr>
                <a:schemeClr val="lt1"/>
              </a:buClr>
              <a:buSzPts val="2000"/>
              <a:buFont typeface="Calibri"/>
              <a:buNone/>
            </a:pPr>
            <a:r>
              <a:t/>
            </a:r>
            <a:endParaRPr b="1" i="0" sz="2000" u="none" cap="none" strike="noStrike">
              <a:solidFill>
                <a:srgbClr val="1A1628"/>
              </a:solidFill>
              <a:latin typeface="Arial"/>
              <a:ea typeface="Arial"/>
              <a:cs typeface="Arial"/>
              <a:sym typeface="Arial"/>
            </a:endParaRPr>
          </a:p>
        </p:txBody>
      </p:sp>
      <p:pic>
        <p:nvPicPr>
          <p:cNvPr descr="Group of people with solid fill" id="624" name="Google Shape;624;p21"/>
          <p:cNvPicPr preferRelativeResize="0"/>
          <p:nvPr/>
        </p:nvPicPr>
        <p:blipFill rotWithShape="1">
          <a:blip r:embed="rId5">
            <a:alphaModFix/>
          </a:blip>
          <a:srcRect b="0" l="0" r="0" t="0"/>
          <a:stretch/>
        </p:blipFill>
        <p:spPr>
          <a:xfrm>
            <a:off x="663876" y="4241867"/>
            <a:ext cx="457200" cy="457200"/>
          </a:xfrm>
          <a:prstGeom prst="rect">
            <a:avLst/>
          </a:prstGeom>
          <a:noFill/>
          <a:ln>
            <a:noFill/>
          </a:ln>
        </p:spPr>
      </p:pic>
      <p:pic>
        <p:nvPicPr>
          <p:cNvPr descr="Hospital with solid fill" id="625" name="Google Shape;625;p21"/>
          <p:cNvPicPr preferRelativeResize="0"/>
          <p:nvPr/>
        </p:nvPicPr>
        <p:blipFill rotWithShape="1">
          <a:blip r:embed="rId6">
            <a:alphaModFix/>
          </a:blip>
          <a:srcRect b="0" l="0" r="0" t="0"/>
          <a:stretch/>
        </p:blipFill>
        <p:spPr>
          <a:xfrm>
            <a:off x="663876" y="3176294"/>
            <a:ext cx="457200" cy="457200"/>
          </a:xfrm>
          <a:prstGeom prst="rect">
            <a:avLst/>
          </a:prstGeom>
          <a:noFill/>
          <a:ln>
            <a:noFill/>
          </a:ln>
        </p:spPr>
      </p:pic>
      <p:pic>
        <p:nvPicPr>
          <p:cNvPr descr="Research with solid fill" id="626" name="Google Shape;626;p21"/>
          <p:cNvPicPr preferRelativeResize="0"/>
          <p:nvPr/>
        </p:nvPicPr>
        <p:blipFill rotWithShape="1">
          <a:blip r:embed="rId7">
            <a:alphaModFix/>
          </a:blip>
          <a:srcRect b="0" l="0" r="0" t="0"/>
          <a:stretch/>
        </p:blipFill>
        <p:spPr>
          <a:xfrm>
            <a:off x="663876" y="2127295"/>
            <a:ext cx="457200" cy="457200"/>
          </a:xfrm>
          <a:prstGeom prst="rect">
            <a:avLst/>
          </a:prstGeom>
          <a:noFill/>
          <a:ln>
            <a:noFill/>
          </a:ln>
        </p:spPr>
      </p:pic>
      <p:pic>
        <p:nvPicPr>
          <p:cNvPr descr="Document with solid fill" id="627" name="Google Shape;627;p21"/>
          <p:cNvPicPr preferRelativeResize="0"/>
          <p:nvPr/>
        </p:nvPicPr>
        <p:blipFill rotWithShape="1">
          <a:blip r:embed="rId8">
            <a:alphaModFix/>
          </a:blip>
          <a:srcRect b="0" l="0" r="0" t="0"/>
          <a:stretch/>
        </p:blipFill>
        <p:spPr>
          <a:xfrm>
            <a:off x="673363" y="5315145"/>
            <a:ext cx="457200" cy="457200"/>
          </a:xfrm>
          <a:prstGeom prst="rect">
            <a:avLst/>
          </a:prstGeom>
          <a:noFill/>
          <a:ln>
            <a:noFill/>
          </a:ln>
        </p:spPr>
      </p:pic>
      <p:sp>
        <p:nvSpPr>
          <p:cNvPr id="628" name="Google Shape;628;p21"/>
          <p:cNvSpPr txBox="1"/>
          <p:nvPr/>
        </p:nvSpPr>
        <p:spPr>
          <a:xfrm>
            <a:off x="493452" y="256883"/>
            <a:ext cx="9305047" cy="93028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Envision Framework being Leveraged by PSP Vendors, Biopharma, Patients and HTA/Payers  </a:t>
            </a:r>
            <a:endParaRPr b="1" sz="2400" u="none" cap="none" strike="noStrike">
              <a:solidFill>
                <a:srgbClr val="102855"/>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3" name="Shape 633"/>
        <p:cNvGrpSpPr/>
        <p:nvPr/>
      </p:nvGrpSpPr>
      <p:grpSpPr>
        <a:xfrm>
          <a:off x="0" y="0"/>
          <a:ext cx="0" cy="0"/>
          <a:chOff x="0" y="0"/>
          <a:chExt cx="0" cy="0"/>
        </a:xfrm>
      </p:grpSpPr>
      <p:pic>
        <p:nvPicPr>
          <p:cNvPr descr="Shape, logo, company name&#10;&#10;Description automatically generated" id="634" name="Google Shape;634;p22"/>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635" name="Google Shape;635;p22"/>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636" name="Google Shape;636;p22"/>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637" name="Google Shape;637;p22"/>
          <p:cNvSpPr txBox="1"/>
          <p:nvPr/>
        </p:nvSpPr>
        <p:spPr>
          <a:xfrm>
            <a:off x="493453" y="194846"/>
            <a:ext cx="9889324" cy="65426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Variable Domains Within the Use Cases</a:t>
            </a:r>
            <a:endParaRPr b="1" i="0" sz="2400" u="none" cap="none" strike="noStrike">
              <a:solidFill>
                <a:srgbClr val="102855"/>
              </a:solidFill>
              <a:latin typeface="Montserrat"/>
              <a:ea typeface="Montserrat"/>
              <a:cs typeface="Montserrat"/>
              <a:sym typeface="Montserrat"/>
            </a:endParaRPr>
          </a:p>
        </p:txBody>
      </p:sp>
      <p:sp>
        <p:nvSpPr>
          <p:cNvPr id="638" name="Google Shape;638;p22"/>
          <p:cNvSpPr/>
          <p:nvPr/>
        </p:nvSpPr>
        <p:spPr>
          <a:xfrm rot="-5400000">
            <a:off x="2707377" y="-1001538"/>
            <a:ext cx="921002" cy="5375799"/>
          </a:xfrm>
          <a:prstGeom prst="round2SameRect">
            <a:avLst>
              <a:gd fmla="val 16667" name="adj1"/>
              <a:gd fmla="val 0" name="adj2"/>
            </a:avLst>
          </a:prstGeom>
          <a:solidFill>
            <a:srgbClr val="7194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2"/>
          <p:cNvSpPr txBox="1"/>
          <p:nvPr/>
        </p:nvSpPr>
        <p:spPr>
          <a:xfrm>
            <a:off x="524936" y="1270833"/>
            <a:ext cx="5330839"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Patient Characteristics</a:t>
            </a:r>
            <a:endParaRPr sz="1800" u="none" cap="none" strike="noStrike">
              <a:solidFill>
                <a:srgbClr val="FFFFFF"/>
              </a:solidFill>
              <a:latin typeface="Arial"/>
              <a:ea typeface="Arial"/>
              <a:cs typeface="Arial"/>
              <a:sym typeface="Arial"/>
            </a:endParaRPr>
          </a:p>
        </p:txBody>
      </p:sp>
      <p:sp>
        <p:nvSpPr>
          <p:cNvPr id="640" name="Google Shape;640;p22"/>
          <p:cNvSpPr/>
          <p:nvPr/>
        </p:nvSpPr>
        <p:spPr>
          <a:xfrm rot="-5400000">
            <a:off x="2707380" y="62115"/>
            <a:ext cx="921002" cy="5375802"/>
          </a:xfrm>
          <a:prstGeom prst="round2SameRect">
            <a:avLst>
              <a:gd fmla="val 16667" name="adj1"/>
              <a:gd fmla="val 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2"/>
          <p:cNvSpPr txBox="1"/>
          <p:nvPr/>
        </p:nvSpPr>
        <p:spPr>
          <a:xfrm>
            <a:off x="524935" y="2334460"/>
            <a:ext cx="5330842"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Physician Characteristics</a:t>
            </a:r>
            <a:endParaRPr sz="1800">
              <a:solidFill>
                <a:srgbClr val="FFFFFF"/>
              </a:solidFill>
              <a:latin typeface="Calibri"/>
              <a:ea typeface="Calibri"/>
              <a:cs typeface="Calibri"/>
              <a:sym typeface="Calibri"/>
            </a:endParaRPr>
          </a:p>
        </p:txBody>
      </p:sp>
      <p:sp>
        <p:nvSpPr>
          <p:cNvPr id="642" name="Google Shape;642;p22"/>
          <p:cNvSpPr/>
          <p:nvPr/>
        </p:nvSpPr>
        <p:spPr>
          <a:xfrm rot="-5400000">
            <a:off x="2707380" y="1125768"/>
            <a:ext cx="921002" cy="5375802"/>
          </a:xfrm>
          <a:prstGeom prst="round2SameRect">
            <a:avLst>
              <a:gd fmla="val 16667"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txBox="1"/>
          <p:nvPr/>
        </p:nvSpPr>
        <p:spPr>
          <a:xfrm>
            <a:off x="524935" y="3398110"/>
            <a:ext cx="5330842"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Treatment Characteristics</a:t>
            </a:r>
            <a:endParaRPr sz="1800" u="none" cap="none" strike="noStrike">
              <a:solidFill>
                <a:srgbClr val="FFFFFF"/>
              </a:solidFill>
              <a:latin typeface="Arial"/>
              <a:ea typeface="Arial"/>
              <a:cs typeface="Arial"/>
              <a:sym typeface="Arial"/>
            </a:endParaRPr>
          </a:p>
        </p:txBody>
      </p:sp>
      <p:sp>
        <p:nvSpPr>
          <p:cNvPr id="644" name="Google Shape;644;p22"/>
          <p:cNvSpPr/>
          <p:nvPr/>
        </p:nvSpPr>
        <p:spPr>
          <a:xfrm rot="-5400000">
            <a:off x="2707384" y="2204919"/>
            <a:ext cx="921002" cy="5375803"/>
          </a:xfrm>
          <a:prstGeom prst="round2SameRect">
            <a:avLst>
              <a:gd fmla="val 16667" name="adj1"/>
              <a:gd fmla="val 0"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txBox="1"/>
          <p:nvPr/>
        </p:nvSpPr>
        <p:spPr>
          <a:xfrm>
            <a:off x="524934" y="4477260"/>
            <a:ext cx="5330843"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Patient Reported Outcomes</a:t>
            </a:r>
            <a:endParaRPr sz="1800" u="none" cap="none" strike="noStrike">
              <a:solidFill>
                <a:srgbClr val="FFFFFF"/>
              </a:solidFill>
              <a:latin typeface="Arial"/>
              <a:ea typeface="Arial"/>
              <a:cs typeface="Arial"/>
              <a:sym typeface="Arial"/>
            </a:endParaRPr>
          </a:p>
        </p:txBody>
      </p:sp>
      <p:sp>
        <p:nvSpPr>
          <p:cNvPr id="646" name="Google Shape;646;p22"/>
          <p:cNvSpPr/>
          <p:nvPr/>
        </p:nvSpPr>
        <p:spPr>
          <a:xfrm>
            <a:off x="5904853" y="1223442"/>
            <a:ext cx="4803569"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Age</a:t>
            </a:r>
            <a:endParaRPr/>
          </a:p>
          <a:p>
            <a:pPr indent="-228600" lvl="0" marL="228600" marR="0" rtl="0" algn="l">
              <a:lnSpc>
                <a:spcPct val="100000"/>
              </a:lnSpc>
              <a:spcBef>
                <a:spcPts val="600"/>
              </a:spcBef>
              <a:spcAft>
                <a:spcPts val="0"/>
              </a:spcAft>
              <a:buClr>
                <a:srgbClr val="1A1628"/>
              </a:buClr>
              <a:buSzPts val="2000"/>
              <a:buFont typeface="Noto Sans Symbols"/>
              <a:buChar char="⚫"/>
            </a:pPr>
            <a:r>
              <a:rPr i="0" lang="en-US" sz="2000" u="none" cap="none" strike="noStrike">
                <a:solidFill>
                  <a:srgbClr val="1A1628"/>
                </a:solidFill>
                <a:latin typeface="Arial"/>
                <a:ea typeface="Arial"/>
                <a:cs typeface="Arial"/>
                <a:sym typeface="Arial"/>
              </a:rPr>
              <a:t>Gender</a:t>
            </a:r>
            <a:endParaRPr/>
          </a:p>
        </p:txBody>
      </p:sp>
      <p:sp>
        <p:nvSpPr>
          <p:cNvPr id="647" name="Google Shape;647;p22"/>
          <p:cNvSpPr/>
          <p:nvPr/>
        </p:nvSpPr>
        <p:spPr>
          <a:xfrm>
            <a:off x="5904853" y="4412178"/>
            <a:ext cx="4803569"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i="0" lang="en-US" sz="2000" u="none" cap="none" strike="noStrike">
                <a:solidFill>
                  <a:srgbClr val="1A1628"/>
                </a:solidFill>
                <a:latin typeface="Arial"/>
                <a:ea typeface="Arial"/>
                <a:cs typeface="Arial"/>
                <a:sym typeface="Arial"/>
              </a:rPr>
              <a:t>Biometric Data from Wearable</a:t>
            </a:r>
            <a:endParaRPr/>
          </a:p>
          <a:p>
            <a:pPr indent="-228600" lvl="0" marL="228600" marR="0" rtl="0" algn="l">
              <a:lnSpc>
                <a:spcPct val="100000"/>
              </a:lnSpc>
              <a:spcBef>
                <a:spcPts val="60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Quality of Life </a:t>
            </a:r>
            <a:endParaRPr i="0" sz="2000" u="none" cap="none" strike="noStrike">
              <a:solidFill>
                <a:srgbClr val="1A1628"/>
              </a:solidFill>
              <a:latin typeface="Arial"/>
              <a:ea typeface="Arial"/>
              <a:cs typeface="Arial"/>
              <a:sym typeface="Arial"/>
            </a:endParaRPr>
          </a:p>
        </p:txBody>
      </p:sp>
      <p:sp>
        <p:nvSpPr>
          <p:cNvPr id="648" name="Google Shape;648;p22"/>
          <p:cNvSpPr/>
          <p:nvPr/>
        </p:nvSpPr>
        <p:spPr>
          <a:xfrm>
            <a:off x="5904853" y="3349266"/>
            <a:ext cx="4803569"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Mode of Administration</a:t>
            </a:r>
            <a:endParaRPr/>
          </a:p>
          <a:p>
            <a:pPr indent="-228600" lvl="0" marL="228600" marR="0" rtl="0" algn="l">
              <a:lnSpc>
                <a:spcPct val="100000"/>
              </a:lnSpc>
              <a:spcBef>
                <a:spcPts val="60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Dosing</a:t>
            </a:r>
            <a:endParaRPr/>
          </a:p>
        </p:txBody>
      </p:sp>
      <p:sp>
        <p:nvSpPr>
          <p:cNvPr id="649" name="Google Shape;649;p22"/>
          <p:cNvSpPr/>
          <p:nvPr/>
        </p:nvSpPr>
        <p:spPr>
          <a:xfrm>
            <a:off x="5904853" y="2286354"/>
            <a:ext cx="4803569"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spcBef>
                <a:spcPts val="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Specialty</a:t>
            </a:r>
            <a:endParaRPr/>
          </a:p>
          <a:p>
            <a:pPr indent="-228600" lvl="0" marL="228600" marR="0" rtl="0" algn="l">
              <a:spcBef>
                <a:spcPts val="60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Province</a:t>
            </a:r>
            <a:endParaRPr/>
          </a:p>
        </p:txBody>
      </p:sp>
      <p:sp>
        <p:nvSpPr>
          <p:cNvPr id="650" name="Google Shape;650;p22"/>
          <p:cNvSpPr/>
          <p:nvPr/>
        </p:nvSpPr>
        <p:spPr>
          <a:xfrm rot="-5400000">
            <a:off x="2707376" y="3284070"/>
            <a:ext cx="921002" cy="5375803"/>
          </a:xfrm>
          <a:prstGeom prst="round2SameRect">
            <a:avLst>
              <a:gd fmla="val 16667" name="adj1"/>
              <a:gd fmla="val 0" name="adj2"/>
            </a:avLst>
          </a:prstGeom>
          <a:solidFill>
            <a:srgbClr val="8DC6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txBox="1"/>
          <p:nvPr/>
        </p:nvSpPr>
        <p:spPr>
          <a:xfrm>
            <a:off x="524934" y="5556410"/>
            <a:ext cx="5330843" cy="8310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2000"/>
              <a:buFont typeface="Arial"/>
              <a:buNone/>
            </a:pPr>
            <a:r>
              <a:rPr b="1" i="0" lang="en-US" sz="2000" u="none" cap="none" strike="noStrike">
                <a:solidFill>
                  <a:srgbClr val="FFFFFF"/>
                </a:solidFill>
                <a:latin typeface="Arial"/>
                <a:ea typeface="Arial"/>
                <a:cs typeface="Arial"/>
                <a:sym typeface="Arial"/>
              </a:rPr>
              <a:t>Adverse Reaction Documentation</a:t>
            </a:r>
            <a:endParaRPr sz="1800" u="none" cap="none" strike="noStrike">
              <a:solidFill>
                <a:srgbClr val="FFFFFF"/>
              </a:solidFill>
              <a:latin typeface="Arial"/>
              <a:ea typeface="Arial"/>
              <a:cs typeface="Arial"/>
              <a:sym typeface="Arial"/>
            </a:endParaRPr>
          </a:p>
        </p:txBody>
      </p:sp>
      <p:sp>
        <p:nvSpPr>
          <p:cNvPr id="652" name="Google Shape;652;p22"/>
          <p:cNvSpPr/>
          <p:nvPr/>
        </p:nvSpPr>
        <p:spPr>
          <a:xfrm>
            <a:off x="5904852" y="5494479"/>
            <a:ext cx="4803569" cy="930290"/>
          </a:xfrm>
          <a:prstGeom prst="roundRect">
            <a:avLst>
              <a:gd fmla="val 16667" name="adj"/>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0" wrap="square" tIns="91425">
            <a:noAutofit/>
          </a:bodyPr>
          <a:lstStyle/>
          <a:p>
            <a:pPr indent="-228600" lvl="0" marL="228600" marR="0" rtl="0" algn="l">
              <a:lnSpc>
                <a:spcPct val="100000"/>
              </a:lnSpc>
              <a:spcBef>
                <a:spcPts val="0"/>
              </a:spcBef>
              <a:spcAft>
                <a:spcPts val="0"/>
              </a:spcAft>
              <a:buClr>
                <a:srgbClr val="1A1628"/>
              </a:buClr>
              <a:buSzPts val="2000"/>
              <a:buFont typeface="Noto Sans Symbols"/>
              <a:buChar char="⚫"/>
            </a:pPr>
            <a:r>
              <a:rPr i="0" lang="en-US" sz="2000" u="none" cap="none" strike="noStrike">
                <a:solidFill>
                  <a:srgbClr val="1A1628"/>
                </a:solidFill>
                <a:latin typeface="Arial"/>
                <a:ea typeface="Arial"/>
                <a:cs typeface="Arial"/>
                <a:sym typeface="Arial"/>
              </a:rPr>
              <a:t>Type</a:t>
            </a:r>
            <a:endParaRPr/>
          </a:p>
          <a:p>
            <a:pPr indent="-228600" lvl="0" marL="228600" marR="0" rtl="0" algn="l">
              <a:lnSpc>
                <a:spcPct val="100000"/>
              </a:lnSpc>
              <a:spcBef>
                <a:spcPts val="600"/>
              </a:spcBef>
              <a:spcAft>
                <a:spcPts val="0"/>
              </a:spcAft>
              <a:buClr>
                <a:srgbClr val="1A1628"/>
              </a:buClr>
              <a:buSzPts val="2000"/>
              <a:buFont typeface="Noto Sans Symbols"/>
              <a:buChar char="⚫"/>
            </a:pPr>
            <a:r>
              <a:rPr lang="en-US" sz="2000">
                <a:solidFill>
                  <a:srgbClr val="1A1628"/>
                </a:solidFill>
                <a:latin typeface="Arial"/>
                <a:ea typeface="Arial"/>
                <a:cs typeface="Arial"/>
                <a:sym typeface="Arial"/>
              </a:rPr>
              <a:t>Seriousness</a:t>
            </a:r>
            <a:endParaRPr i="0" sz="2000" u="none" cap="none" strike="noStrike">
              <a:solidFill>
                <a:srgbClr val="1A1628"/>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6" name="Shape 656"/>
        <p:cNvGrpSpPr/>
        <p:nvPr/>
      </p:nvGrpSpPr>
      <p:grpSpPr>
        <a:xfrm>
          <a:off x="0" y="0"/>
          <a:ext cx="0" cy="0"/>
          <a:chOff x="0" y="0"/>
          <a:chExt cx="0" cy="0"/>
        </a:xfrm>
      </p:grpSpPr>
      <p:sp>
        <p:nvSpPr>
          <p:cNvPr id="657" name="Google Shape;657;p23"/>
          <p:cNvSpPr txBox="1"/>
          <p:nvPr/>
        </p:nvSpPr>
        <p:spPr>
          <a:xfrm>
            <a:off x="493453" y="322170"/>
            <a:ext cx="9889324"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A robust consent documentation that takes various nuances into consideration can be instrumental in elevating any organization’s RWE capability</a:t>
            </a:r>
            <a:endParaRPr b="1" i="0"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658" name="Google Shape;658;p23"/>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659" name="Google Shape;659;p23"/>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660" name="Google Shape;660;p23"/>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661" name="Google Shape;661;p23"/>
          <p:cNvSpPr/>
          <p:nvPr/>
        </p:nvSpPr>
        <p:spPr>
          <a:xfrm>
            <a:off x="549695" y="1745690"/>
            <a:ext cx="4652088" cy="4771218"/>
          </a:xfrm>
          <a:prstGeom prst="rect">
            <a:avLst/>
          </a:prstGeom>
          <a:noFill/>
          <a:ln cap="flat" cmpd="sng" w="12700">
            <a:solidFill>
              <a:srgbClr val="808080"/>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spcBef>
                <a:spcPts val="0"/>
              </a:spcBef>
              <a:spcAft>
                <a:spcPts val="0"/>
              </a:spcAft>
              <a:buNone/>
            </a:pPr>
            <a:r>
              <a:t/>
            </a:r>
            <a:endParaRPr sz="1200">
              <a:solidFill>
                <a:srgbClr val="000000"/>
              </a:solidFill>
              <a:latin typeface="Arial"/>
              <a:ea typeface="Arial"/>
              <a:cs typeface="Arial"/>
              <a:sym typeface="Arial"/>
            </a:endParaRPr>
          </a:p>
        </p:txBody>
      </p:sp>
      <p:sp>
        <p:nvSpPr>
          <p:cNvPr id="662" name="Google Shape;662;p23"/>
          <p:cNvSpPr/>
          <p:nvPr/>
        </p:nvSpPr>
        <p:spPr>
          <a:xfrm>
            <a:off x="88764" y="85436"/>
            <a:ext cx="374729" cy="374729"/>
          </a:xfrm>
          <a:prstGeom prst="ellipse">
            <a:avLst/>
          </a:prstGeom>
          <a:solidFill>
            <a:schemeClr val="lt1"/>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7F7F7F"/>
                </a:solidFill>
                <a:latin typeface="Calibri"/>
                <a:ea typeface="Calibri"/>
                <a:cs typeface="Calibri"/>
                <a:sym typeface="Calibri"/>
              </a:rPr>
              <a:t>0</a:t>
            </a:r>
            <a:endParaRPr/>
          </a:p>
        </p:txBody>
      </p:sp>
      <p:sp>
        <p:nvSpPr>
          <p:cNvPr id="663" name="Google Shape;663;p23"/>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664" name="Google Shape;664;p23"/>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665" name="Google Shape;665;p23"/>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666" name="Google Shape;666;p23"/>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 </a:t>
            </a:r>
            <a:endParaRPr/>
          </a:p>
        </p:txBody>
      </p:sp>
      <p:sp>
        <p:nvSpPr>
          <p:cNvPr id="667" name="Google Shape;667;p23"/>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668" name="Google Shape;668;p23"/>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669" name="Google Shape;669;p23"/>
          <p:cNvSpPr txBox="1"/>
          <p:nvPr/>
        </p:nvSpPr>
        <p:spPr>
          <a:xfrm>
            <a:off x="1122801" y="1843660"/>
            <a:ext cx="388070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rgbClr val="102855"/>
                </a:solidFill>
                <a:latin typeface="Arial"/>
                <a:ea typeface="Arial"/>
                <a:cs typeface="Arial"/>
                <a:sym typeface="Arial"/>
              </a:rPr>
              <a:t>Key elements that should be captured in consent documentation</a:t>
            </a:r>
            <a:endParaRPr i="1" sz="1200">
              <a:solidFill>
                <a:schemeClr val="dk1"/>
              </a:solidFill>
              <a:latin typeface="Arial"/>
              <a:ea typeface="Arial"/>
              <a:cs typeface="Arial"/>
              <a:sym typeface="Arial"/>
            </a:endParaRPr>
          </a:p>
        </p:txBody>
      </p:sp>
      <p:sp>
        <p:nvSpPr>
          <p:cNvPr id="670" name="Google Shape;670;p23"/>
          <p:cNvSpPr txBox="1"/>
          <p:nvPr/>
        </p:nvSpPr>
        <p:spPr>
          <a:xfrm>
            <a:off x="6709709" y="1490793"/>
            <a:ext cx="446441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rgbClr val="102855"/>
                </a:solidFill>
                <a:latin typeface="Arial"/>
                <a:ea typeface="Arial"/>
                <a:cs typeface="Arial"/>
                <a:sym typeface="Arial"/>
              </a:rPr>
              <a:t>Challenges to Consider for Expanding Consent Documentation:</a:t>
            </a:r>
            <a:endParaRPr i="1" sz="1400">
              <a:solidFill>
                <a:schemeClr val="dk1"/>
              </a:solidFill>
              <a:latin typeface="Arial"/>
              <a:ea typeface="Arial"/>
              <a:cs typeface="Arial"/>
              <a:sym typeface="Arial"/>
            </a:endParaRPr>
          </a:p>
        </p:txBody>
      </p:sp>
      <p:pic>
        <p:nvPicPr>
          <p:cNvPr descr="A black background with a black square&#10;&#10;Description automatically generated with medium confidence" id="671" name="Google Shape;671;p23"/>
          <p:cNvPicPr preferRelativeResize="0"/>
          <p:nvPr/>
        </p:nvPicPr>
        <p:blipFill rotWithShape="1">
          <a:blip r:embed="rId5">
            <a:alphaModFix/>
          </a:blip>
          <a:srcRect b="0" l="0" r="0" t="0"/>
          <a:stretch/>
        </p:blipFill>
        <p:spPr>
          <a:xfrm>
            <a:off x="702142" y="1912884"/>
            <a:ext cx="457200" cy="457200"/>
          </a:xfrm>
          <a:prstGeom prst="rect">
            <a:avLst/>
          </a:prstGeom>
          <a:noFill/>
          <a:ln>
            <a:noFill/>
          </a:ln>
        </p:spPr>
      </p:pic>
      <p:sp>
        <p:nvSpPr>
          <p:cNvPr id="672" name="Google Shape;672;p23"/>
          <p:cNvSpPr/>
          <p:nvPr/>
        </p:nvSpPr>
        <p:spPr>
          <a:xfrm rot="5400000">
            <a:off x="4220142" y="3865571"/>
            <a:ext cx="3069259" cy="290346"/>
          </a:xfrm>
          <a:prstGeom prst="triangle">
            <a:avLst>
              <a:gd fmla="val 50000" name="adj"/>
            </a:avLst>
          </a:prstGeom>
          <a:solidFill>
            <a:srgbClr val="DDEA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23"/>
          <p:cNvSpPr txBox="1"/>
          <p:nvPr/>
        </p:nvSpPr>
        <p:spPr>
          <a:xfrm>
            <a:off x="7377259" y="3526132"/>
            <a:ext cx="4114800" cy="1092607"/>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Which stakeholders will be responsible as the data custodian of the</a:t>
            </a:r>
            <a:r>
              <a:rPr b="1" lang="en-US" sz="1300">
                <a:solidFill>
                  <a:srgbClr val="000000"/>
                </a:solidFill>
                <a:latin typeface="Arial"/>
                <a:ea typeface="Arial"/>
                <a:cs typeface="Arial"/>
                <a:sym typeface="Arial"/>
              </a:rPr>
              <a:t> consent documentation and the resulting database?</a:t>
            </a:r>
            <a:endParaRPr sz="1300">
              <a:solidFill>
                <a:srgbClr val="000000"/>
              </a:solidFill>
              <a:latin typeface="Arial"/>
              <a:ea typeface="Arial"/>
              <a:cs typeface="Arial"/>
              <a:sym typeface="Arial"/>
            </a:endParaRPr>
          </a:p>
          <a:p>
            <a:pPr indent="-171450" lvl="0" marL="171450" marR="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Who is going to absorb the </a:t>
            </a:r>
            <a:r>
              <a:rPr b="1" lang="en-US" sz="1300">
                <a:solidFill>
                  <a:srgbClr val="000000"/>
                </a:solidFill>
                <a:latin typeface="Arial"/>
                <a:ea typeface="Arial"/>
                <a:cs typeface="Arial"/>
                <a:sym typeface="Arial"/>
              </a:rPr>
              <a:t>cost of setting / maintaining the database</a:t>
            </a:r>
            <a:r>
              <a:rPr lang="en-US" sz="1300">
                <a:solidFill>
                  <a:srgbClr val="000000"/>
                </a:solidFill>
                <a:latin typeface="Arial"/>
                <a:ea typeface="Arial"/>
                <a:cs typeface="Arial"/>
                <a:sym typeface="Arial"/>
              </a:rPr>
              <a:t>?</a:t>
            </a:r>
            <a:endParaRPr/>
          </a:p>
        </p:txBody>
      </p:sp>
      <p:sp>
        <p:nvSpPr>
          <p:cNvPr id="674" name="Google Shape;674;p23"/>
          <p:cNvSpPr txBox="1"/>
          <p:nvPr/>
        </p:nvSpPr>
        <p:spPr>
          <a:xfrm>
            <a:off x="7377259" y="2203348"/>
            <a:ext cx="4114800" cy="10926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00">
                <a:solidFill>
                  <a:srgbClr val="000000"/>
                </a:solidFill>
                <a:latin typeface="Arial"/>
                <a:ea typeface="Arial"/>
                <a:cs typeface="Arial"/>
                <a:sym typeface="Arial"/>
              </a:rPr>
              <a:t>Are the </a:t>
            </a:r>
            <a:r>
              <a:rPr b="1" lang="en-US" sz="1300">
                <a:solidFill>
                  <a:srgbClr val="000000"/>
                </a:solidFill>
                <a:latin typeface="Arial"/>
                <a:ea typeface="Arial"/>
                <a:cs typeface="Arial"/>
                <a:sym typeface="Arial"/>
              </a:rPr>
              <a:t>potential outcomes and nuances of Bill C-27 </a:t>
            </a:r>
            <a:r>
              <a:rPr lang="en-US" sz="1300">
                <a:solidFill>
                  <a:srgbClr val="000000"/>
                </a:solidFill>
                <a:latin typeface="Arial"/>
                <a:ea typeface="Arial"/>
                <a:cs typeface="Arial"/>
                <a:sym typeface="Arial"/>
              </a:rPr>
              <a:t>being addressed in consent documentation?</a:t>
            </a:r>
            <a:endParaRPr/>
          </a:p>
          <a:p>
            <a:pPr indent="-171450" lvl="0" marL="171450" marR="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Expanded restrictions around </a:t>
            </a:r>
            <a:r>
              <a:rPr b="1" lang="en-US" sz="1300">
                <a:solidFill>
                  <a:srgbClr val="000000"/>
                </a:solidFill>
                <a:latin typeface="Arial"/>
                <a:ea typeface="Arial"/>
                <a:cs typeface="Arial"/>
                <a:sym typeface="Arial"/>
              </a:rPr>
              <a:t>implied data analysis consent</a:t>
            </a:r>
            <a:r>
              <a:rPr lang="en-US" sz="1300">
                <a:solidFill>
                  <a:srgbClr val="000000"/>
                </a:solidFill>
                <a:latin typeface="Arial"/>
                <a:ea typeface="Arial"/>
                <a:cs typeface="Arial"/>
                <a:sym typeface="Arial"/>
              </a:rPr>
              <a:t> may result in the need for amendments to existing consents in place</a:t>
            </a:r>
            <a:endParaRPr/>
          </a:p>
        </p:txBody>
      </p:sp>
      <p:sp>
        <p:nvSpPr>
          <p:cNvPr id="675" name="Google Shape;675;p23"/>
          <p:cNvSpPr txBox="1"/>
          <p:nvPr/>
        </p:nvSpPr>
        <p:spPr>
          <a:xfrm>
            <a:off x="7377259" y="5177195"/>
            <a:ext cx="4114800" cy="892552"/>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00000"/>
              </a:buClr>
              <a:buSzPts val="1300"/>
              <a:buFont typeface="Arial"/>
              <a:buChar char="•"/>
            </a:pPr>
            <a:r>
              <a:rPr lang="en-US" sz="1300">
                <a:solidFill>
                  <a:srgbClr val="000000"/>
                </a:solidFill>
                <a:latin typeface="Arial"/>
                <a:ea typeface="Arial"/>
                <a:cs typeface="Arial"/>
                <a:sym typeface="Arial"/>
              </a:rPr>
              <a:t>Expanded consent will enable rich data collection. However, it would also result in more comprehensive capture of data points that are directly/tangentially related to adverse reactions. </a:t>
            </a:r>
            <a:endParaRPr b="1" sz="1300">
              <a:solidFill>
                <a:srgbClr val="000000"/>
              </a:solidFill>
              <a:latin typeface="Arial"/>
              <a:ea typeface="Arial"/>
              <a:cs typeface="Arial"/>
              <a:sym typeface="Arial"/>
            </a:endParaRPr>
          </a:p>
        </p:txBody>
      </p:sp>
      <p:sp>
        <p:nvSpPr>
          <p:cNvPr id="676" name="Google Shape;676;p23"/>
          <p:cNvSpPr txBox="1"/>
          <p:nvPr/>
        </p:nvSpPr>
        <p:spPr>
          <a:xfrm>
            <a:off x="5699426" y="2918568"/>
            <a:ext cx="2020566"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1"/>
                </a:solidFill>
                <a:latin typeface="Arial"/>
                <a:ea typeface="Arial"/>
                <a:cs typeface="Arial"/>
                <a:sym typeface="Arial"/>
              </a:rPr>
              <a:t>Bill C-27</a:t>
            </a:r>
            <a:endParaRPr sz="1600">
              <a:solidFill>
                <a:schemeClr val="accent1"/>
              </a:solidFill>
              <a:latin typeface="Arial"/>
              <a:ea typeface="Arial"/>
              <a:cs typeface="Arial"/>
              <a:sym typeface="Arial"/>
            </a:endParaRPr>
          </a:p>
        </p:txBody>
      </p:sp>
      <p:sp>
        <p:nvSpPr>
          <p:cNvPr id="677" name="Google Shape;677;p23"/>
          <p:cNvSpPr txBox="1"/>
          <p:nvPr/>
        </p:nvSpPr>
        <p:spPr>
          <a:xfrm>
            <a:off x="5998978" y="4142694"/>
            <a:ext cx="142146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1"/>
                </a:solidFill>
                <a:latin typeface="Arial"/>
                <a:ea typeface="Arial"/>
                <a:cs typeface="Arial"/>
                <a:sym typeface="Arial"/>
              </a:rPr>
              <a:t>Data Ownership</a:t>
            </a:r>
            <a:endParaRPr sz="1600">
              <a:solidFill>
                <a:schemeClr val="accent1"/>
              </a:solidFill>
              <a:latin typeface="Arial"/>
              <a:ea typeface="Arial"/>
              <a:cs typeface="Arial"/>
              <a:sym typeface="Arial"/>
            </a:endParaRPr>
          </a:p>
        </p:txBody>
      </p:sp>
      <p:sp>
        <p:nvSpPr>
          <p:cNvPr id="678" name="Google Shape;678;p23"/>
          <p:cNvSpPr txBox="1"/>
          <p:nvPr/>
        </p:nvSpPr>
        <p:spPr>
          <a:xfrm>
            <a:off x="5819870" y="5434068"/>
            <a:ext cx="1779678"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1"/>
                </a:solidFill>
                <a:latin typeface="Arial"/>
                <a:ea typeface="Arial"/>
                <a:cs typeface="Arial"/>
                <a:sym typeface="Arial"/>
              </a:rPr>
              <a:t>Adverse Reaction Reporting</a:t>
            </a:r>
            <a:endParaRPr sz="1600">
              <a:solidFill>
                <a:schemeClr val="accent1"/>
              </a:solidFill>
              <a:latin typeface="Arial"/>
              <a:ea typeface="Arial"/>
              <a:cs typeface="Arial"/>
              <a:sym typeface="Arial"/>
            </a:endParaRPr>
          </a:p>
        </p:txBody>
      </p:sp>
      <p:pic>
        <p:nvPicPr>
          <p:cNvPr descr="A black background with a black square&#10;&#10;Description automatically generated with medium confidence" id="679" name="Google Shape;679;p23"/>
          <p:cNvPicPr preferRelativeResize="0"/>
          <p:nvPr/>
        </p:nvPicPr>
        <p:blipFill rotWithShape="1">
          <a:blip r:embed="rId6">
            <a:alphaModFix/>
          </a:blip>
          <a:srcRect b="0" l="0" r="0" t="0"/>
          <a:stretch/>
        </p:blipFill>
        <p:spPr>
          <a:xfrm>
            <a:off x="6435389" y="2246549"/>
            <a:ext cx="548640" cy="548640"/>
          </a:xfrm>
          <a:prstGeom prst="rect">
            <a:avLst/>
          </a:prstGeom>
          <a:noFill/>
          <a:ln>
            <a:noFill/>
          </a:ln>
        </p:spPr>
      </p:pic>
      <p:pic>
        <p:nvPicPr>
          <p:cNvPr descr="A diagram and a pie chart&#10;&#10;Description automatically generated" id="680" name="Google Shape;680;p23"/>
          <p:cNvPicPr preferRelativeResize="0"/>
          <p:nvPr/>
        </p:nvPicPr>
        <p:blipFill rotWithShape="1">
          <a:blip r:embed="rId7">
            <a:alphaModFix/>
          </a:blip>
          <a:srcRect b="0" l="0" r="0" t="0"/>
          <a:stretch/>
        </p:blipFill>
        <p:spPr>
          <a:xfrm>
            <a:off x="6435389" y="3611130"/>
            <a:ext cx="548640" cy="548640"/>
          </a:xfrm>
          <a:prstGeom prst="rect">
            <a:avLst/>
          </a:prstGeom>
          <a:noFill/>
          <a:ln>
            <a:noFill/>
          </a:ln>
        </p:spPr>
      </p:pic>
      <p:pic>
        <p:nvPicPr>
          <p:cNvPr descr="A yellow triangle with a white exclamation mark&#10;&#10;Description automatically generated" id="681" name="Google Shape;681;p23"/>
          <p:cNvPicPr preferRelativeResize="0"/>
          <p:nvPr/>
        </p:nvPicPr>
        <p:blipFill rotWithShape="1">
          <a:blip r:embed="rId8">
            <a:alphaModFix/>
          </a:blip>
          <a:srcRect b="0" l="0" r="0" t="0"/>
          <a:stretch/>
        </p:blipFill>
        <p:spPr>
          <a:xfrm>
            <a:off x="6435389" y="4885428"/>
            <a:ext cx="548640" cy="548640"/>
          </a:xfrm>
          <a:prstGeom prst="rect">
            <a:avLst/>
          </a:prstGeom>
          <a:noFill/>
          <a:ln>
            <a:noFill/>
          </a:ln>
        </p:spPr>
      </p:pic>
      <p:pic>
        <p:nvPicPr>
          <p:cNvPr descr="A hand holding a paper with arrows pointing to the top&#10;&#10;Description automatically generated" id="682" name="Google Shape;682;p23"/>
          <p:cNvPicPr preferRelativeResize="0"/>
          <p:nvPr/>
        </p:nvPicPr>
        <p:blipFill rotWithShape="1">
          <a:blip r:embed="rId9">
            <a:alphaModFix/>
          </a:blip>
          <a:srcRect b="0" l="0" r="0" t="0"/>
          <a:stretch/>
        </p:blipFill>
        <p:spPr>
          <a:xfrm>
            <a:off x="702142" y="5027604"/>
            <a:ext cx="457200" cy="457200"/>
          </a:xfrm>
          <a:prstGeom prst="rect">
            <a:avLst/>
          </a:prstGeom>
          <a:noFill/>
          <a:ln>
            <a:noFill/>
          </a:ln>
        </p:spPr>
      </p:pic>
      <p:sp>
        <p:nvSpPr>
          <p:cNvPr id="683" name="Google Shape;683;p23"/>
          <p:cNvSpPr txBox="1"/>
          <p:nvPr/>
        </p:nvSpPr>
        <p:spPr>
          <a:xfrm>
            <a:off x="1523368" y="5072627"/>
            <a:ext cx="269443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Types of Data Usage</a:t>
            </a:r>
            <a:endParaRPr i="1" sz="1200">
              <a:solidFill>
                <a:schemeClr val="dk1"/>
              </a:solidFill>
              <a:latin typeface="Arial"/>
              <a:ea typeface="Arial"/>
              <a:cs typeface="Arial"/>
              <a:sym typeface="Arial"/>
            </a:endParaRPr>
          </a:p>
        </p:txBody>
      </p:sp>
      <p:sp>
        <p:nvSpPr>
          <p:cNvPr id="684" name="Google Shape;684;p23"/>
          <p:cNvSpPr txBox="1"/>
          <p:nvPr/>
        </p:nvSpPr>
        <p:spPr>
          <a:xfrm>
            <a:off x="561219" y="5568459"/>
            <a:ext cx="1438080" cy="723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Internal Use </a:t>
            </a:r>
            <a:endParaRPr/>
          </a:p>
          <a:p>
            <a:pPr indent="0" lvl="0" marL="0" marR="0" rtl="0" algn="ctr">
              <a:spcBef>
                <a:spcPts val="600"/>
              </a:spcBef>
              <a:spcAft>
                <a:spcPts val="0"/>
              </a:spcAft>
              <a:buNone/>
            </a:pPr>
            <a:r>
              <a:rPr i="1" lang="en-US" sz="1200">
                <a:solidFill>
                  <a:srgbClr val="000000"/>
                </a:solidFill>
                <a:latin typeface="Arial"/>
                <a:ea typeface="Arial"/>
                <a:cs typeface="Arial"/>
                <a:sym typeface="Arial"/>
              </a:rPr>
              <a:t>(Internal company stakeholders)</a:t>
            </a:r>
            <a:endParaRPr/>
          </a:p>
        </p:txBody>
      </p:sp>
      <p:sp>
        <p:nvSpPr>
          <p:cNvPr id="685" name="Google Shape;685;p23"/>
          <p:cNvSpPr txBox="1"/>
          <p:nvPr/>
        </p:nvSpPr>
        <p:spPr>
          <a:xfrm>
            <a:off x="2041970" y="5568459"/>
            <a:ext cx="1581888" cy="723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Quasi External Use</a:t>
            </a:r>
            <a:endParaRPr/>
          </a:p>
          <a:p>
            <a:pPr indent="0" lvl="0" marL="0" marR="0" rtl="0" algn="ctr">
              <a:spcBef>
                <a:spcPts val="600"/>
              </a:spcBef>
              <a:spcAft>
                <a:spcPts val="0"/>
              </a:spcAft>
              <a:buNone/>
            </a:pPr>
            <a:r>
              <a:rPr i="1" lang="en-US" sz="1200">
                <a:solidFill>
                  <a:srgbClr val="000000"/>
                </a:solidFill>
                <a:latin typeface="Arial"/>
                <a:ea typeface="Arial"/>
                <a:cs typeface="Arial"/>
                <a:sym typeface="Arial"/>
              </a:rPr>
              <a:t>(e.g., Health Canada, CADTH)</a:t>
            </a:r>
            <a:endParaRPr/>
          </a:p>
        </p:txBody>
      </p:sp>
      <p:sp>
        <p:nvSpPr>
          <p:cNvPr id="686" name="Google Shape;686;p23"/>
          <p:cNvSpPr txBox="1"/>
          <p:nvPr/>
        </p:nvSpPr>
        <p:spPr>
          <a:xfrm>
            <a:off x="3617770" y="5568459"/>
            <a:ext cx="1581888" cy="723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External Use</a:t>
            </a:r>
            <a:endParaRPr/>
          </a:p>
          <a:p>
            <a:pPr indent="0" lvl="0" marL="0" marR="0" rtl="0" algn="ctr">
              <a:spcBef>
                <a:spcPts val="600"/>
              </a:spcBef>
              <a:spcAft>
                <a:spcPts val="0"/>
              </a:spcAft>
              <a:buNone/>
            </a:pPr>
            <a:r>
              <a:rPr i="1" lang="en-US" sz="1200">
                <a:solidFill>
                  <a:srgbClr val="000000"/>
                </a:solidFill>
                <a:latin typeface="Arial"/>
                <a:ea typeface="Arial"/>
                <a:cs typeface="Arial"/>
                <a:sym typeface="Arial"/>
              </a:rPr>
              <a:t>(PSP Vendors, Private Payers, etc.)</a:t>
            </a:r>
            <a:endParaRPr/>
          </a:p>
        </p:txBody>
      </p:sp>
      <p:sp>
        <p:nvSpPr>
          <p:cNvPr id="687" name="Google Shape;687;p23"/>
          <p:cNvSpPr txBox="1"/>
          <p:nvPr/>
        </p:nvSpPr>
        <p:spPr>
          <a:xfrm>
            <a:off x="708064" y="2537277"/>
            <a:ext cx="4325047" cy="1323439"/>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Consent to collect the data point itself</a:t>
            </a:r>
            <a:endParaRPr/>
          </a:p>
          <a:p>
            <a:pPr indent="-228600" lvl="0" marL="228600" marR="0" rtl="0" algn="l">
              <a:spcBef>
                <a:spcPts val="6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RWE specific consent</a:t>
            </a:r>
            <a:r>
              <a:rPr i="1" lang="en-US" sz="1200">
                <a:solidFill>
                  <a:srgbClr val="000000"/>
                </a:solidFill>
                <a:latin typeface="Arial"/>
                <a:ea typeface="Arial"/>
                <a:cs typeface="Arial"/>
                <a:sym typeface="Arial"/>
              </a:rPr>
              <a:t> (if possible)</a:t>
            </a:r>
            <a:endParaRPr/>
          </a:p>
          <a:p>
            <a:pPr indent="-228600" lvl="0" marL="228600" marR="0" rtl="0" algn="l">
              <a:spcBef>
                <a:spcPts val="6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Procedure to withdraw consent</a:t>
            </a:r>
            <a:endParaRPr/>
          </a:p>
          <a:p>
            <a:pPr indent="-228600" lvl="0" marL="228600" marR="0" rtl="0" algn="l">
              <a:spcBef>
                <a:spcPts val="6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No punitive action for patients not providing consent</a:t>
            </a:r>
            <a:endParaRPr/>
          </a:p>
          <a:p>
            <a:pPr indent="-228600" lvl="0" marL="228600" marR="0" rtl="0" algn="l">
              <a:spcBef>
                <a:spcPts val="600"/>
              </a:spcBef>
              <a:spcAft>
                <a:spcPts val="0"/>
              </a:spcAft>
              <a:buClr>
                <a:srgbClr val="000000"/>
              </a:buClr>
              <a:buSzPts val="1200"/>
              <a:buFont typeface="Calibri"/>
              <a:buAutoNum type="arabicPeriod"/>
            </a:pPr>
            <a:r>
              <a:rPr lang="en-US" sz="1200">
                <a:solidFill>
                  <a:srgbClr val="000000"/>
                </a:solidFill>
                <a:latin typeface="Arial"/>
                <a:ea typeface="Arial"/>
                <a:cs typeface="Arial"/>
                <a:sym typeface="Arial"/>
              </a:rPr>
              <a:t>Purposes for which the data will be used</a:t>
            </a:r>
            <a:endParaRPr/>
          </a:p>
        </p:txBody>
      </p:sp>
      <p:sp>
        <p:nvSpPr>
          <p:cNvPr id="688" name="Google Shape;688;p23"/>
          <p:cNvSpPr/>
          <p:nvPr/>
        </p:nvSpPr>
        <p:spPr>
          <a:xfrm>
            <a:off x="7420441" y="6117672"/>
            <a:ext cx="4461490" cy="399236"/>
          </a:xfrm>
          <a:prstGeom prst="wedgeRoundRectCallout">
            <a:avLst>
              <a:gd fmla="val -26723" name="adj1"/>
              <a:gd fmla="val -61682" name="adj2"/>
              <a:gd fmla="val 16667" name="adj3"/>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100">
                <a:solidFill>
                  <a:srgbClr val="3F3F3F"/>
                </a:solidFill>
                <a:latin typeface="Arial"/>
                <a:ea typeface="Arial"/>
                <a:cs typeface="Arial"/>
                <a:sym typeface="Arial"/>
              </a:rPr>
              <a:t>Note</a:t>
            </a:r>
            <a:r>
              <a:rPr i="1" lang="en-US" sz="1100">
                <a:solidFill>
                  <a:srgbClr val="3F3F3F"/>
                </a:solidFill>
                <a:latin typeface="Arial"/>
                <a:ea typeface="Arial"/>
                <a:cs typeface="Arial"/>
                <a:sym typeface="Arial"/>
              </a:rPr>
              <a:t>: When collecting datasets that may impact AE reporting, connect with your pharma co-vigilance team in advance</a:t>
            </a:r>
            <a:endParaRPr/>
          </a:p>
        </p:txBody>
      </p:sp>
      <p:sp>
        <p:nvSpPr>
          <p:cNvPr id="689" name="Google Shape;689;p23"/>
          <p:cNvSpPr txBox="1"/>
          <p:nvPr/>
        </p:nvSpPr>
        <p:spPr>
          <a:xfrm>
            <a:off x="1562078" y="3966901"/>
            <a:ext cx="2694438"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Data Users</a:t>
            </a:r>
            <a:endParaRPr i="1" sz="1200">
              <a:solidFill>
                <a:schemeClr val="dk1"/>
              </a:solidFill>
              <a:latin typeface="Arial"/>
              <a:ea typeface="Arial"/>
              <a:cs typeface="Arial"/>
              <a:sym typeface="Arial"/>
            </a:endParaRPr>
          </a:p>
        </p:txBody>
      </p:sp>
      <p:cxnSp>
        <p:nvCxnSpPr>
          <p:cNvPr id="690" name="Google Shape;690;p23"/>
          <p:cNvCxnSpPr/>
          <p:nvPr/>
        </p:nvCxnSpPr>
        <p:spPr>
          <a:xfrm>
            <a:off x="702142" y="3938784"/>
            <a:ext cx="4301368" cy="0"/>
          </a:xfrm>
          <a:prstGeom prst="straightConnector1">
            <a:avLst/>
          </a:prstGeom>
          <a:noFill/>
          <a:ln cap="flat" cmpd="sng" w="9525">
            <a:solidFill>
              <a:srgbClr val="D8D8D8"/>
            </a:solidFill>
            <a:prstDash val="solid"/>
            <a:miter lim="800000"/>
            <a:headEnd len="sm" w="sm" type="none"/>
            <a:tailEnd len="sm" w="sm" type="none"/>
          </a:ln>
        </p:spPr>
      </p:cxnSp>
      <p:cxnSp>
        <p:nvCxnSpPr>
          <p:cNvPr id="691" name="Google Shape;691;p23"/>
          <p:cNvCxnSpPr/>
          <p:nvPr/>
        </p:nvCxnSpPr>
        <p:spPr>
          <a:xfrm>
            <a:off x="702142" y="5009253"/>
            <a:ext cx="4301368" cy="0"/>
          </a:xfrm>
          <a:prstGeom prst="straightConnector1">
            <a:avLst/>
          </a:prstGeom>
          <a:noFill/>
          <a:ln cap="flat" cmpd="sng" w="9525">
            <a:solidFill>
              <a:srgbClr val="D8D8D8"/>
            </a:solidFill>
            <a:prstDash val="solid"/>
            <a:miter lim="800000"/>
            <a:headEnd len="sm" w="sm" type="none"/>
            <a:tailEnd len="sm" w="sm" type="none"/>
          </a:ln>
        </p:spPr>
      </p:cxnSp>
      <p:pic>
        <p:nvPicPr>
          <p:cNvPr descr="A magnifying glass with graph and graph&#10;&#10;Description automatically generated" id="692" name="Google Shape;692;p23"/>
          <p:cNvPicPr preferRelativeResize="0"/>
          <p:nvPr/>
        </p:nvPicPr>
        <p:blipFill rotWithShape="1">
          <a:blip r:embed="rId10">
            <a:alphaModFix/>
          </a:blip>
          <a:srcRect b="0" l="0" r="0" t="0"/>
          <a:stretch/>
        </p:blipFill>
        <p:spPr>
          <a:xfrm>
            <a:off x="702142" y="4008837"/>
            <a:ext cx="457200" cy="457200"/>
          </a:xfrm>
          <a:prstGeom prst="rect">
            <a:avLst/>
          </a:prstGeom>
          <a:noFill/>
          <a:ln>
            <a:noFill/>
          </a:ln>
        </p:spPr>
      </p:pic>
      <p:sp>
        <p:nvSpPr>
          <p:cNvPr id="693" name="Google Shape;693;p23"/>
          <p:cNvSpPr txBox="1"/>
          <p:nvPr/>
        </p:nvSpPr>
        <p:spPr>
          <a:xfrm>
            <a:off x="1383080" y="4252300"/>
            <a:ext cx="1438080" cy="5386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Data Controllers</a:t>
            </a:r>
            <a:endParaRPr/>
          </a:p>
          <a:p>
            <a:pPr indent="0" lvl="0" marL="0" marR="0" rtl="0" algn="ctr">
              <a:spcBef>
                <a:spcPts val="600"/>
              </a:spcBef>
              <a:spcAft>
                <a:spcPts val="0"/>
              </a:spcAft>
              <a:buNone/>
            </a:pPr>
            <a:r>
              <a:rPr i="1" lang="en-US" sz="1200">
                <a:solidFill>
                  <a:srgbClr val="000000"/>
                </a:solidFill>
                <a:latin typeface="Arial"/>
                <a:ea typeface="Arial"/>
                <a:cs typeface="Arial"/>
                <a:sym typeface="Arial"/>
              </a:rPr>
              <a:t>(PSP Vendor)</a:t>
            </a:r>
            <a:endParaRPr/>
          </a:p>
        </p:txBody>
      </p:sp>
      <p:sp>
        <p:nvSpPr>
          <p:cNvPr id="694" name="Google Shape;694;p23"/>
          <p:cNvSpPr txBox="1"/>
          <p:nvPr/>
        </p:nvSpPr>
        <p:spPr>
          <a:xfrm>
            <a:off x="2931475" y="4252300"/>
            <a:ext cx="1804136" cy="907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000000"/>
                </a:solidFill>
                <a:latin typeface="Arial"/>
                <a:ea typeface="Arial"/>
                <a:cs typeface="Arial"/>
                <a:sym typeface="Arial"/>
              </a:rPr>
              <a:t>Data Processor</a:t>
            </a:r>
            <a:endParaRPr/>
          </a:p>
          <a:p>
            <a:pPr indent="0" lvl="0" marL="0" marR="0" rtl="0" algn="ctr">
              <a:spcBef>
                <a:spcPts val="600"/>
              </a:spcBef>
              <a:spcAft>
                <a:spcPts val="0"/>
              </a:spcAft>
              <a:buNone/>
            </a:pPr>
            <a:r>
              <a:rPr i="1" lang="en-US" sz="1200">
                <a:solidFill>
                  <a:srgbClr val="000000"/>
                </a:solidFill>
                <a:latin typeface="Arial"/>
                <a:ea typeface="Arial"/>
                <a:cs typeface="Arial"/>
                <a:sym typeface="Arial"/>
              </a:rPr>
              <a:t>(Pharma Manufacturers,  non-pharma entities, etc.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8" name="Shape 698"/>
        <p:cNvGrpSpPr/>
        <p:nvPr/>
      </p:nvGrpSpPr>
      <p:grpSpPr>
        <a:xfrm>
          <a:off x="0" y="0"/>
          <a:ext cx="0" cy="0"/>
          <a:chOff x="0" y="0"/>
          <a:chExt cx="0" cy="0"/>
        </a:xfrm>
      </p:grpSpPr>
      <p:pic>
        <p:nvPicPr>
          <p:cNvPr descr="Shape, logo, company name&#10;&#10;Description automatically generated" id="699" name="Google Shape;699;p24"/>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700" name="Google Shape;700;p24"/>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701" name="Google Shape;701;p24"/>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702" name="Google Shape;702;p24"/>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703" name="Google Shape;703;p24"/>
          <p:cNvSpPr/>
          <p:nvPr/>
        </p:nvSpPr>
        <p:spPr>
          <a:xfrm>
            <a:off x="591528" y="27129"/>
            <a:ext cx="1351572" cy="330059"/>
          </a:xfrm>
          <a:prstGeom prst="homePlate">
            <a:avLst>
              <a:gd fmla="val 36438"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704" name="Google Shape;704;p24"/>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705" name="Google Shape;705;p24"/>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706" name="Google Shape;706;p24"/>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707" name="Google Shape;707;p24"/>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708" name="Google Shape;708;p24"/>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1</a:t>
            </a:r>
            <a:endParaRPr/>
          </a:p>
        </p:txBody>
      </p:sp>
      <p:cxnSp>
        <p:nvCxnSpPr>
          <p:cNvPr id="709" name="Google Shape;709;p24"/>
          <p:cNvCxnSpPr>
            <a:endCxn id="710" idx="0"/>
          </p:cNvCxnSpPr>
          <p:nvPr/>
        </p:nvCxnSpPr>
        <p:spPr>
          <a:xfrm>
            <a:off x="5855945" y="4636620"/>
            <a:ext cx="0" cy="260100"/>
          </a:xfrm>
          <a:prstGeom prst="straightConnector1">
            <a:avLst/>
          </a:prstGeom>
          <a:noFill/>
          <a:ln cap="rnd" cmpd="sng" w="9525">
            <a:solidFill>
              <a:schemeClr val="dk2"/>
            </a:solidFill>
            <a:prstDash val="solid"/>
            <a:round/>
            <a:headEnd len="sm" w="sm" type="none"/>
            <a:tailEnd len="sm" w="sm" type="none"/>
          </a:ln>
        </p:spPr>
      </p:cxnSp>
      <p:sp>
        <p:nvSpPr>
          <p:cNvPr id="710" name="Google Shape;710;p24"/>
          <p:cNvSpPr/>
          <p:nvPr/>
        </p:nvSpPr>
        <p:spPr>
          <a:xfrm>
            <a:off x="5115961" y="4896720"/>
            <a:ext cx="1479968" cy="64633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800">
                <a:solidFill>
                  <a:srgbClr val="7F7F7F"/>
                </a:solidFill>
                <a:latin typeface="Arial"/>
                <a:ea typeface="Arial"/>
                <a:cs typeface="Arial"/>
                <a:sym typeface="Arial"/>
              </a:rPr>
              <a:t>Use Case Definition</a:t>
            </a:r>
            <a:endParaRPr/>
          </a:p>
        </p:txBody>
      </p:sp>
      <p:sp>
        <p:nvSpPr>
          <p:cNvPr id="711" name="Google Shape;711;p24"/>
          <p:cNvSpPr/>
          <p:nvPr/>
        </p:nvSpPr>
        <p:spPr>
          <a:xfrm>
            <a:off x="3627136" y="4045617"/>
            <a:ext cx="1381103" cy="772790"/>
          </a:xfrm>
          <a:custGeom>
            <a:rect b="b" l="l" r="r" t="t"/>
            <a:pathLst>
              <a:path extrusionOk="0" h="469900" w="839788">
                <a:moveTo>
                  <a:pt x="561975" y="0"/>
                </a:moveTo>
                <a:lnTo>
                  <a:pt x="839788" y="233363"/>
                </a:lnTo>
                <a:lnTo>
                  <a:pt x="561975" y="469900"/>
                </a:lnTo>
                <a:lnTo>
                  <a:pt x="561975" y="374650"/>
                </a:lnTo>
                <a:lnTo>
                  <a:pt x="0" y="374650"/>
                </a:lnTo>
                <a:lnTo>
                  <a:pt x="0" y="95250"/>
                </a:lnTo>
                <a:lnTo>
                  <a:pt x="561975" y="9525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2" name="Google Shape;712;p24"/>
          <p:cNvSpPr/>
          <p:nvPr/>
        </p:nvSpPr>
        <p:spPr>
          <a:xfrm>
            <a:off x="4590516" y="2071869"/>
            <a:ext cx="1232287" cy="2036407"/>
          </a:xfrm>
          <a:custGeom>
            <a:rect b="b" l="l" r="r" t="t"/>
            <a:pathLst>
              <a:path extrusionOk="0" h="819" w="497">
                <a:moveTo>
                  <a:pt x="406" y="77"/>
                </a:moveTo>
                <a:cubicBezTo>
                  <a:pt x="497" y="0"/>
                  <a:pt x="497" y="0"/>
                  <a:pt x="497" y="0"/>
                </a:cubicBezTo>
                <a:cubicBezTo>
                  <a:pt x="221" y="12"/>
                  <a:pt x="0" y="240"/>
                  <a:pt x="0" y="520"/>
                </a:cubicBezTo>
                <a:cubicBezTo>
                  <a:pt x="0" y="632"/>
                  <a:pt x="35" y="735"/>
                  <a:pt x="94" y="819"/>
                </a:cubicBezTo>
                <a:cubicBezTo>
                  <a:pt x="367" y="819"/>
                  <a:pt x="367" y="819"/>
                  <a:pt x="367" y="819"/>
                </a:cubicBezTo>
                <a:cubicBezTo>
                  <a:pt x="259" y="763"/>
                  <a:pt x="185" y="651"/>
                  <a:pt x="185" y="520"/>
                </a:cubicBezTo>
                <a:cubicBezTo>
                  <a:pt x="185" y="346"/>
                  <a:pt x="318" y="202"/>
                  <a:pt x="488" y="185"/>
                </a:cubicBezTo>
                <a:cubicBezTo>
                  <a:pt x="383" y="97"/>
                  <a:pt x="383" y="97"/>
                  <a:pt x="383" y="97"/>
                </a:cubicBezTo>
                <a:lnTo>
                  <a:pt x="406" y="77"/>
                </a:ln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3" name="Google Shape;713;p24"/>
          <p:cNvSpPr/>
          <p:nvPr/>
        </p:nvSpPr>
        <p:spPr>
          <a:xfrm>
            <a:off x="4880311" y="1925665"/>
            <a:ext cx="2294875" cy="2736095"/>
          </a:xfrm>
          <a:custGeom>
            <a:rect b="b" l="l" r="r" t="t"/>
            <a:pathLst>
              <a:path extrusionOk="0" h="1101" w="926">
                <a:moveTo>
                  <a:pt x="497" y="66"/>
                </a:moveTo>
                <a:cubicBezTo>
                  <a:pt x="497" y="0"/>
                  <a:pt x="497" y="0"/>
                  <a:pt x="497" y="0"/>
                </a:cubicBezTo>
                <a:cubicBezTo>
                  <a:pt x="427" y="58"/>
                  <a:pt x="427" y="58"/>
                  <a:pt x="427" y="58"/>
                </a:cubicBezTo>
                <a:cubicBezTo>
                  <a:pt x="427" y="58"/>
                  <a:pt x="427" y="58"/>
                  <a:pt x="427" y="58"/>
                </a:cubicBezTo>
                <a:cubicBezTo>
                  <a:pt x="367" y="109"/>
                  <a:pt x="367" y="109"/>
                  <a:pt x="367" y="109"/>
                </a:cubicBezTo>
                <a:cubicBezTo>
                  <a:pt x="312" y="156"/>
                  <a:pt x="312" y="156"/>
                  <a:pt x="312" y="156"/>
                </a:cubicBezTo>
                <a:cubicBezTo>
                  <a:pt x="312" y="156"/>
                  <a:pt x="312" y="156"/>
                  <a:pt x="312" y="156"/>
                </a:cubicBezTo>
                <a:cubicBezTo>
                  <a:pt x="312" y="156"/>
                  <a:pt x="312" y="156"/>
                  <a:pt x="312" y="156"/>
                </a:cubicBezTo>
                <a:cubicBezTo>
                  <a:pt x="416" y="243"/>
                  <a:pt x="416" y="243"/>
                  <a:pt x="416" y="243"/>
                </a:cubicBezTo>
                <a:cubicBezTo>
                  <a:pt x="416" y="243"/>
                  <a:pt x="416" y="243"/>
                  <a:pt x="416" y="243"/>
                </a:cubicBezTo>
                <a:cubicBezTo>
                  <a:pt x="497" y="311"/>
                  <a:pt x="497" y="311"/>
                  <a:pt x="497" y="311"/>
                </a:cubicBezTo>
                <a:cubicBezTo>
                  <a:pt x="497" y="256"/>
                  <a:pt x="497" y="256"/>
                  <a:pt x="497" y="256"/>
                </a:cubicBezTo>
                <a:cubicBezTo>
                  <a:pt x="638" y="296"/>
                  <a:pt x="741" y="425"/>
                  <a:pt x="741" y="579"/>
                </a:cubicBezTo>
                <a:cubicBezTo>
                  <a:pt x="741" y="765"/>
                  <a:pt x="590" y="916"/>
                  <a:pt x="404" y="916"/>
                </a:cubicBezTo>
                <a:cubicBezTo>
                  <a:pt x="0" y="916"/>
                  <a:pt x="0" y="916"/>
                  <a:pt x="0" y="916"/>
                </a:cubicBezTo>
                <a:cubicBezTo>
                  <a:pt x="109" y="1008"/>
                  <a:pt x="109" y="1008"/>
                  <a:pt x="109" y="1008"/>
                </a:cubicBezTo>
                <a:cubicBezTo>
                  <a:pt x="0" y="1101"/>
                  <a:pt x="0" y="1101"/>
                  <a:pt x="0" y="1101"/>
                </a:cubicBezTo>
                <a:cubicBezTo>
                  <a:pt x="404" y="1101"/>
                  <a:pt x="404" y="1101"/>
                  <a:pt x="404" y="1101"/>
                </a:cubicBezTo>
                <a:cubicBezTo>
                  <a:pt x="692" y="1101"/>
                  <a:pt x="926" y="867"/>
                  <a:pt x="926" y="579"/>
                </a:cubicBezTo>
                <a:cubicBezTo>
                  <a:pt x="926" y="323"/>
                  <a:pt x="741" y="110"/>
                  <a:pt x="497" y="66"/>
                </a:cubicBezTo>
                <a:close/>
              </a:path>
            </a:pathLst>
          </a:custGeom>
          <a:solidFill>
            <a:srgbClr val="2E75B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4" name="Google Shape;714;p24"/>
          <p:cNvSpPr/>
          <p:nvPr/>
        </p:nvSpPr>
        <p:spPr>
          <a:xfrm>
            <a:off x="6339737" y="4045617"/>
            <a:ext cx="1783163" cy="772790"/>
          </a:xfrm>
          <a:custGeom>
            <a:rect b="b" l="l" r="r" t="t"/>
            <a:pathLst>
              <a:path extrusionOk="0" h="311" w="720">
                <a:moveTo>
                  <a:pt x="720" y="155"/>
                </a:moveTo>
                <a:cubicBezTo>
                  <a:pt x="536" y="0"/>
                  <a:pt x="536" y="0"/>
                  <a:pt x="536" y="0"/>
                </a:cubicBezTo>
                <a:cubicBezTo>
                  <a:pt x="536" y="63"/>
                  <a:pt x="536" y="63"/>
                  <a:pt x="536" y="63"/>
                </a:cubicBezTo>
                <a:cubicBezTo>
                  <a:pt x="255" y="63"/>
                  <a:pt x="255" y="63"/>
                  <a:pt x="255" y="63"/>
                </a:cubicBezTo>
                <a:cubicBezTo>
                  <a:pt x="190" y="147"/>
                  <a:pt x="102" y="212"/>
                  <a:pt x="0" y="248"/>
                </a:cubicBezTo>
                <a:cubicBezTo>
                  <a:pt x="536" y="248"/>
                  <a:pt x="536" y="248"/>
                  <a:pt x="536" y="248"/>
                </a:cubicBezTo>
                <a:cubicBezTo>
                  <a:pt x="536" y="311"/>
                  <a:pt x="536" y="311"/>
                  <a:pt x="536" y="311"/>
                </a:cubicBezTo>
                <a:lnTo>
                  <a:pt x="720" y="15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5" name="Google Shape;715;p24"/>
          <p:cNvSpPr/>
          <p:nvPr/>
        </p:nvSpPr>
        <p:spPr>
          <a:xfrm>
            <a:off x="8167680" y="1980539"/>
            <a:ext cx="3268204" cy="984885"/>
          </a:xfrm>
          <a:prstGeom prst="rect">
            <a:avLst/>
          </a:prstGeom>
          <a:noFill/>
          <a:ln>
            <a:noFill/>
          </a:ln>
        </p:spPr>
        <p:txBody>
          <a:bodyPr anchorCtr="0" anchor="ctr" bIns="0" lIns="91425" spcFirstLastPara="1" rIns="0" wrap="square" tIns="0">
            <a:spAutoFit/>
          </a:bodyPr>
          <a:lstStyle/>
          <a:p>
            <a:pPr indent="0" lvl="0" marL="0" marR="0" rtl="0" algn="l">
              <a:spcBef>
                <a:spcPts val="0"/>
              </a:spcBef>
              <a:spcAft>
                <a:spcPts val="0"/>
              </a:spcAft>
              <a:buNone/>
            </a:pPr>
            <a:r>
              <a:rPr lang="en-US" sz="1600">
                <a:solidFill>
                  <a:schemeClr val="accent1"/>
                </a:solidFill>
                <a:latin typeface="Arial"/>
                <a:ea typeface="Arial"/>
                <a:cs typeface="Arial"/>
                <a:sym typeface="Arial"/>
              </a:rPr>
              <a:t>The use case will inform which subset of data from the program data dictionary is needed for project analysis </a:t>
            </a:r>
            <a:endParaRPr/>
          </a:p>
        </p:txBody>
      </p:sp>
      <p:cxnSp>
        <p:nvCxnSpPr>
          <p:cNvPr id="716" name="Google Shape;716;p24"/>
          <p:cNvCxnSpPr>
            <a:endCxn id="715" idx="1"/>
          </p:cNvCxnSpPr>
          <p:nvPr/>
        </p:nvCxnSpPr>
        <p:spPr>
          <a:xfrm>
            <a:off x="6555180" y="2472982"/>
            <a:ext cx="1612500" cy="0"/>
          </a:xfrm>
          <a:prstGeom prst="straightConnector1">
            <a:avLst/>
          </a:prstGeom>
          <a:noFill/>
          <a:ln cap="rnd" cmpd="sng" w="9525">
            <a:solidFill>
              <a:schemeClr val="dk2"/>
            </a:solidFill>
            <a:prstDash val="solid"/>
            <a:round/>
            <a:headEnd len="med" w="med" type="oval"/>
            <a:tailEnd len="sm" w="sm" type="none"/>
          </a:ln>
        </p:spPr>
      </p:cxnSp>
      <p:sp>
        <p:nvSpPr>
          <p:cNvPr id="717" name="Google Shape;717;p24"/>
          <p:cNvSpPr txBox="1"/>
          <p:nvPr/>
        </p:nvSpPr>
        <p:spPr>
          <a:xfrm>
            <a:off x="493453" y="357188"/>
            <a:ext cx="9889324" cy="1125936"/>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The program data dictionary will inform the project specific data dictionary to be used for use case analysis</a:t>
            </a:r>
            <a:endParaRPr b="1" sz="2400" u="none" cap="none" strike="noStrike">
              <a:solidFill>
                <a:srgbClr val="102855"/>
              </a:solidFill>
              <a:latin typeface="Montserrat"/>
              <a:ea typeface="Montserrat"/>
              <a:cs typeface="Montserrat"/>
              <a:sym typeface="Montserrat"/>
            </a:endParaRPr>
          </a:p>
        </p:txBody>
      </p:sp>
      <p:sp>
        <p:nvSpPr>
          <p:cNvPr id="718" name="Google Shape;718;p24"/>
          <p:cNvSpPr txBox="1"/>
          <p:nvPr/>
        </p:nvSpPr>
        <p:spPr>
          <a:xfrm>
            <a:off x="5136558" y="3021985"/>
            <a:ext cx="1479968"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7F7F"/>
                </a:solidFill>
                <a:latin typeface="Arial"/>
                <a:ea typeface="Arial"/>
                <a:cs typeface="Arial"/>
                <a:sym typeface="Arial"/>
              </a:rPr>
              <a:t>Decision of use case to be evaluated</a:t>
            </a:r>
            <a:endParaRPr/>
          </a:p>
        </p:txBody>
      </p:sp>
      <p:sp>
        <p:nvSpPr>
          <p:cNvPr id="719" name="Google Shape;719;p24"/>
          <p:cNvSpPr/>
          <p:nvPr/>
        </p:nvSpPr>
        <p:spPr>
          <a:xfrm>
            <a:off x="8353598" y="3686420"/>
            <a:ext cx="2762453" cy="1491184"/>
          </a:xfrm>
          <a:prstGeom prst="roundRect">
            <a:avLst>
              <a:gd fmla="val 16667" name="adj"/>
            </a:avLst>
          </a:prstGeom>
          <a:solidFill>
            <a:srgbClr val="EDEDE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24"/>
          <p:cNvSpPr/>
          <p:nvPr/>
        </p:nvSpPr>
        <p:spPr>
          <a:xfrm>
            <a:off x="8801759" y="3712610"/>
            <a:ext cx="2161516" cy="64633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800">
                <a:solidFill>
                  <a:srgbClr val="2E75B6"/>
                </a:solidFill>
                <a:latin typeface="Arial"/>
                <a:ea typeface="Arial"/>
                <a:cs typeface="Arial"/>
                <a:sym typeface="Arial"/>
              </a:rPr>
              <a:t>Project Specific Data Dictionary</a:t>
            </a:r>
            <a:endParaRPr/>
          </a:p>
        </p:txBody>
      </p:sp>
      <p:sp>
        <p:nvSpPr>
          <p:cNvPr id="721" name="Google Shape;721;p24"/>
          <p:cNvSpPr txBox="1"/>
          <p:nvPr/>
        </p:nvSpPr>
        <p:spPr>
          <a:xfrm>
            <a:off x="8353597" y="4362249"/>
            <a:ext cx="276245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44546A"/>
                </a:solidFill>
                <a:latin typeface="Arial"/>
                <a:ea typeface="Arial"/>
                <a:cs typeface="Arial"/>
                <a:sym typeface="Arial"/>
              </a:rPr>
              <a:t>Subset of program data dictionary, consisting of data to be used for project</a:t>
            </a:r>
            <a:endParaRPr/>
          </a:p>
        </p:txBody>
      </p:sp>
      <p:sp>
        <p:nvSpPr>
          <p:cNvPr id="722" name="Google Shape;722;p24"/>
          <p:cNvSpPr/>
          <p:nvPr/>
        </p:nvSpPr>
        <p:spPr>
          <a:xfrm>
            <a:off x="579947" y="3686420"/>
            <a:ext cx="2762453" cy="1491184"/>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24"/>
          <p:cNvSpPr/>
          <p:nvPr/>
        </p:nvSpPr>
        <p:spPr>
          <a:xfrm>
            <a:off x="762975" y="3712610"/>
            <a:ext cx="2360249" cy="64633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800">
                <a:solidFill>
                  <a:srgbClr val="2E75B6"/>
                </a:solidFill>
                <a:latin typeface="Arial"/>
                <a:ea typeface="Arial"/>
                <a:cs typeface="Arial"/>
                <a:sym typeface="Arial"/>
              </a:rPr>
              <a:t>Program Data Dictionary</a:t>
            </a:r>
            <a:endParaRPr/>
          </a:p>
        </p:txBody>
      </p:sp>
      <p:sp>
        <p:nvSpPr>
          <p:cNvPr id="724" name="Google Shape;724;p24"/>
          <p:cNvSpPr txBox="1"/>
          <p:nvPr/>
        </p:nvSpPr>
        <p:spPr>
          <a:xfrm>
            <a:off x="591528" y="4362249"/>
            <a:ext cx="276245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44546A"/>
                </a:solidFill>
                <a:latin typeface="Arial"/>
                <a:ea typeface="Arial"/>
                <a:cs typeface="Arial"/>
                <a:sym typeface="Arial"/>
              </a:rPr>
              <a:t>Program data dictionary, encompassing all data collected within PSP</a:t>
            </a:r>
            <a:endParaRPr/>
          </a:p>
        </p:txBody>
      </p:sp>
      <p:pic>
        <p:nvPicPr>
          <p:cNvPr descr="Research with solid fill" id="725" name="Google Shape;725;p24"/>
          <p:cNvPicPr preferRelativeResize="0"/>
          <p:nvPr/>
        </p:nvPicPr>
        <p:blipFill rotWithShape="1">
          <a:blip r:embed="rId5">
            <a:alphaModFix/>
          </a:blip>
          <a:srcRect b="0" l="0" r="0" t="0"/>
          <a:stretch/>
        </p:blipFill>
        <p:spPr>
          <a:xfrm>
            <a:off x="8428361" y="3811596"/>
            <a:ext cx="457200" cy="457200"/>
          </a:xfrm>
          <a:prstGeom prst="rect">
            <a:avLst/>
          </a:prstGeom>
          <a:noFill/>
          <a:ln>
            <a:noFill/>
          </a:ln>
        </p:spPr>
      </p:pic>
      <p:sp>
        <p:nvSpPr>
          <p:cNvPr id="726" name="Google Shape;726;p24"/>
          <p:cNvSpPr/>
          <p:nvPr/>
        </p:nvSpPr>
        <p:spPr>
          <a:xfrm>
            <a:off x="560537" y="3259723"/>
            <a:ext cx="2824434" cy="338554"/>
          </a:xfrm>
          <a:prstGeom prst="rect">
            <a:avLst/>
          </a:prstGeom>
          <a:noFill/>
          <a:ln>
            <a:noFill/>
          </a:ln>
        </p:spPr>
        <p:txBody>
          <a:bodyPr anchorCtr="0" anchor="ctr" bIns="0" lIns="0" spcFirstLastPara="1" rIns="0" wrap="square" tIns="91425">
            <a:spAutoFit/>
          </a:bodyPr>
          <a:lstStyle/>
          <a:p>
            <a:pPr indent="0" lvl="0" marL="0" marR="0" rtl="0" algn="ctr">
              <a:spcBef>
                <a:spcPts val="0"/>
              </a:spcBef>
              <a:spcAft>
                <a:spcPts val="0"/>
              </a:spcAft>
              <a:buNone/>
            </a:pPr>
            <a:r>
              <a:rPr b="1" i="1" lang="en-US" sz="1600">
                <a:solidFill>
                  <a:srgbClr val="A5A5A5"/>
                </a:solidFill>
                <a:latin typeface="Arial"/>
                <a:ea typeface="Arial"/>
                <a:cs typeface="Arial"/>
                <a:sym typeface="Arial"/>
              </a:rPr>
              <a:t>Creating a New Program</a:t>
            </a:r>
            <a:endParaRPr/>
          </a:p>
        </p:txBody>
      </p:sp>
      <p:sp>
        <p:nvSpPr>
          <p:cNvPr id="727" name="Google Shape;727;p24"/>
          <p:cNvSpPr/>
          <p:nvPr/>
        </p:nvSpPr>
        <p:spPr>
          <a:xfrm>
            <a:off x="8322606" y="3259723"/>
            <a:ext cx="2824434" cy="338554"/>
          </a:xfrm>
          <a:prstGeom prst="rect">
            <a:avLst/>
          </a:prstGeom>
          <a:noFill/>
          <a:ln>
            <a:noFill/>
          </a:ln>
        </p:spPr>
        <p:txBody>
          <a:bodyPr anchorCtr="0" anchor="ctr" bIns="0" lIns="0" spcFirstLastPara="1" rIns="0" wrap="square" tIns="91425">
            <a:spAutoFit/>
          </a:bodyPr>
          <a:lstStyle/>
          <a:p>
            <a:pPr indent="0" lvl="0" marL="0" marR="0" rtl="0" algn="ctr">
              <a:spcBef>
                <a:spcPts val="0"/>
              </a:spcBef>
              <a:spcAft>
                <a:spcPts val="0"/>
              </a:spcAft>
              <a:buNone/>
            </a:pPr>
            <a:r>
              <a:rPr b="1" i="1" lang="en-US" sz="1600">
                <a:solidFill>
                  <a:srgbClr val="A5A5A5"/>
                </a:solidFill>
                <a:latin typeface="Arial"/>
                <a:ea typeface="Arial"/>
                <a:cs typeface="Arial"/>
                <a:sym typeface="Arial"/>
              </a:rPr>
              <a:t>Evaluating a Program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2" name="Shape 732"/>
        <p:cNvGrpSpPr/>
        <p:nvPr/>
      </p:nvGrpSpPr>
      <p:grpSpPr>
        <a:xfrm>
          <a:off x="0" y="0"/>
          <a:ext cx="0" cy="0"/>
          <a:chOff x="0" y="0"/>
          <a:chExt cx="0" cy="0"/>
        </a:xfrm>
      </p:grpSpPr>
      <p:sp>
        <p:nvSpPr>
          <p:cNvPr id="733" name="Google Shape;733;p25"/>
          <p:cNvSpPr txBox="1"/>
          <p:nvPr/>
        </p:nvSpPr>
        <p:spPr>
          <a:xfrm>
            <a:off x="493453" y="308416"/>
            <a:ext cx="8871690" cy="11747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Prioritization order </a:t>
            </a:r>
            <a:r>
              <a:rPr b="1" lang="en-US" sz="2400">
                <a:solidFill>
                  <a:srgbClr val="102855"/>
                </a:solidFill>
                <a:latin typeface="Montserrat"/>
                <a:ea typeface="Montserrat"/>
                <a:cs typeface="Montserrat"/>
                <a:sym typeface="Montserrat"/>
              </a:rPr>
              <a:t>of various PSP data input/capture methods has been defined based on the level of trust in the data source</a:t>
            </a:r>
            <a:endParaRPr b="1" sz="2400" u="none" cap="none" strike="noStrike">
              <a:solidFill>
                <a:srgbClr val="102855"/>
              </a:solidFill>
              <a:latin typeface="Montserrat"/>
              <a:ea typeface="Montserrat"/>
              <a:cs typeface="Montserrat"/>
              <a:sym typeface="Montserrat"/>
            </a:endParaRPr>
          </a:p>
        </p:txBody>
      </p:sp>
      <p:sp>
        <p:nvSpPr>
          <p:cNvPr id="734" name="Google Shape;734;p25"/>
          <p:cNvSpPr/>
          <p:nvPr/>
        </p:nvSpPr>
        <p:spPr>
          <a:xfrm>
            <a:off x="3562747" y="1516525"/>
            <a:ext cx="8338596" cy="401409"/>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Prioritization of Data Input Method</a:t>
            </a:r>
            <a:endParaRPr/>
          </a:p>
        </p:txBody>
      </p:sp>
      <p:sp>
        <p:nvSpPr>
          <p:cNvPr id="735" name="Google Shape;735;p25"/>
          <p:cNvSpPr txBox="1"/>
          <p:nvPr/>
        </p:nvSpPr>
        <p:spPr>
          <a:xfrm flipH="1">
            <a:off x="552055" y="6247657"/>
            <a:ext cx="9936002" cy="553998"/>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Note: Third party vendors can be contracted vendor by the physician’s office to be responsible for collecting and managing data on behalf of the physician’s office</a:t>
            </a:r>
            <a:endParaRPr/>
          </a:p>
          <a:p>
            <a:pPr indent="0" lvl="0" marL="0" marR="0" rtl="0" algn="l">
              <a:spcBef>
                <a:spcPts val="0"/>
              </a:spcBef>
              <a:spcAft>
                <a:spcPts val="0"/>
              </a:spcAft>
              <a:buNone/>
            </a:pPr>
            <a:r>
              <a:rPr lang="en-US" sz="900">
                <a:solidFill>
                  <a:srgbClr val="75737D"/>
                </a:solidFill>
                <a:latin typeface="Arial"/>
                <a:ea typeface="Arial"/>
                <a:cs typeface="Arial"/>
                <a:sym typeface="Arial"/>
              </a:rPr>
              <a:t>2: Data sources may not be available to inform PSP data sets</a:t>
            </a:r>
            <a:endParaRPr/>
          </a:p>
          <a:p>
            <a:pPr indent="0" lvl="0" marL="0" marR="0" rtl="0" algn="l">
              <a:spcBef>
                <a:spcPts val="0"/>
              </a:spcBef>
              <a:spcAft>
                <a:spcPts val="0"/>
              </a:spcAft>
              <a:buNone/>
            </a:pPr>
            <a:r>
              <a:rPr lang="en-US" sz="900">
                <a:solidFill>
                  <a:srgbClr val="75737D"/>
                </a:solidFill>
                <a:latin typeface="Arial"/>
                <a:ea typeface="Arial"/>
                <a:cs typeface="Arial"/>
                <a:sym typeface="Arial"/>
              </a:rPr>
              <a:t>3: Sources may have limited completeness due to patient consent and capture of non-PSP specialty pharmacy data </a:t>
            </a:r>
            <a:endParaRPr/>
          </a:p>
          <a:p>
            <a:pPr indent="0" lvl="0" marL="0" marR="0" rtl="0" algn="l">
              <a:spcBef>
                <a:spcPts val="0"/>
              </a:spcBef>
              <a:spcAft>
                <a:spcPts val="0"/>
              </a:spcAft>
              <a:buNone/>
            </a:pPr>
            <a:r>
              <a:rPr lang="en-US" sz="900">
                <a:solidFill>
                  <a:srgbClr val="75737D"/>
                </a:solidFill>
                <a:latin typeface="Arial"/>
                <a:ea typeface="Arial"/>
                <a:cs typeface="Arial"/>
                <a:sym typeface="Arial"/>
              </a:rPr>
              <a:t>4: Integration of real-world evidence from different data sources in health technology assessment: </a:t>
            </a:r>
            <a:r>
              <a:rPr lang="en-US" sz="900" u="sng">
                <a:solidFill>
                  <a:schemeClr val="dk1"/>
                </a:solidFill>
                <a:latin typeface="Calibri"/>
                <a:ea typeface="Calibri"/>
                <a:cs typeface="Calibri"/>
                <a:sym typeface="Calibri"/>
                <a:hlinkClick r:id="rId3">
                  <a:extLst>
                    <a:ext uri="{A12FA001-AC4F-418D-AE19-62706E023703}">
                      <ahyp:hlinkClr val="tx"/>
                    </a:ext>
                  </a:extLst>
                </a:hlinkClick>
              </a:rPr>
              <a:t>here</a:t>
            </a:r>
            <a:endParaRPr sz="900">
              <a:solidFill>
                <a:srgbClr val="75737D"/>
              </a:solidFill>
              <a:latin typeface="Arial"/>
              <a:ea typeface="Arial"/>
              <a:cs typeface="Arial"/>
              <a:sym typeface="Arial"/>
            </a:endParaRPr>
          </a:p>
        </p:txBody>
      </p:sp>
      <p:pic>
        <p:nvPicPr>
          <p:cNvPr descr="Shape, logo, company name&#10;&#10;Description automatically generated" id="736" name="Google Shape;736;p25"/>
          <p:cNvPicPr preferRelativeResize="0"/>
          <p:nvPr/>
        </p:nvPicPr>
        <p:blipFill rotWithShape="1">
          <a:blip r:embed="rId4">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737" name="Google Shape;737;p25"/>
          <p:cNvPicPr preferRelativeResize="0"/>
          <p:nvPr/>
        </p:nvPicPr>
        <p:blipFill rotWithShape="1">
          <a:blip r:embed="rId5">
            <a:alphaModFix/>
          </a:blip>
          <a:srcRect b="0" l="0" r="0" t="0"/>
          <a:stretch/>
        </p:blipFill>
        <p:spPr>
          <a:xfrm>
            <a:off x="10573349" y="194845"/>
            <a:ext cx="671963" cy="530641"/>
          </a:xfrm>
          <a:prstGeom prst="rect">
            <a:avLst/>
          </a:prstGeom>
          <a:noFill/>
          <a:ln>
            <a:noFill/>
          </a:ln>
        </p:spPr>
      </p:pic>
      <p:cxnSp>
        <p:nvCxnSpPr>
          <p:cNvPr id="738" name="Google Shape;738;p25"/>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grpSp>
        <p:nvGrpSpPr>
          <p:cNvPr id="739" name="Google Shape;739;p25"/>
          <p:cNvGrpSpPr/>
          <p:nvPr/>
        </p:nvGrpSpPr>
        <p:grpSpPr>
          <a:xfrm>
            <a:off x="416429" y="2130426"/>
            <a:ext cx="1458952" cy="879911"/>
            <a:chOff x="88539" y="2015537"/>
            <a:chExt cx="1458952" cy="879911"/>
          </a:xfrm>
        </p:grpSpPr>
        <p:pic>
          <p:nvPicPr>
            <p:cNvPr descr="Stethoscope with solid fill" id="740" name="Google Shape;740;p25"/>
            <p:cNvPicPr preferRelativeResize="0"/>
            <p:nvPr/>
          </p:nvPicPr>
          <p:blipFill rotWithShape="1">
            <a:blip r:embed="rId6">
              <a:alphaModFix/>
            </a:blip>
            <a:srcRect b="0" l="0" r="0" t="0"/>
            <a:stretch/>
          </p:blipFill>
          <p:spPr>
            <a:xfrm>
              <a:off x="589415" y="2015537"/>
              <a:ext cx="457200" cy="457200"/>
            </a:xfrm>
            <a:prstGeom prst="rect">
              <a:avLst/>
            </a:prstGeom>
            <a:noFill/>
            <a:ln>
              <a:noFill/>
            </a:ln>
          </p:spPr>
        </p:pic>
        <p:sp>
          <p:nvSpPr>
            <p:cNvPr id="741" name="Google Shape;741;p25"/>
            <p:cNvSpPr/>
            <p:nvPr/>
          </p:nvSpPr>
          <p:spPr>
            <a:xfrm>
              <a:off x="88539" y="2526116"/>
              <a:ext cx="1458952"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71A1D0"/>
                  </a:solidFill>
                  <a:latin typeface="Arial"/>
                  <a:ea typeface="Arial"/>
                  <a:cs typeface="Arial"/>
                  <a:sym typeface="Arial"/>
                </a:rPr>
                <a:t>Healthcare Providers</a:t>
              </a:r>
              <a:endParaRPr/>
            </a:p>
          </p:txBody>
        </p:sp>
      </p:grpSp>
      <p:sp>
        <p:nvSpPr>
          <p:cNvPr id="742" name="Google Shape;742;p25"/>
          <p:cNvSpPr/>
          <p:nvPr/>
        </p:nvSpPr>
        <p:spPr>
          <a:xfrm flipH="1" rot="5400000">
            <a:off x="1578832" y="3835493"/>
            <a:ext cx="3417778" cy="135436"/>
          </a:xfrm>
          <a:prstGeom prst="triangle">
            <a:avLst>
              <a:gd fmla="val 50000" name="adj"/>
            </a:avLst>
          </a:prstGeom>
          <a:solidFill>
            <a:srgbClr val="D0E0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p25"/>
          <p:cNvSpPr/>
          <p:nvPr/>
        </p:nvSpPr>
        <p:spPr>
          <a:xfrm>
            <a:off x="628576" y="1516061"/>
            <a:ext cx="2384118" cy="402336"/>
          </a:xfrm>
          <a:prstGeom prst="roundRect">
            <a:avLst>
              <a:gd fmla="val 50000" name="adj"/>
            </a:avLst>
          </a:prstGeom>
          <a:solidFill>
            <a:srgbClr val="71A1D0"/>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Data Provider</a:t>
            </a:r>
            <a:endParaRPr/>
          </a:p>
        </p:txBody>
      </p:sp>
      <p:grpSp>
        <p:nvGrpSpPr>
          <p:cNvPr id="744" name="Google Shape;744;p25"/>
          <p:cNvGrpSpPr/>
          <p:nvPr/>
        </p:nvGrpSpPr>
        <p:grpSpPr>
          <a:xfrm>
            <a:off x="1599961" y="2230315"/>
            <a:ext cx="1458952" cy="680133"/>
            <a:chOff x="817923" y="3272931"/>
            <a:chExt cx="1458952" cy="680133"/>
          </a:xfrm>
        </p:grpSpPr>
        <p:pic>
          <p:nvPicPr>
            <p:cNvPr descr="Medicine with solid fill" id="745" name="Google Shape;745;p25"/>
            <p:cNvPicPr preferRelativeResize="0"/>
            <p:nvPr/>
          </p:nvPicPr>
          <p:blipFill rotWithShape="1">
            <a:blip r:embed="rId7">
              <a:alphaModFix/>
            </a:blip>
            <a:srcRect b="0" l="0" r="0" t="0"/>
            <a:stretch/>
          </p:blipFill>
          <p:spPr>
            <a:xfrm>
              <a:off x="1318799" y="3272931"/>
              <a:ext cx="457200" cy="457200"/>
            </a:xfrm>
            <a:prstGeom prst="rect">
              <a:avLst/>
            </a:prstGeom>
            <a:noFill/>
            <a:ln>
              <a:noFill/>
            </a:ln>
          </p:spPr>
        </p:pic>
        <p:sp>
          <p:nvSpPr>
            <p:cNvPr id="746" name="Google Shape;746;p25"/>
            <p:cNvSpPr/>
            <p:nvPr/>
          </p:nvSpPr>
          <p:spPr>
            <a:xfrm>
              <a:off x="817923" y="3768398"/>
              <a:ext cx="1458952"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71A1D0"/>
                  </a:solidFill>
                  <a:latin typeface="Arial"/>
                  <a:ea typeface="Arial"/>
                  <a:cs typeface="Arial"/>
                  <a:sym typeface="Arial"/>
                </a:rPr>
                <a:t>Pharmacies</a:t>
              </a:r>
              <a:endParaRPr/>
            </a:p>
          </p:txBody>
        </p:sp>
      </p:grpSp>
      <p:grpSp>
        <p:nvGrpSpPr>
          <p:cNvPr id="747" name="Google Shape;747;p25"/>
          <p:cNvGrpSpPr/>
          <p:nvPr/>
        </p:nvGrpSpPr>
        <p:grpSpPr>
          <a:xfrm>
            <a:off x="1599961" y="3135111"/>
            <a:ext cx="1458952" cy="915042"/>
            <a:chOff x="-1537728" y="4281796"/>
            <a:chExt cx="1458952" cy="915042"/>
          </a:xfrm>
        </p:grpSpPr>
        <p:pic>
          <p:nvPicPr>
            <p:cNvPr descr="Plug with solid fill" id="748" name="Google Shape;748;p25"/>
            <p:cNvPicPr preferRelativeResize="0"/>
            <p:nvPr/>
          </p:nvPicPr>
          <p:blipFill rotWithShape="1">
            <a:blip r:embed="rId8">
              <a:alphaModFix/>
            </a:blip>
            <a:srcRect b="0" l="0" r="0" t="0"/>
            <a:stretch/>
          </p:blipFill>
          <p:spPr>
            <a:xfrm>
              <a:off x="-1036852" y="4281796"/>
              <a:ext cx="457200" cy="457200"/>
            </a:xfrm>
            <a:prstGeom prst="rect">
              <a:avLst/>
            </a:prstGeom>
            <a:noFill/>
            <a:ln>
              <a:noFill/>
            </a:ln>
          </p:spPr>
        </p:pic>
        <p:sp>
          <p:nvSpPr>
            <p:cNvPr id="749" name="Google Shape;749;p25"/>
            <p:cNvSpPr/>
            <p:nvPr/>
          </p:nvSpPr>
          <p:spPr>
            <a:xfrm>
              <a:off x="-1537728" y="4827506"/>
              <a:ext cx="1458952"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71A1D0"/>
                  </a:solidFill>
                  <a:latin typeface="Arial"/>
                  <a:ea typeface="Arial"/>
                  <a:cs typeface="Arial"/>
                  <a:sym typeface="Arial"/>
                </a:rPr>
                <a:t>Healthcare</a:t>
              </a:r>
              <a:endParaRPr/>
            </a:p>
            <a:p>
              <a:pPr indent="0" lvl="0" marL="0" marR="0" rtl="0" algn="ctr">
                <a:spcBef>
                  <a:spcPts val="0"/>
                </a:spcBef>
                <a:spcAft>
                  <a:spcPts val="0"/>
                </a:spcAft>
                <a:buNone/>
              </a:pPr>
              <a:r>
                <a:rPr b="1" lang="en-US" sz="1200">
                  <a:solidFill>
                    <a:srgbClr val="71A1D0"/>
                  </a:solidFill>
                  <a:latin typeface="Arial"/>
                  <a:ea typeface="Arial"/>
                  <a:cs typeface="Arial"/>
                  <a:sym typeface="Arial"/>
                </a:rPr>
                <a:t>Technology</a:t>
              </a:r>
              <a:endParaRPr/>
            </a:p>
          </p:txBody>
        </p:sp>
      </p:grpSp>
      <p:grpSp>
        <p:nvGrpSpPr>
          <p:cNvPr id="750" name="Google Shape;750;p25"/>
          <p:cNvGrpSpPr/>
          <p:nvPr/>
        </p:nvGrpSpPr>
        <p:grpSpPr>
          <a:xfrm>
            <a:off x="265061" y="3163713"/>
            <a:ext cx="1761689" cy="857839"/>
            <a:chOff x="1171398" y="2015537"/>
            <a:chExt cx="1761689" cy="857839"/>
          </a:xfrm>
        </p:grpSpPr>
        <p:pic>
          <p:nvPicPr>
            <p:cNvPr descr="User with solid fill" id="751" name="Google Shape;751;p25"/>
            <p:cNvPicPr preferRelativeResize="0"/>
            <p:nvPr/>
          </p:nvPicPr>
          <p:blipFill rotWithShape="1">
            <a:blip r:embed="rId9">
              <a:alphaModFix/>
            </a:blip>
            <a:srcRect b="0" l="0" r="0" t="0"/>
            <a:stretch/>
          </p:blipFill>
          <p:spPr>
            <a:xfrm>
              <a:off x="1823642" y="2015537"/>
              <a:ext cx="457200" cy="457200"/>
            </a:xfrm>
            <a:prstGeom prst="rect">
              <a:avLst/>
            </a:prstGeom>
            <a:noFill/>
            <a:ln>
              <a:noFill/>
            </a:ln>
          </p:spPr>
        </p:pic>
        <p:sp>
          <p:nvSpPr>
            <p:cNvPr id="752" name="Google Shape;752;p25"/>
            <p:cNvSpPr/>
            <p:nvPr/>
          </p:nvSpPr>
          <p:spPr>
            <a:xfrm>
              <a:off x="1171398" y="2504044"/>
              <a:ext cx="1761689" cy="369332"/>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200">
                  <a:solidFill>
                    <a:srgbClr val="71A1D0"/>
                  </a:solidFill>
                  <a:latin typeface="Arial"/>
                  <a:ea typeface="Arial"/>
                  <a:cs typeface="Arial"/>
                  <a:sym typeface="Arial"/>
                </a:rPr>
                <a:t>Patients / </a:t>
              </a:r>
              <a:endParaRPr/>
            </a:p>
            <a:p>
              <a:pPr indent="0" lvl="0" marL="0" marR="0" rtl="0" algn="ctr">
                <a:spcBef>
                  <a:spcPts val="0"/>
                </a:spcBef>
                <a:spcAft>
                  <a:spcPts val="0"/>
                </a:spcAft>
                <a:buNone/>
              </a:pPr>
              <a:r>
                <a:rPr b="1" lang="en-US" sz="1200">
                  <a:solidFill>
                    <a:srgbClr val="71A1D0"/>
                  </a:solidFill>
                  <a:latin typeface="Arial"/>
                  <a:ea typeface="Arial"/>
                  <a:cs typeface="Arial"/>
                  <a:sym typeface="Arial"/>
                </a:rPr>
                <a:t>Caregivers</a:t>
              </a:r>
              <a:endParaRPr/>
            </a:p>
          </p:txBody>
        </p:sp>
      </p:grpSp>
      <p:sp>
        <p:nvSpPr>
          <p:cNvPr id="753" name="Google Shape;753;p25"/>
          <p:cNvSpPr/>
          <p:nvPr/>
        </p:nvSpPr>
        <p:spPr>
          <a:xfrm>
            <a:off x="9440672" y="4945467"/>
            <a:ext cx="2328888" cy="78483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Biometric Patient Health Data</a:t>
            </a:r>
            <a:endParaRPr/>
          </a:p>
          <a:p>
            <a:pPr indent="0" lvl="0" marL="0" marR="0" rtl="0" algn="ctr">
              <a:spcBef>
                <a:spcPts val="600"/>
              </a:spcBef>
              <a:spcAft>
                <a:spcPts val="0"/>
              </a:spcAft>
              <a:buNone/>
            </a:pPr>
            <a:r>
              <a:rPr lang="en-US" sz="1300">
                <a:solidFill>
                  <a:schemeClr val="dk1"/>
                </a:solidFill>
                <a:latin typeface="Arial"/>
                <a:ea typeface="Arial"/>
                <a:cs typeface="Arial"/>
                <a:sym typeface="Arial"/>
              </a:rPr>
              <a:t>(Personal devices e.g., wearables)</a:t>
            </a:r>
            <a:endParaRPr baseline="30000" sz="1300">
              <a:solidFill>
                <a:schemeClr val="dk1"/>
              </a:solidFill>
              <a:latin typeface="Arial"/>
              <a:ea typeface="Arial"/>
              <a:cs typeface="Arial"/>
              <a:sym typeface="Arial"/>
            </a:endParaRPr>
          </a:p>
        </p:txBody>
      </p:sp>
      <p:sp>
        <p:nvSpPr>
          <p:cNvPr id="754" name="Google Shape;754;p25"/>
          <p:cNvSpPr/>
          <p:nvPr/>
        </p:nvSpPr>
        <p:spPr>
          <a:xfrm rot="-5400000">
            <a:off x="5686109" y="4821735"/>
            <a:ext cx="978120" cy="1011220"/>
          </a:xfrm>
          <a:prstGeom prst="triangle">
            <a:avLst>
              <a:gd fmla="val 50000" name="adj"/>
            </a:avLst>
          </a:prstGeom>
          <a:gradFill>
            <a:gsLst>
              <a:gs pos="0">
                <a:srgbClr val="DBEAF7"/>
              </a:gs>
              <a:gs pos="19000">
                <a:srgbClr val="DBEAF7"/>
              </a:gs>
              <a:gs pos="100000">
                <a:schemeClr val="lt1"/>
              </a:gs>
            </a:gsLst>
            <a:lin ang="5400000" scaled="0"/>
          </a:gra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p25"/>
          <p:cNvSpPr/>
          <p:nvPr/>
        </p:nvSpPr>
        <p:spPr>
          <a:xfrm>
            <a:off x="6633401" y="4718811"/>
            <a:ext cx="5267942" cy="1217066"/>
          </a:xfrm>
          <a:prstGeom prst="rect">
            <a:avLst/>
          </a:prstGeom>
          <a:noFill/>
          <a:ln cap="flat" cmpd="sng" w="28575">
            <a:solidFill>
              <a:srgbClr val="BBD6EE"/>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25"/>
          <p:cNvSpPr/>
          <p:nvPr/>
        </p:nvSpPr>
        <p:spPr>
          <a:xfrm rot="5400000">
            <a:off x="4245746" y="3995551"/>
            <a:ext cx="1171394" cy="2603978"/>
          </a:xfrm>
          <a:prstGeom prst="homePlate">
            <a:avLst>
              <a:gd fmla="val 28835" name="adj"/>
            </a:avLst>
          </a:prstGeom>
          <a:solidFill>
            <a:srgbClr val="8DC6D4"/>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5"/>
          <p:cNvSpPr txBox="1"/>
          <p:nvPr/>
        </p:nvSpPr>
        <p:spPr>
          <a:xfrm>
            <a:off x="3529433" y="4711842"/>
            <a:ext cx="2603978" cy="100250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P3</a:t>
            </a:r>
            <a:r>
              <a:rPr lang="en-US" sz="1500">
                <a:solidFill>
                  <a:schemeClr val="dk1"/>
                </a:solidFill>
                <a:latin typeface="Arial"/>
                <a:ea typeface="Arial"/>
                <a:cs typeface="Arial"/>
                <a:sym typeface="Arial"/>
              </a:rPr>
              <a:t>: Other Sources</a:t>
            </a:r>
            <a:endParaRPr/>
          </a:p>
        </p:txBody>
      </p:sp>
      <p:sp>
        <p:nvSpPr>
          <p:cNvPr id="758" name="Google Shape;758;p25"/>
          <p:cNvSpPr txBox="1"/>
          <p:nvPr/>
        </p:nvSpPr>
        <p:spPr>
          <a:xfrm>
            <a:off x="3605893" y="4984034"/>
            <a:ext cx="24511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00">
                <a:solidFill>
                  <a:srgbClr val="3F3F3F"/>
                </a:solidFill>
                <a:latin typeface="Arial"/>
                <a:ea typeface="Arial"/>
                <a:cs typeface="Arial"/>
                <a:sym typeface="Arial"/>
              </a:rPr>
              <a:t>W</a:t>
            </a:r>
            <a:r>
              <a:rPr b="0" i="1" lang="en-US" sz="1100">
                <a:solidFill>
                  <a:srgbClr val="3F3F3F"/>
                </a:solidFill>
                <a:latin typeface="Arial"/>
                <a:ea typeface="Arial"/>
                <a:cs typeface="Arial"/>
                <a:sym typeface="Arial"/>
              </a:rPr>
              <a:t>ide range of sources containing data collected without the supervision of any trained professional</a:t>
            </a:r>
            <a:r>
              <a:rPr baseline="30000" i="1" lang="en-US" sz="1100">
                <a:solidFill>
                  <a:srgbClr val="3F3F3F"/>
                </a:solidFill>
                <a:latin typeface="Arial"/>
                <a:ea typeface="Arial"/>
                <a:cs typeface="Arial"/>
                <a:sym typeface="Arial"/>
              </a:rPr>
              <a:t>4</a:t>
            </a:r>
            <a:endParaRPr/>
          </a:p>
        </p:txBody>
      </p:sp>
      <p:sp>
        <p:nvSpPr>
          <p:cNvPr id="759" name="Google Shape;759;p25"/>
          <p:cNvSpPr/>
          <p:nvPr/>
        </p:nvSpPr>
        <p:spPr>
          <a:xfrm>
            <a:off x="7096490" y="2340577"/>
            <a:ext cx="4428846" cy="52322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Healthcare Providers Collecting Patient History and Medical Care Data for PSP Administration</a:t>
            </a:r>
            <a:r>
              <a:rPr baseline="30000" lang="en-US" sz="1400">
                <a:solidFill>
                  <a:schemeClr val="dk1"/>
                </a:solidFill>
                <a:latin typeface="Arial"/>
                <a:ea typeface="Arial"/>
                <a:cs typeface="Arial"/>
                <a:sym typeface="Arial"/>
              </a:rPr>
              <a:t>1</a:t>
            </a:r>
            <a:r>
              <a:rPr lang="en-US" sz="1400">
                <a:solidFill>
                  <a:schemeClr val="dk1"/>
                </a:solidFill>
                <a:latin typeface="Arial"/>
                <a:ea typeface="Arial"/>
                <a:cs typeface="Arial"/>
                <a:sym typeface="Arial"/>
              </a:rPr>
              <a:t> </a:t>
            </a:r>
            <a:endParaRPr baseline="30000" sz="1400">
              <a:solidFill>
                <a:schemeClr val="dk1"/>
              </a:solidFill>
              <a:latin typeface="Arial"/>
              <a:ea typeface="Arial"/>
              <a:cs typeface="Arial"/>
              <a:sym typeface="Arial"/>
            </a:endParaRPr>
          </a:p>
        </p:txBody>
      </p:sp>
      <p:sp>
        <p:nvSpPr>
          <p:cNvPr id="760" name="Google Shape;760;p25"/>
          <p:cNvSpPr/>
          <p:nvPr/>
        </p:nvSpPr>
        <p:spPr>
          <a:xfrm>
            <a:off x="7096515" y="3650740"/>
            <a:ext cx="1854794" cy="52322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Pharmacy Dispense Data</a:t>
            </a:r>
            <a:r>
              <a:rPr baseline="30000" lang="en-US" sz="1400">
                <a:solidFill>
                  <a:schemeClr val="dk1"/>
                </a:solidFill>
                <a:latin typeface="Arial"/>
                <a:ea typeface="Arial"/>
                <a:cs typeface="Arial"/>
                <a:sym typeface="Arial"/>
              </a:rPr>
              <a:t>2,3</a:t>
            </a:r>
            <a:endParaRPr/>
          </a:p>
        </p:txBody>
      </p:sp>
      <p:sp>
        <p:nvSpPr>
          <p:cNvPr id="761" name="Google Shape;761;p25"/>
          <p:cNvSpPr/>
          <p:nvPr/>
        </p:nvSpPr>
        <p:spPr>
          <a:xfrm rot="-5400000">
            <a:off x="5706354" y="2107138"/>
            <a:ext cx="978120" cy="1011220"/>
          </a:xfrm>
          <a:prstGeom prst="triangle">
            <a:avLst>
              <a:gd fmla="val 50000" name="adj"/>
            </a:avLst>
          </a:prstGeom>
          <a:gradFill>
            <a:gsLst>
              <a:gs pos="0">
                <a:srgbClr val="DBEAF7"/>
              </a:gs>
              <a:gs pos="19000">
                <a:srgbClr val="DBEAF7"/>
              </a:gs>
              <a:gs pos="100000">
                <a:schemeClr val="lt1"/>
              </a:gs>
            </a:gsLst>
            <a:lin ang="5400000" scaled="0"/>
          </a:gra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25"/>
          <p:cNvSpPr/>
          <p:nvPr/>
        </p:nvSpPr>
        <p:spPr>
          <a:xfrm rot="5400000">
            <a:off x="4277382" y="1322773"/>
            <a:ext cx="1174708" cy="2603978"/>
          </a:xfrm>
          <a:prstGeom prst="homePlate">
            <a:avLst>
              <a:gd fmla="val 28835" name="adj"/>
            </a:avLst>
          </a:prstGeom>
          <a:solidFill>
            <a:srgbClr val="D9ECF1"/>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5"/>
          <p:cNvSpPr txBox="1"/>
          <p:nvPr/>
        </p:nvSpPr>
        <p:spPr>
          <a:xfrm>
            <a:off x="3562740" y="2037385"/>
            <a:ext cx="2603978" cy="10053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P1</a:t>
            </a:r>
            <a:r>
              <a:rPr lang="en-US" sz="1500">
                <a:solidFill>
                  <a:schemeClr val="dk1"/>
                </a:solidFill>
                <a:latin typeface="Arial"/>
                <a:ea typeface="Arial"/>
                <a:cs typeface="Arial"/>
                <a:sym typeface="Arial"/>
              </a:rPr>
              <a:t>: Medical Records</a:t>
            </a:r>
            <a:endParaRPr/>
          </a:p>
        </p:txBody>
      </p:sp>
      <p:sp>
        <p:nvSpPr>
          <p:cNvPr id="764" name="Google Shape;764;p25"/>
          <p:cNvSpPr txBox="1"/>
          <p:nvPr/>
        </p:nvSpPr>
        <p:spPr>
          <a:xfrm>
            <a:off x="3639186" y="2325726"/>
            <a:ext cx="24511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00">
                <a:solidFill>
                  <a:srgbClr val="3F3F3F"/>
                </a:solidFill>
                <a:latin typeface="Arial"/>
                <a:ea typeface="Arial"/>
                <a:cs typeface="Arial"/>
                <a:sym typeface="Arial"/>
              </a:rPr>
              <a:t>Sources with data originating from routine medical care under the supervision of healthcare professionals</a:t>
            </a:r>
            <a:r>
              <a:rPr baseline="30000" i="1" lang="en-US" sz="1100">
                <a:solidFill>
                  <a:srgbClr val="3F3F3F"/>
                </a:solidFill>
                <a:latin typeface="Arial"/>
                <a:ea typeface="Arial"/>
                <a:cs typeface="Arial"/>
                <a:sym typeface="Arial"/>
              </a:rPr>
              <a:t>4</a:t>
            </a:r>
            <a:endParaRPr/>
          </a:p>
        </p:txBody>
      </p:sp>
      <p:sp>
        <p:nvSpPr>
          <p:cNvPr id="765" name="Google Shape;765;p25"/>
          <p:cNvSpPr/>
          <p:nvPr/>
        </p:nvSpPr>
        <p:spPr>
          <a:xfrm>
            <a:off x="6638509" y="1995049"/>
            <a:ext cx="5262834" cy="1217066"/>
          </a:xfrm>
          <a:prstGeom prst="rect">
            <a:avLst/>
          </a:prstGeom>
          <a:noFill/>
          <a:ln cap="flat" cmpd="sng" w="28575">
            <a:solidFill>
              <a:srgbClr val="BBD6EE"/>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25"/>
          <p:cNvSpPr/>
          <p:nvPr/>
        </p:nvSpPr>
        <p:spPr>
          <a:xfrm rot="-5400000">
            <a:off x="5676402" y="3425159"/>
            <a:ext cx="978120" cy="1011220"/>
          </a:xfrm>
          <a:prstGeom prst="triangle">
            <a:avLst>
              <a:gd fmla="val 50000" name="adj"/>
            </a:avLst>
          </a:prstGeom>
          <a:gradFill>
            <a:gsLst>
              <a:gs pos="0">
                <a:srgbClr val="DBEAF7"/>
              </a:gs>
              <a:gs pos="19000">
                <a:srgbClr val="DBEAF7"/>
              </a:gs>
              <a:gs pos="100000">
                <a:schemeClr val="lt1"/>
              </a:gs>
            </a:gsLst>
            <a:lin ang="5400000" scaled="0"/>
          </a:grad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25"/>
          <p:cNvSpPr/>
          <p:nvPr/>
        </p:nvSpPr>
        <p:spPr>
          <a:xfrm>
            <a:off x="6633401" y="3322235"/>
            <a:ext cx="5267942" cy="1217066"/>
          </a:xfrm>
          <a:prstGeom prst="rect">
            <a:avLst/>
          </a:prstGeom>
          <a:noFill/>
          <a:ln cap="flat" cmpd="sng" w="28575">
            <a:solidFill>
              <a:srgbClr val="BBD6EE"/>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25"/>
          <p:cNvSpPr/>
          <p:nvPr/>
        </p:nvSpPr>
        <p:spPr>
          <a:xfrm rot="5400000">
            <a:off x="4175630" y="2657417"/>
            <a:ext cx="1288279" cy="2603978"/>
          </a:xfrm>
          <a:prstGeom prst="homePlate">
            <a:avLst>
              <a:gd fmla="val 28835" name="adj"/>
            </a:avLst>
          </a:prstGeom>
          <a:solidFill>
            <a:srgbClr val="B4D9E2"/>
          </a:soli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5"/>
          <p:cNvSpPr txBox="1"/>
          <p:nvPr/>
        </p:nvSpPr>
        <p:spPr>
          <a:xfrm>
            <a:off x="3517776" y="3315249"/>
            <a:ext cx="2603978" cy="1102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500">
                <a:solidFill>
                  <a:schemeClr val="dk1"/>
                </a:solidFill>
                <a:latin typeface="Arial"/>
                <a:ea typeface="Arial"/>
                <a:cs typeface="Arial"/>
                <a:sym typeface="Arial"/>
              </a:rPr>
              <a:t>P2</a:t>
            </a:r>
            <a:r>
              <a:rPr lang="en-US" sz="1500">
                <a:solidFill>
                  <a:schemeClr val="dk1"/>
                </a:solidFill>
                <a:latin typeface="Arial"/>
                <a:ea typeface="Arial"/>
                <a:cs typeface="Arial"/>
                <a:sym typeface="Arial"/>
              </a:rPr>
              <a:t>: Standardized Health Adjacent Records </a:t>
            </a:r>
            <a:endParaRPr/>
          </a:p>
        </p:txBody>
      </p:sp>
      <p:sp>
        <p:nvSpPr>
          <p:cNvPr id="770" name="Google Shape;770;p25"/>
          <p:cNvSpPr txBox="1"/>
          <p:nvPr/>
        </p:nvSpPr>
        <p:spPr>
          <a:xfrm>
            <a:off x="3802774" y="3851130"/>
            <a:ext cx="2112321"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100">
                <a:solidFill>
                  <a:srgbClr val="3F3F3F"/>
                </a:solidFill>
                <a:latin typeface="Arial"/>
                <a:ea typeface="Arial"/>
                <a:cs typeface="Arial"/>
                <a:sym typeface="Arial"/>
              </a:rPr>
              <a:t>Sources with data originating from the supervision of a trained professional</a:t>
            </a:r>
            <a:r>
              <a:rPr baseline="30000" i="1" lang="en-US" sz="1100">
                <a:solidFill>
                  <a:srgbClr val="3F3F3F"/>
                </a:solidFill>
                <a:latin typeface="Arial"/>
                <a:ea typeface="Arial"/>
                <a:cs typeface="Arial"/>
                <a:sym typeface="Arial"/>
              </a:rPr>
              <a:t>4</a:t>
            </a:r>
            <a:endParaRPr/>
          </a:p>
        </p:txBody>
      </p:sp>
      <p:sp>
        <p:nvSpPr>
          <p:cNvPr id="771" name="Google Shape;771;p25"/>
          <p:cNvSpPr/>
          <p:nvPr/>
        </p:nvSpPr>
        <p:spPr>
          <a:xfrm>
            <a:off x="9291747" y="3542371"/>
            <a:ext cx="2382369" cy="73995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PSP Administration Data</a:t>
            </a:r>
            <a:endParaRPr/>
          </a:p>
          <a:p>
            <a:pPr indent="0" lvl="0" marL="0" marR="0" rtl="0" algn="ctr">
              <a:spcBef>
                <a:spcPts val="600"/>
              </a:spcBef>
              <a:spcAft>
                <a:spcPts val="0"/>
              </a:spcAft>
              <a:buNone/>
            </a:pPr>
            <a:r>
              <a:rPr lang="en-US" sz="1300">
                <a:solidFill>
                  <a:schemeClr val="dk1"/>
                </a:solidFill>
                <a:latin typeface="Arial"/>
                <a:ea typeface="Arial"/>
                <a:cs typeface="Arial"/>
                <a:sym typeface="Arial"/>
              </a:rPr>
              <a:t>(e.g., Treatment Discontinuaiton Date, Insurance Type, etc.) </a:t>
            </a:r>
            <a:endParaRPr baseline="30000" sz="1300">
              <a:solidFill>
                <a:schemeClr val="dk1"/>
              </a:solidFill>
              <a:latin typeface="Arial"/>
              <a:ea typeface="Arial"/>
              <a:cs typeface="Arial"/>
              <a:sym typeface="Arial"/>
            </a:endParaRPr>
          </a:p>
        </p:txBody>
      </p:sp>
      <p:sp>
        <p:nvSpPr>
          <p:cNvPr id="772" name="Google Shape;772;p25"/>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2</a:t>
            </a:r>
            <a:endParaRPr/>
          </a:p>
        </p:txBody>
      </p:sp>
      <p:sp>
        <p:nvSpPr>
          <p:cNvPr id="773" name="Google Shape;773;p25"/>
          <p:cNvSpPr/>
          <p:nvPr/>
        </p:nvSpPr>
        <p:spPr>
          <a:xfrm>
            <a:off x="1927701" y="27129"/>
            <a:ext cx="1346200"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774" name="Google Shape;774;p25"/>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775" name="Google Shape;775;p25"/>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776" name="Google Shape;776;p25"/>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777" name="Google Shape;777;p25"/>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778" name="Google Shape;778;p25"/>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779" name="Google Shape;779;p25"/>
          <p:cNvSpPr/>
          <p:nvPr/>
        </p:nvSpPr>
        <p:spPr>
          <a:xfrm>
            <a:off x="504611" y="2026061"/>
            <a:ext cx="2564022" cy="2232024"/>
          </a:xfrm>
          <a:prstGeom prst="roundRect">
            <a:avLst>
              <a:gd fmla="val 16667" name="adj"/>
            </a:avLst>
          </a:prstGeom>
          <a:noFill/>
          <a:ln cap="flat" cmpd="sng" w="28575">
            <a:solidFill>
              <a:srgbClr val="D0E0EF"/>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25"/>
          <p:cNvSpPr/>
          <p:nvPr/>
        </p:nvSpPr>
        <p:spPr>
          <a:xfrm>
            <a:off x="499002" y="5167586"/>
            <a:ext cx="2513692" cy="402336"/>
          </a:xfrm>
          <a:prstGeom prst="roundRect">
            <a:avLst>
              <a:gd fmla="val 50000" name="adj"/>
            </a:avLst>
          </a:prstGeom>
          <a:solidFill>
            <a:srgbClr val="DBDBDB"/>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CRM System</a:t>
            </a:r>
            <a:endParaRPr/>
          </a:p>
        </p:txBody>
      </p:sp>
      <p:cxnSp>
        <p:nvCxnSpPr>
          <p:cNvPr id="781" name="Google Shape;781;p25"/>
          <p:cNvCxnSpPr/>
          <p:nvPr/>
        </p:nvCxnSpPr>
        <p:spPr>
          <a:xfrm>
            <a:off x="1066761" y="4258085"/>
            <a:ext cx="0" cy="909501"/>
          </a:xfrm>
          <a:prstGeom prst="straightConnector1">
            <a:avLst/>
          </a:prstGeom>
          <a:noFill/>
          <a:ln cap="flat" cmpd="sng" w="28575">
            <a:solidFill>
              <a:srgbClr val="D0E0EF"/>
            </a:solidFill>
            <a:prstDash val="solid"/>
            <a:miter lim="800000"/>
            <a:headEnd len="sm" w="sm" type="none"/>
            <a:tailEnd len="med" w="med" type="triangle"/>
          </a:ln>
        </p:spPr>
      </p:cxnSp>
      <p:cxnSp>
        <p:nvCxnSpPr>
          <p:cNvPr id="782" name="Google Shape;782;p25"/>
          <p:cNvCxnSpPr/>
          <p:nvPr/>
        </p:nvCxnSpPr>
        <p:spPr>
          <a:xfrm>
            <a:off x="2101833" y="4257092"/>
            <a:ext cx="0" cy="909501"/>
          </a:xfrm>
          <a:prstGeom prst="straightConnector1">
            <a:avLst/>
          </a:prstGeom>
          <a:noFill/>
          <a:ln cap="flat" cmpd="sng" w="28575">
            <a:solidFill>
              <a:srgbClr val="D0E0EF"/>
            </a:solidFill>
            <a:prstDash val="dash"/>
            <a:miter lim="800000"/>
            <a:headEnd len="sm" w="sm" type="none"/>
            <a:tailEnd len="med" w="med" type="triangle"/>
          </a:ln>
        </p:spPr>
      </p:cxnSp>
      <p:sp>
        <p:nvSpPr>
          <p:cNvPr id="783" name="Google Shape;783;p25"/>
          <p:cNvSpPr/>
          <p:nvPr/>
        </p:nvSpPr>
        <p:spPr>
          <a:xfrm>
            <a:off x="1583787" y="4539492"/>
            <a:ext cx="992747" cy="338554"/>
          </a:xfrm>
          <a:prstGeom prst="rect">
            <a:avLst/>
          </a:prstGeom>
          <a:solidFill>
            <a:schemeClr val="lt1"/>
          </a:solidFill>
          <a:ln cap="flat" cmpd="sng" w="12700">
            <a:solidFill>
              <a:srgbClr val="D8D8D8"/>
            </a:solidFill>
            <a:prstDash val="solid"/>
            <a:round/>
            <a:headEnd len="sm" w="sm" type="none"/>
            <a:tailEnd len="sm" w="sm" type="none"/>
          </a:ln>
        </p:spPr>
        <p:txBody>
          <a:bodyPr anchorCtr="0" anchor="ctr" bIns="0" lIns="0" spcFirstLastPara="1" rIns="0" wrap="square" tIns="0">
            <a:spAutoFit/>
          </a:bodyPr>
          <a:lstStyle/>
          <a:p>
            <a:pPr indent="0" lvl="0" marL="0" marR="0" rtl="0" algn="ctr">
              <a:spcBef>
                <a:spcPts val="0"/>
              </a:spcBef>
              <a:spcAft>
                <a:spcPts val="0"/>
              </a:spcAft>
              <a:buNone/>
            </a:pPr>
            <a:r>
              <a:rPr b="1" i="1" lang="en-US" sz="1100">
                <a:solidFill>
                  <a:srgbClr val="71A1D0"/>
                </a:solidFill>
                <a:latin typeface="Arial"/>
                <a:ea typeface="Arial"/>
                <a:cs typeface="Arial"/>
                <a:sym typeface="Arial"/>
              </a:rPr>
              <a:t>PSP Case Manager</a:t>
            </a:r>
            <a:endParaRPr/>
          </a:p>
        </p:txBody>
      </p:sp>
      <p:sp>
        <p:nvSpPr>
          <p:cNvPr id="784" name="Google Shape;784;p25"/>
          <p:cNvSpPr/>
          <p:nvPr/>
        </p:nvSpPr>
        <p:spPr>
          <a:xfrm>
            <a:off x="6775309" y="4937773"/>
            <a:ext cx="2516438" cy="80021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Self / Caregiver Reported Patient Health Data</a:t>
            </a:r>
            <a:endParaRPr/>
          </a:p>
          <a:p>
            <a:pPr indent="0" lvl="0" marL="0" marR="0" rtl="0" algn="ctr">
              <a:spcBef>
                <a:spcPts val="600"/>
              </a:spcBef>
              <a:spcAft>
                <a:spcPts val="0"/>
              </a:spcAft>
              <a:buNone/>
            </a:pPr>
            <a:r>
              <a:rPr lang="en-US" sz="1300">
                <a:solidFill>
                  <a:schemeClr val="dk1"/>
                </a:solidFill>
                <a:latin typeface="Arial"/>
                <a:ea typeface="Arial"/>
                <a:cs typeface="Arial"/>
                <a:sym typeface="Arial"/>
              </a:rPr>
              <a:t>(e.g., Apps)</a:t>
            </a:r>
            <a:endParaRPr baseline="30000" sz="130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89" name="Shape 789"/>
        <p:cNvGrpSpPr/>
        <p:nvPr/>
      </p:nvGrpSpPr>
      <p:grpSpPr>
        <a:xfrm>
          <a:off x="0" y="0"/>
          <a:ext cx="0" cy="0"/>
          <a:chOff x="0" y="0"/>
          <a:chExt cx="0" cy="0"/>
        </a:xfrm>
      </p:grpSpPr>
      <p:sp>
        <p:nvSpPr>
          <p:cNvPr id="790" name="Google Shape;790;p26"/>
          <p:cNvSpPr txBox="1"/>
          <p:nvPr/>
        </p:nvSpPr>
        <p:spPr>
          <a:xfrm>
            <a:off x="493453" y="194845"/>
            <a:ext cx="8625735"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Prioritization of data collection methods (applicable for all data sources) has been defined as follows:</a:t>
            </a:r>
            <a:endParaRPr b="1" i="0" sz="2400" u="none" cap="none" strike="noStrike">
              <a:solidFill>
                <a:srgbClr val="102855"/>
              </a:solidFill>
              <a:latin typeface="Montserrat"/>
              <a:ea typeface="Montserrat"/>
              <a:cs typeface="Montserrat"/>
              <a:sym typeface="Montserrat"/>
            </a:endParaRPr>
          </a:p>
        </p:txBody>
      </p:sp>
      <p:cxnSp>
        <p:nvCxnSpPr>
          <p:cNvPr id="791" name="Google Shape;791;p26"/>
          <p:cNvCxnSpPr>
            <a:stCxn id="792" idx="2"/>
            <a:endCxn id="793" idx="0"/>
          </p:cNvCxnSpPr>
          <p:nvPr/>
        </p:nvCxnSpPr>
        <p:spPr>
          <a:xfrm flipH="1" rot="-5400000">
            <a:off x="7037400" y="977271"/>
            <a:ext cx="399900" cy="2282700"/>
          </a:xfrm>
          <a:prstGeom prst="bentConnector3">
            <a:avLst>
              <a:gd fmla="val 50003" name="adj1"/>
            </a:avLst>
          </a:prstGeom>
          <a:noFill/>
          <a:ln cap="rnd" cmpd="sng" w="12700">
            <a:solidFill>
              <a:schemeClr val="dk2"/>
            </a:solidFill>
            <a:prstDash val="solid"/>
            <a:round/>
            <a:headEnd len="sm" w="sm" type="none"/>
            <a:tailEnd len="sm" w="sm" type="none"/>
          </a:ln>
        </p:spPr>
      </p:cxnSp>
      <p:cxnSp>
        <p:nvCxnSpPr>
          <p:cNvPr id="794" name="Google Shape;794;p26"/>
          <p:cNvCxnSpPr>
            <a:stCxn id="792" idx="2"/>
            <a:endCxn id="795" idx="0"/>
          </p:cNvCxnSpPr>
          <p:nvPr/>
        </p:nvCxnSpPr>
        <p:spPr>
          <a:xfrm rot="5400000">
            <a:off x="4749900" y="972471"/>
            <a:ext cx="399900" cy="2292300"/>
          </a:xfrm>
          <a:prstGeom prst="bentConnector3">
            <a:avLst>
              <a:gd fmla="val 50003" name="adj1"/>
            </a:avLst>
          </a:prstGeom>
          <a:noFill/>
          <a:ln cap="rnd" cmpd="sng" w="12700">
            <a:solidFill>
              <a:schemeClr val="dk2"/>
            </a:solidFill>
            <a:prstDash val="solid"/>
            <a:round/>
            <a:headEnd len="sm" w="sm" type="none"/>
            <a:tailEnd len="sm" w="sm" type="none"/>
          </a:ln>
        </p:spPr>
      </p:cxnSp>
      <p:sp>
        <p:nvSpPr>
          <p:cNvPr id="792" name="Google Shape;792;p26"/>
          <p:cNvSpPr/>
          <p:nvPr/>
        </p:nvSpPr>
        <p:spPr>
          <a:xfrm>
            <a:off x="3915935" y="1328886"/>
            <a:ext cx="4360130" cy="589785"/>
          </a:xfrm>
          <a:prstGeom prst="roundRect">
            <a:avLst>
              <a:gd fmla="val 50000"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Methods of Data Collection</a:t>
            </a:r>
            <a:endParaRPr/>
          </a:p>
        </p:txBody>
      </p:sp>
      <p:cxnSp>
        <p:nvCxnSpPr>
          <p:cNvPr id="796" name="Google Shape;796;p26"/>
          <p:cNvCxnSpPr>
            <a:stCxn id="797" idx="2"/>
            <a:endCxn id="798" idx="0"/>
          </p:cNvCxnSpPr>
          <p:nvPr/>
        </p:nvCxnSpPr>
        <p:spPr>
          <a:xfrm>
            <a:off x="3789350" y="3878436"/>
            <a:ext cx="6000" cy="682800"/>
          </a:xfrm>
          <a:prstGeom prst="straightConnector1">
            <a:avLst/>
          </a:prstGeom>
          <a:noFill/>
          <a:ln cap="rnd" cmpd="sng" w="12700">
            <a:solidFill>
              <a:schemeClr val="dk2"/>
            </a:solidFill>
            <a:prstDash val="solid"/>
            <a:round/>
            <a:headEnd len="sm" w="sm" type="none"/>
            <a:tailEnd len="med" w="med" type="oval"/>
          </a:ln>
        </p:spPr>
      </p:cxnSp>
      <p:cxnSp>
        <p:nvCxnSpPr>
          <p:cNvPr id="799" name="Google Shape;799;p26"/>
          <p:cNvCxnSpPr>
            <a:stCxn id="797" idx="2"/>
            <a:endCxn id="800" idx="0"/>
          </p:cNvCxnSpPr>
          <p:nvPr/>
        </p:nvCxnSpPr>
        <p:spPr>
          <a:xfrm flipH="1" rot="-5400000">
            <a:off x="4158050" y="3509736"/>
            <a:ext cx="682800" cy="1420200"/>
          </a:xfrm>
          <a:prstGeom prst="bentConnector3">
            <a:avLst>
              <a:gd fmla="val 50002" name="adj1"/>
            </a:avLst>
          </a:prstGeom>
          <a:noFill/>
          <a:ln cap="rnd" cmpd="sng" w="12700">
            <a:solidFill>
              <a:schemeClr val="dk2"/>
            </a:solidFill>
            <a:prstDash val="solid"/>
            <a:round/>
            <a:headEnd len="sm" w="sm" type="none"/>
            <a:tailEnd len="med" w="med" type="oval"/>
          </a:ln>
        </p:spPr>
      </p:cxnSp>
      <p:cxnSp>
        <p:nvCxnSpPr>
          <p:cNvPr id="801" name="Google Shape;801;p26"/>
          <p:cNvCxnSpPr/>
          <p:nvPr/>
        </p:nvCxnSpPr>
        <p:spPr>
          <a:xfrm flipH="1">
            <a:off x="6970515" y="3878436"/>
            <a:ext cx="1421700" cy="682800"/>
          </a:xfrm>
          <a:prstGeom prst="bentConnector3">
            <a:avLst>
              <a:gd fmla="val 0" name="adj1"/>
            </a:avLst>
          </a:prstGeom>
          <a:noFill/>
          <a:ln cap="rnd" cmpd="sng" w="12700">
            <a:solidFill>
              <a:schemeClr val="dk2"/>
            </a:solidFill>
            <a:prstDash val="solid"/>
            <a:round/>
            <a:headEnd len="sm" w="sm" type="none"/>
            <a:tailEnd len="med" w="med" type="oval"/>
          </a:ln>
        </p:spPr>
      </p:cxnSp>
      <p:cxnSp>
        <p:nvCxnSpPr>
          <p:cNvPr id="802" name="Google Shape;802;p26"/>
          <p:cNvCxnSpPr>
            <a:stCxn id="803" idx="2"/>
            <a:endCxn id="804" idx="0"/>
          </p:cNvCxnSpPr>
          <p:nvPr/>
        </p:nvCxnSpPr>
        <p:spPr>
          <a:xfrm flipH="1" rot="-5400000">
            <a:off x="9022364" y="3248286"/>
            <a:ext cx="682800" cy="1943100"/>
          </a:xfrm>
          <a:prstGeom prst="bentConnector3">
            <a:avLst>
              <a:gd fmla="val 50002" name="adj1"/>
            </a:avLst>
          </a:prstGeom>
          <a:noFill/>
          <a:ln cap="rnd" cmpd="sng" w="12700">
            <a:solidFill>
              <a:schemeClr val="dk2"/>
            </a:solidFill>
            <a:prstDash val="solid"/>
            <a:round/>
            <a:headEnd len="sm" w="sm" type="none"/>
            <a:tailEnd len="med" w="med" type="oval"/>
          </a:ln>
        </p:spPr>
      </p:cxnSp>
      <p:sp>
        <p:nvSpPr>
          <p:cNvPr id="798" name="Google Shape;798;p26"/>
          <p:cNvSpPr/>
          <p:nvPr/>
        </p:nvSpPr>
        <p:spPr>
          <a:xfrm>
            <a:off x="3134002" y="4561263"/>
            <a:ext cx="1322511" cy="156966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M2: </a:t>
            </a:r>
            <a:r>
              <a:rPr lang="en-US" sz="1200">
                <a:solidFill>
                  <a:srgbClr val="44546A"/>
                </a:solidFill>
                <a:latin typeface="Arial"/>
                <a:ea typeface="Arial"/>
                <a:cs typeface="Arial"/>
                <a:sym typeface="Arial"/>
              </a:rPr>
              <a:t>Data collected digitally by HCP via structured database or validated assessment tool (e.g., EMR, digital EQ-5D survey)</a:t>
            </a:r>
            <a:endParaRPr b="1" sz="1400">
              <a:solidFill>
                <a:srgbClr val="44546A"/>
              </a:solidFill>
              <a:latin typeface="Arial"/>
              <a:ea typeface="Arial"/>
              <a:cs typeface="Arial"/>
              <a:sym typeface="Arial"/>
            </a:endParaRPr>
          </a:p>
        </p:txBody>
      </p:sp>
      <p:sp>
        <p:nvSpPr>
          <p:cNvPr id="800" name="Google Shape;800;p26"/>
          <p:cNvSpPr/>
          <p:nvPr/>
        </p:nvSpPr>
        <p:spPr>
          <a:xfrm>
            <a:off x="4583108" y="4561263"/>
            <a:ext cx="1252976" cy="1384995"/>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M3: </a:t>
            </a:r>
            <a:r>
              <a:rPr lang="en-US" sz="1200">
                <a:solidFill>
                  <a:srgbClr val="44546A"/>
                </a:solidFill>
                <a:latin typeface="Arial"/>
                <a:ea typeface="Arial"/>
                <a:cs typeface="Arial"/>
                <a:sym typeface="Arial"/>
              </a:rPr>
              <a:t>Data collected and integrated through automated databases (e.g., pharmacy ordering systems)</a:t>
            </a:r>
            <a:endParaRPr b="1" sz="1400">
              <a:solidFill>
                <a:srgbClr val="44546A"/>
              </a:solidFill>
              <a:latin typeface="Arial"/>
              <a:ea typeface="Arial"/>
              <a:cs typeface="Arial"/>
              <a:sym typeface="Arial"/>
            </a:endParaRPr>
          </a:p>
        </p:txBody>
      </p:sp>
      <p:sp>
        <p:nvSpPr>
          <p:cNvPr id="805" name="Google Shape;805;p26"/>
          <p:cNvSpPr/>
          <p:nvPr/>
        </p:nvSpPr>
        <p:spPr>
          <a:xfrm>
            <a:off x="6275314" y="4561263"/>
            <a:ext cx="1445928" cy="156966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M4: </a:t>
            </a:r>
            <a:r>
              <a:rPr lang="en-US" sz="1200">
                <a:solidFill>
                  <a:srgbClr val="44546A"/>
                </a:solidFill>
                <a:latin typeface="Arial"/>
                <a:ea typeface="Arial"/>
                <a:cs typeface="Arial"/>
                <a:sym typeface="Arial"/>
              </a:rPr>
              <a:t>Raw data manually collected by HCP with a validated assessment tool and saved within digital system (e.g., paper-based EQ-5D)</a:t>
            </a:r>
            <a:endParaRPr/>
          </a:p>
        </p:txBody>
      </p:sp>
      <p:sp>
        <p:nvSpPr>
          <p:cNvPr id="806" name="Google Shape;806;p26"/>
          <p:cNvSpPr/>
          <p:nvPr/>
        </p:nvSpPr>
        <p:spPr>
          <a:xfrm>
            <a:off x="7829550" y="4561263"/>
            <a:ext cx="1688038" cy="156966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M5: </a:t>
            </a:r>
            <a:r>
              <a:rPr lang="en-US" sz="1200">
                <a:solidFill>
                  <a:srgbClr val="44546A"/>
                </a:solidFill>
                <a:latin typeface="Arial"/>
                <a:ea typeface="Arial"/>
                <a:cs typeface="Arial"/>
                <a:sym typeface="Arial"/>
              </a:rPr>
              <a:t>Paper-based forms completd by patient or HCP scanned and stored within digital system (e.g., manual enrollement forms, infusion reports entered into PSP database)</a:t>
            </a:r>
            <a:endParaRPr/>
          </a:p>
        </p:txBody>
      </p:sp>
      <p:sp>
        <p:nvSpPr>
          <p:cNvPr id="797" name="Google Shape;797;p26"/>
          <p:cNvSpPr/>
          <p:nvPr/>
        </p:nvSpPr>
        <p:spPr>
          <a:xfrm>
            <a:off x="2461222" y="3293661"/>
            <a:ext cx="2656255" cy="584775"/>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1600">
                <a:solidFill>
                  <a:srgbClr val="44546A"/>
                </a:solidFill>
                <a:latin typeface="Arial"/>
                <a:ea typeface="Arial"/>
                <a:cs typeface="Arial"/>
                <a:sym typeface="Arial"/>
              </a:rPr>
              <a:t>Information Collected Directly into Digital System</a:t>
            </a:r>
            <a:endParaRPr/>
          </a:p>
        </p:txBody>
      </p:sp>
      <p:sp>
        <p:nvSpPr>
          <p:cNvPr id="803" name="Google Shape;803;p26"/>
          <p:cNvSpPr/>
          <p:nvPr/>
        </p:nvSpPr>
        <p:spPr>
          <a:xfrm>
            <a:off x="6770748" y="3293661"/>
            <a:ext cx="3242931" cy="584775"/>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1600">
                <a:solidFill>
                  <a:srgbClr val="44546A"/>
                </a:solidFill>
                <a:latin typeface="Arial"/>
                <a:ea typeface="Arial"/>
                <a:cs typeface="Arial"/>
                <a:sym typeface="Arial"/>
              </a:rPr>
              <a:t>Manually Collected Information Entered into Digital System</a:t>
            </a:r>
            <a:endParaRPr/>
          </a:p>
        </p:txBody>
      </p:sp>
      <p:sp>
        <p:nvSpPr>
          <p:cNvPr id="807" name="Google Shape;807;p26"/>
          <p:cNvSpPr/>
          <p:nvPr/>
        </p:nvSpPr>
        <p:spPr>
          <a:xfrm>
            <a:off x="3232213" y="2299546"/>
            <a:ext cx="211836" cy="8526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8" name="Google Shape;808;p26"/>
          <p:cNvSpPr/>
          <p:nvPr/>
        </p:nvSpPr>
        <p:spPr>
          <a:xfrm>
            <a:off x="8450583" y="2299546"/>
            <a:ext cx="211836" cy="85265"/>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809" name="Google Shape;809;p26"/>
          <p:cNvGrpSpPr/>
          <p:nvPr/>
        </p:nvGrpSpPr>
        <p:grpSpPr>
          <a:xfrm>
            <a:off x="3392348" y="2318594"/>
            <a:ext cx="822960" cy="822960"/>
            <a:chOff x="2155375" y="2678434"/>
            <a:chExt cx="822960" cy="822960"/>
          </a:xfrm>
        </p:grpSpPr>
        <p:sp>
          <p:nvSpPr>
            <p:cNvPr id="795" name="Google Shape;795;p26"/>
            <p:cNvSpPr/>
            <p:nvPr/>
          </p:nvSpPr>
          <p:spPr>
            <a:xfrm>
              <a:off x="2155375" y="2678434"/>
              <a:ext cx="822960" cy="82296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nternet with solid fill" id="810" name="Google Shape;810;p26"/>
            <p:cNvPicPr preferRelativeResize="0"/>
            <p:nvPr/>
          </p:nvPicPr>
          <p:blipFill rotWithShape="1">
            <a:blip r:embed="rId3">
              <a:alphaModFix/>
            </a:blip>
            <a:srcRect b="0" l="0" r="0" t="0"/>
            <a:stretch/>
          </p:blipFill>
          <p:spPr>
            <a:xfrm>
              <a:off x="2246815" y="2769874"/>
              <a:ext cx="640080" cy="640080"/>
            </a:xfrm>
            <a:prstGeom prst="rect">
              <a:avLst/>
            </a:prstGeom>
            <a:noFill/>
            <a:ln>
              <a:noFill/>
            </a:ln>
          </p:spPr>
        </p:pic>
      </p:grpSp>
      <p:grpSp>
        <p:nvGrpSpPr>
          <p:cNvPr id="811" name="Google Shape;811;p26"/>
          <p:cNvGrpSpPr/>
          <p:nvPr/>
        </p:nvGrpSpPr>
        <p:grpSpPr>
          <a:xfrm>
            <a:off x="7967223" y="2318594"/>
            <a:ext cx="822960" cy="822960"/>
            <a:chOff x="7770667" y="2678434"/>
            <a:chExt cx="822960" cy="822960"/>
          </a:xfrm>
        </p:grpSpPr>
        <p:sp>
          <p:nvSpPr>
            <p:cNvPr id="793" name="Google Shape;793;p26"/>
            <p:cNvSpPr/>
            <p:nvPr/>
          </p:nvSpPr>
          <p:spPr>
            <a:xfrm>
              <a:off x="7770667" y="2678434"/>
              <a:ext cx="822960" cy="82296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Document with solid fill" id="812" name="Google Shape;812;p26"/>
            <p:cNvPicPr preferRelativeResize="0"/>
            <p:nvPr/>
          </p:nvPicPr>
          <p:blipFill rotWithShape="1">
            <a:blip r:embed="rId4">
              <a:alphaModFix/>
            </a:blip>
            <a:srcRect b="0" l="0" r="0" t="0"/>
            <a:stretch/>
          </p:blipFill>
          <p:spPr>
            <a:xfrm>
              <a:off x="7862107" y="2769874"/>
              <a:ext cx="640080" cy="640080"/>
            </a:xfrm>
            <a:prstGeom prst="rect">
              <a:avLst/>
            </a:prstGeom>
            <a:noFill/>
            <a:ln>
              <a:noFill/>
            </a:ln>
          </p:spPr>
        </p:pic>
      </p:grpSp>
      <p:sp>
        <p:nvSpPr>
          <p:cNvPr id="813" name="Google Shape;813;p26"/>
          <p:cNvSpPr/>
          <p:nvPr/>
        </p:nvSpPr>
        <p:spPr>
          <a:xfrm>
            <a:off x="1795816" y="4561263"/>
            <a:ext cx="1252976" cy="156966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M1: </a:t>
            </a:r>
            <a:r>
              <a:rPr lang="en-US" sz="1200">
                <a:solidFill>
                  <a:srgbClr val="44546A"/>
                </a:solidFill>
                <a:latin typeface="Arial"/>
                <a:ea typeface="Arial"/>
                <a:cs typeface="Arial"/>
                <a:sym typeface="Arial"/>
              </a:rPr>
              <a:t>Data automatically collected via cloud-based connection and integration (e.g., a wearable or device)</a:t>
            </a:r>
            <a:endParaRPr sz="1400">
              <a:solidFill>
                <a:srgbClr val="44546A"/>
              </a:solidFill>
              <a:latin typeface="Arial"/>
              <a:ea typeface="Arial"/>
              <a:cs typeface="Arial"/>
              <a:sym typeface="Arial"/>
            </a:endParaRPr>
          </a:p>
        </p:txBody>
      </p:sp>
      <p:cxnSp>
        <p:nvCxnSpPr>
          <p:cNvPr id="814" name="Google Shape;814;p26"/>
          <p:cNvCxnSpPr>
            <a:stCxn id="797" idx="2"/>
            <a:endCxn id="813" idx="0"/>
          </p:cNvCxnSpPr>
          <p:nvPr/>
        </p:nvCxnSpPr>
        <p:spPr>
          <a:xfrm rot="5400000">
            <a:off x="2764400" y="3536286"/>
            <a:ext cx="682800" cy="1367100"/>
          </a:xfrm>
          <a:prstGeom prst="bentConnector3">
            <a:avLst>
              <a:gd fmla="val 50002" name="adj1"/>
            </a:avLst>
          </a:prstGeom>
          <a:noFill/>
          <a:ln cap="rnd" cmpd="sng" w="12700">
            <a:solidFill>
              <a:schemeClr val="dk2"/>
            </a:solidFill>
            <a:prstDash val="solid"/>
            <a:round/>
            <a:headEnd len="sm" w="sm" type="none"/>
            <a:tailEnd len="med" w="med" type="oval"/>
          </a:ln>
        </p:spPr>
      </p:cxnSp>
      <p:pic>
        <p:nvPicPr>
          <p:cNvPr descr="Shape, logo, company name&#10;&#10;Description automatically generated" id="815" name="Google Shape;815;p26"/>
          <p:cNvPicPr preferRelativeResize="0"/>
          <p:nvPr/>
        </p:nvPicPr>
        <p:blipFill rotWithShape="1">
          <a:blip r:embed="rId5">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816" name="Google Shape;816;p26"/>
          <p:cNvPicPr preferRelativeResize="0"/>
          <p:nvPr/>
        </p:nvPicPr>
        <p:blipFill rotWithShape="1">
          <a:blip r:embed="rId6">
            <a:alphaModFix/>
          </a:blip>
          <a:srcRect b="0" l="0" r="0" t="0"/>
          <a:stretch/>
        </p:blipFill>
        <p:spPr>
          <a:xfrm>
            <a:off x="10573349" y="194845"/>
            <a:ext cx="671963" cy="530641"/>
          </a:xfrm>
          <a:prstGeom prst="rect">
            <a:avLst/>
          </a:prstGeom>
          <a:noFill/>
          <a:ln>
            <a:noFill/>
          </a:ln>
        </p:spPr>
      </p:pic>
      <p:cxnSp>
        <p:nvCxnSpPr>
          <p:cNvPr id="817" name="Google Shape;817;p26"/>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804" name="Google Shape;804;p26"/>
          <p:cNvSpPr/>
          <p:nvPr/>
        </p:nvSpPr>
        <p:spPr>
          <a:xfrm>
            <a:off x="9526648" y="4561263"/>
            <a:ext cx="1617601" cy="1384995"/>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200">
                <a:solidFill>
                  <a:srgbClr val="44546A"/>
                </a:solidFill>
                <a:latin typeface="Arial"/>
                <a:ea typeface="Arial"/>
                <a:cs typeface="Arial"/>
                <a:sym typeface="Arial"/>
              </a:rPr>
              <a:t>M6: </a:t>
            </a:r>
            <a:r>
              <a:rPr lang="en-US" sz="1200">
                <a:solidFill>
                  <a:srgbClr val="44546A"/>
                </a:solidFill>
                <a:latin typeface="Arial"/>
                <a:ea typeface="Arial"/>
                <a:cs typeface="Arial"/>
                <a:sym typeface="Arial"/>
              </a:rPr>
              <a:t>Physician notes or other manually collected data saved within digital system (e.g., manual records entered into EMR or CRM system)</a:t>
            </a:r>
            <a:endParaRPr/>
          </a:p>
        </p:txBody>
      </p:sp>
      <p:cxnSp>
        <p:nvCxnSpPr>
          <p:cNvPr id="818" name="Google Shape;818;p26"/>
          <p:cNvCxnSpPr/>
          <p:nvPr/>
        </p:nvCxnSpPr>
        <p:spPr>
          <a:xfrm>
            <a:off x="8388404" y="3878436"/>
            <a:ext cx="12871" cy="682827"/>
          </a:xfrm>
          <a:prstGeom prst="straightConnector1">
            <a:avLst/>
          </a:prstGeom>
          <a:noFill/>
          <a:ln cap="rnd" cmpd="sng" w="12700">
            <a:solidFill>
              <a:schemeClr val="dk2"/>
            </a:solidFill>
            <a:prstDash val="solid"/>
            <a:round/>
            <a:headEnd len="sm" w="sm" type="none"/>
            <a:tailEnd len="med" w="med" type="oval"/>
          </a:ln>
        </p:spPr>
      </p:cxnSp>
      <p:sp>
        <p:nvSpPr>
          <p:cNvPr id="819" name="Google Shape;819;p26"/>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2</a:t>
            </a:r>
            <a:endParaRPr/>
          </a:p>
        </p:txBody>
      </p:sp>
      <p:sp>
        <p:nvSpPr>
          <p:cNvPr id="820" name="Google Shape;820;p26"/>
          <p:cNvSpPr/>
          <p:nvPr/>
        </p:nvSpPr>
        <p:spPr>
          <a:xfrm>
            <a:off x="1927701" y="27129"/>
            <a:ext cx="1346200"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821" name="Google Shape;821;p26"/>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822" name="Google Shape;822;p26"/>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823" name="Google Shape;823;p26"/>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824" name="Google Shape;824;p26"/>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825" name="Google Shape;825;p26"/>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826" name="Google Shape;826;p26"/>
          <p:cNvSpPr txBox="1"/>
          <p:nvPr/>
        </p:nvSpPr>
        <p:spPr>
          <a:xfrm flipH="1">
            <a:off x="552055" y="6663156"/>
            <a:ext cx="9936002" cy="1384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Validated assessment tools are questionnaires with established guidelines which have been leveraged for capturing patient reported outcomes in clinical studies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1" name="Shape 831"/>
        <p:cNvGrpSpPr/>
        <p:nvPr/>
      </p:nvGrpSpPr>
      <p:grpSpPr>
        <a:xfrm>
          <a:off x="0" y="0"/>
          <a:ext cx="0" cy="0"/>
          <a:chOff x="0" y="0"/>
          <a:chExt cx="0" cy="0"/>
        </a:xfrm>
      </p:grpSpPr>
      <p:sp>
        <p:nvSpPr>
          <p:cNvPr id="832" name="Google Shape;832;p27"/>
          <p:cNvSpPr txBox="1"/>
          <p:nvPr/>
        </p:nvSpPr>
        <p:spPr>
          <a:xfrm>
            <a:off x="493453" y="300649"/>
            <a:ext cx="9761716" cy="1182475"/>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Data quality assessment for any PSP data points will </a:t>
            </a:r>
            <a:r>
              <a:rPr b="1" lang="en-US" sz="2400">
                <a:solidFill>
                  <a:srgbClr val="102855"/>
                </a:solidFill>
                <a:latin typeface="Montserrat"/>
                <a:ea typeface="Montserrat"/>
                <a:cs typeface="Montserrat"/>
                <a:sym typeface="Montserrat"/>
              </a:rPr>
              <a:t>entail comprehensive validations for </a:t>
            </a:r>
            <a:r>
              <a:rPr b="1" i="0" lang="en-US" sz="2400" u="none" cap="none" strike="noStrike">
                <a:solidFill>
                  <a:srgbClr val="102855"/>
                </a:solidFill>
                <a:latin typeface="Montserrat"/>
                <a:ea typeface="Montserrat"/>
                <a:cs typeface="Montserrat"/>
                <a:sym typeface="Montserrat"/>
              </a:rPr>
              <a:t>completeness, accuracy and transparency</a:t>
            </a:r>
            <a:endParaRPr b="1" i="0" sz="2400" u="none" cap="none" strike="noStrike">
              <a:solidFill>
                <a:srgbClr val="102855"/>
              </a:solidFill>
              <a:latin typeface="Montserrat"/>
              <a:ea typeface="Montserrat"/>
              <a:cs typeface="Montserrat"/>
              <a:sym typeface="Montserrat"/>
            </a:endParaRPr>
          </a:p>
        </p:txBody>
      </p:sp>
      <p:cxnSp>
        <p:nvCxnSpPr>
          <p:cNvPr id="833" name="Google Shape;833;p27"/>
          <p:cNvCxnSpPr>
            <a:stCxn id="834" idx="2"/>
            <a:endCxn id="835" idx="0"/>
          </p:cNvCxnSpPr>
          <p:nvPr/>
        </p:nvCxnSpPr>
        <p:spPr>
          <a:xfrm>
            <a:off x="6095228" y="2044977"/>
            <a:ext cx="0" cy="582000"/>
          </a:xfrm>
          <a:prstGeom prst="straightConnector1">
            <a:avLst/>
          </a:prstGeom>
          <a:noFill/>
          <a:ln cap="rnd" cmpd="sng" w="12700">
            <a:solidFill>
              <a:schemeClr val="dk2"/>
            </a:solidFill>
            <a:prstDash val="solid"/>
            <a:round/>
            <a:headEnd len="sm" w="sm" type="none"/>
            <a:tailEnd len="sm" w="sm" type="none"/>
          </a:ln>
        </p:spPr>
      </p:cxnSp>
      <p:cxnSp>
        <p:nvCxnSpPr>
          <p:cNvPr id="836" name="Google Shape;836;p27"/>
          <p:cNvCxnSpPr>
            <a:stCxn id="834" idx="2"/>
            <a:endCxn id="837" idx="0"/>
          </p:cNvCxnSpPr>
          <p:nvPr/>
        </p:nvCxnSpPr>
        <p:spPr>
          <a:xfrm rot="5400000">
            <a:off x="3629378" y="193527"/>
            <a:ext cx="614400" cy="4317300"/>
          </a:xfrm>
          <a:prstGeom prst="bentConnector3">
            <a:avLst>
              <a:gd fmla="val 64098" name="adj1"/>
            </a:avLst>
          </a:prstGeom>
          <a:noFill/>
          <a:ln cap="rnd" cmpd="sng" w="12700">
            <a:solidFill>
              <a:schemeClr val="dk2"/>
            </a:solidFill>
            <a:prstDash val="solid"/>
            <a:round/>
            <a:headEnd len="sm" w="sm" type="none"/>
            <a:tailEnd len="sm" w="sm" type="none"/>
          </a:ln>
        </p:spPr>
      </p:cxnSp>
      <p:sp>
        <p:nvSpPr>
          <p:cNvPr id="834" name="Google Shape;834;p27"/>
          <p:cNvSpPr/>
          <p:nvPr/>
        </p:nvSpPr>
        <p:spPr>
          <a:xfrm>
            <a:off x="3915163" y="1455192"/>
            <a:ext cx="4360130" cy="589785"/>
          </a:xfrm>
          <a:prstGeom prst="roundRect">
            <a:avLst>
              <a:gd fmla="val 50000"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Data Quality</a:t>
            </a:r>
            <a:endParaRPr/>
          </a:p>
        </p:txBody>
      </p:sp>
      <p:cxnSp>
        <p:nvCxnSpPr>
          <p:cNvPr id="838" name="Google Shape;838;p27"/>
          <p:cNvCxnSpPr>
            <a:stCxn id="834" idx="2"/>
            <a:endCxn id="839" idx="0"/>
          </p:cNvCxnSpPr>
          <p:nvPr/>
        </p:nvCxnSpPr>
        <p:spPr>
          <a:xfrm flipH="1" rot="-5400000">
            <a:off x="7909778" y="230427"/>
            <a:ext cx="555300" cy="4184400"/>
          </a:xfrm>
          <a:prstGeom prst="bentConnector3">
            <a:avLst>
              <a:gd fmla="val 71837" name="adj1"/>
            </a:avLst>
          </a:prstGeom>
          <a:noFill/>
          <a:ln cap="rnd" cmpd="sng" w="12700">
            <a:solidFill>
              <a:schemeClr val="dk2"/>
            </a:solidFill>
            <a:prstDash val="solid"/>
            <a:round/>
            <a:headEnd len="sm" w="sm" type="none"/>
            <a:tailEnd len="sm" w="sm" type="none"/>
          </a:ln>
        </p:spPr>
      </p:cxnSp>
      <p:cxnSp>
        <p:nvCxnSpPr>
          <p:cNvPr id="840" name="Google Shape;840;p27"/>
          <p:cNvCxnSpPr>
            <a:stCxn id="841" idx="2"/>
            <a:endCxn id="842" idx="0"/>
          </p:cNvCxnSpPr>
          <p:nvPr/>
        </p:nvCxnSpPr>
        <p:spPr>
          <a:xfrm>
            <a:off x="6095228" y="3960182"/>
            <a:ext cx="0" cy="999300"/>
          </a:xfrm>
          <a:prstGeom prst="straightConnector1">
            <a:avLst/>
          </a:prstGeom>
          <a:noFill/>
          <a:ln cap="rnd" cmpd="sng" w="12700">
            <a:solidFill>
              <a:schemeClr val="dk2"/>
            </a:solidFill>
            <a:prstDash val="solid"/>
            <a:round/>
            <a:headEnd len="sm" w="sm" type="none"/>
            <a:tailEnd len="med" w="med" type="oval"/>
          </a:ln>
        </p:spPr>
      </p:cxnSp>
      <p:cxnSp>
        <p:nvCxnSpPr>
          <p:cNvPr id="843" name="Google Shape;843;p27"/>
          <p:cNvCxnSpPr>
            <a:stCxn id="841" idx="2"/>
            <a:endCxn id="844" idx="0"/>
          </p:cNvCxnSpPr>
          <p:nvPr/>
        </p:nvCxnSpPr>
        <p:spPr>
          <a:xfrm rot="5400000">
            <a:off x="4817078" y="3681332"/>
            <a:ext cx="999300" cy="1557000"/>
          </a:xfrm>
          <a:prstGeom prst="bentConnector3">
            <a:avLst>
              <a:gd fmla="val 49997" name="adj1"/>
            </a:avLst>
          </a:prstGeom>
          <a:noFill/>
          <a:ln cap="rnd" cmpd="sng" w="12700">
            <a:solidFill>
              <a:schemeClr val="dk2"/>
            </a:solidFill>
            <a:prstDash val="solid"/>
            <a:round/>
            <a:headEnd len="sm" w="sm" type="none"/>
            <a:tailEnd len="med" w="med" type="oval"/>
          </a:ln>
        </p:spPr>
      </p:cxnSp>
      <p:sp>
        <p:nvSpPr>
          <p:cNvPr id="842" name="Google Shape;842;p27"/>
          <p:cNvSpPr/>
          <p:nvPr/>
        </p:nvSpPr>
        <p:spPr>
          <a:xfrm>
            <a:off x="5479189" y="4959415"/>
            <a:ext cx="1231981" cy="76944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100">
                <a:solidFill>
                  <a:srgbClr val="44546A"/>
                </a:solidFill>
                <a:latin typeface="Arial"/>
                <a:ea typeface="Arial"/>
                <a:cs typeface="Arial"/>
                <a:sym typeface="Arial"/>
              </a:rPr>
              <a:t>Data </a:t>
            </a:r>
            <a:r>
              <a:rPr b="1" lang="en-US" sz="1100">
                <a:solidFill>
                  <a:srgbClr val="44546A"/>
                </a:solidFill>
                <a:latin typeface="Arial"/>
                <a:ea typeface="Arial"/>
                <a:cs typeface="Arial"/>
                <a:sym typeface="Arial"/>
              </a:rPr>
              <a:t>quality measures in place to validate </a:t>
            </a:r>
            <a:r>
              <a:rPr lang="en-US" sz="1100">
                <a:solidFill>
                  <a:srgbClr val="44546A"/>
                </a:solidFill>
                <a:latin typeface="Arial"/>
                <a:ea typeface="Arial"/>
                <a:cs typeface="Arial"/>
                <a:sym typeface="Arial"/>
              </a:rPr>
              <a:t>data points</a:t>
            </a:r>
            <a:endParaRPr/>
          </a:p>
        </p:txBody>
      </p:sp>
      <p:sp>
        <p:nvSpPr>
          <p:cNvPr id="844" name="Google Shape;844;p27"/>
          <p:cNvSpPr/>
          <p:nvPr/>
        </p:nvSpPr>
        <p:spPr>
          <a:xfrm>
            <a:off x="3880989" y="4959415"/>
            <a:ext cx="1314410" cy="76944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100">
                <a:solidFill>
                  <a:srgbClr val="44546A"/>
                </a:solidFill>
                <a:latin typeface="Arial"/>
                <a:ea typeface="Arial"/>
                <a:cs typeface="Arial"/>
                <a:sym typeface="Arial"/>
              </a:rPr>
              <a:t>Data collection method / source</a:t>
            </a:r>
            <a:r>
              <a:rPr lang="en-US" sz="1100">
                <a:solidFill>
                  <a:srgbClr val="44546A"/>
                </a:solidFill>
                <a:latin typeface="Arial"/>
                <a:ea typeface="Arial"/>
                <a:cs typeface="Arial"/>
                <a:sym typeface="Arial"/>
              </a:rPr>
              <a:t> used to capture data points</a:t>
            </a:r>
            <a:endParaRPr/>
          </a:p>
        </p:txBody>
      </p:sp>
      <p:grpSp>
        <p:nvGrpSpPr>
          <p:cNvPr id="845" name="Google Shape;845;p27"/>
          <p:cNvGrpSpPr/>
          <p:nvPr/>
        </p:nvGrpSpPr>
        <p:grpSpPr>
          <a:xfrm>
            <a:off x="4691705" y="2627022"/>
            <a:ext cx="2807045" cy="1333160"/>
            <a:chOff x="4729812" y="2794450"/>
            <a:chExt cx="2807045" cy="1333160"/>
          </a:xfrm>
        </p:grpSpPr>
        <p:grpSp>
          <p:nvGrpSpPr>
            <p:cNvPr id="846" name="Google Shape;846;p27"/>
            <p:cNvGrpSpPr/>
            <p:nvPr/>
          </p:nvGrpSpPr>
          <p:grpSpPr>
            <a:xfrm>
              <a:off x="4729812" y="2794450"/>
              <a:ext cx="2807045" cy="1333160"/>
              <a:chOff x="4419770" y="2847193"/>
              <a:chExt cx="2807045" cy="1333160"/>
            </a:xfrm>
          </p:grpSpPr>
          <p:sp>
            <p:nvSpPr>
              <p:cNvPr id="841" name="Google Shape;841;p27"/>
              <p:cNvSpPr/>
              <p:nvPr/>
            </p:nvSpPr>
            <p:spPr>
              <a:xfrm>
                <a:off x="4419770" y="3841799"/>
                <a:ext cx="2807045" cy="338554"/>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1600">
                    <a:solidFill>
                      <a:srgbClr val="44546A"/>
                    </a:solidFill>
                    <a:latin typeface="Arial"/>
                    <a:ea typeface="Arial"/>
                    <a:cs typeface="Arial"/>
                    <a:sym typeface="Arial"/>
                  </a:rPr>
                  <a:t>Data Accuracy</a:t>
                </a:r>
                <a:endParaRPr/>
              </a:p>
            </p:txBody>
          </p:sp>
          <p:sp>
            <p:nvSpPr>
              <p:cNvPr id="835" name="Google Shape;835;p27"/>
              <p:cNvSpPr/>
              <p:nvPr/>
            </p:nvSpPr>
            <p:spPr>
              <a:xfrm>
                <a:off x="5411813" y="2847193"/>
                <a:ext cx="822960" cy="82296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Bullseye with solid fill" id="847" name="Google Shape;847;p27"/>
            <p:cNvPicPr preferRelativeResize="0"/>
            <p:nvPr/>
          </p:nvPicPr>
          <p:blipFill rotWithShape="1">
            <a:blip r:embed="rId3">
              <a:alphaModFix/>
            </a:blip>
            <a:srcRect b="0" l="0" r="0" t="0"/>
            <a:stretch/>
          </p:blipFill>
          <p:spPr>
            <a:xfrm>
              <a:off x="5836154" y="2908750"/>
              <a:ext cx="594360" cy="594360"/>
            </a:xfrm>
            <a:prstGeom prst="rect">
              <a:avLst/>
            </a:prstGeom>
            <a:noFill/>
            <a:ln>
              <a:noFill/>
            </a:ln>
          </p:spPr>
        </p:pic>
      </p:grpSp>
      <p:grpSp>
        <p:nvGrpSpPr>
          <p:cNvPr id="848" name="Google Shape;848;p27"/>
          <p:cNvGrpSpPr/>
          <p:nvPr/>
        </p:nvGrpSpPr>
        <p:grpSpPr>
          <a:xfrm>
            <a:off x="8876047" y="2600422"/>
            <a:ext cx="2807045" cy="1333160"/>
            <a:chOff x="8728287" y="2798728"/>
            <a:chExt cx="2807045" cy="1333160"/>
          </a:xfrm>
        </p:grpSpPr>
        <p:grpSp>
          <p:nvGrpSpPr>
            <p:cNvPr id="849" name="Google Shape;849;p27"/>
            <p:cNvGrpSpPr/>
            <p:nvPr/>
          </p:nvGrpSpPr>
          <p:grpSpPr>
            <a:xfrm>
              <a:off x="8728287" y="2798728"/>
              <a:ext cx="2807045" cy="1333160"/>
              <a:chOff x="7992626" y="2851471"/>
              <a:chExt cx="2807045" cy="1333160"/>
            </a:xfrm>
          </p:grpSpPr>
          <p:sp>
            <p:nvSpPr>
              <p:cNvPr id="850" name="Google Shape;850;p27"/>
              <p:cNvSpPr/>
              <p:nvPr/>
            </p:nvSpPr>
            <p:spPr>
              <a:xfrm>
                <a:off x="7992626" y="3846077"/>
                <a:ext cx="2807045" cy="338554"/>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1600">
                    <a:solidFill>
                      <a:srgbClr val="44546A"/>
                    </a:solidFill>
                    <a:latin typeface="Arial"/>
                    <a:ea typeface="Arial"/>
                    <a:cs typeface="Arial"/>
                    <a:sym typeface="Arial"/>
                  </a:rPr>
                  <a:t>Data Transparency</a:t>
                </a:r>
                <a:endParaRPr/>
              </a:p>
            </p:txBody>
          </p:sp>
          <p:sp>
            <p:nvSpPr>
              <p:cNvPr id="839" name="Google Shape;839;p27"/>
              <p:cNvSpPr/>
              <p:nvPr/>
            </p:nvSpPr>
            <p:spPr>
              <a:xfrm>
                <a:off x="8984668" y="2851471"/>
                <a:ext cx="822960" cy="82296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Research with solid fill" id="851" name="Google Shape;851;p27"/>
            <p:cNvPicPr preferRelativeResize="0"/>
            <p:nvPr/>
          </p:nvPicPr>
          <p:blipFill rotWithShape="1">
            <a:blip r:embed="rId4">
              <a:alphaModFix/>
            </a:blip>
            <a:srcRect b="0" l="0" r="0" t="0"/>
            <a:stretch/>
          </p:blipFill>
          <p:spPr>
            <a:xfrm>
              <a:off x="9834629" y="2917850"/>
              <a:ext cx="594360" cy="594360"/>
            </a:xfrm>
            <a:prstGeom prst="rect">
              <a:avLst/>
            </a:prstGeom>
            <a:noFill/>
            <a:ln>
              <a:noFill/>
            </a:ln>
          </p:spPr>
        </p:pic>
      </p:grpSp>
      <p:sp>
        <p:nvSpPr>
          <p:cNvPr id="852" name="Google Shape;852;p27"/>
          <p:cNvSpPr txBox="1"/>
          <p:nvPr/>
        </p:nvSpPr>
        <p:spPr>
          <a:xfrm flipH="1">
            <a:off x="544270" y="6498776"/>
            <a:ext cx="7913857" cy="2769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National Library of Medicine: Data Provenance: </a:t>
            </a:r>
            <a:r>
              <a:rPr lang="en-US" sz="900" u="sng">
                <a:solidFill>
                  <a:schemeClr val="dk1"/>
                </a:solidFill>
                <a:latin typeface="Arial"/>
                <a:ea typeface="Arial"/>
                <a:cs typeface="Arial"/>
                <a:sym typeface="Arial"/>
                <a:hlinkClick r:id="rId5">
                  <a:extLst>
                    <a:ext uri="{A12FA001-AC4F-418D-AE19-62706E023703}">
                      <ahyp:hlinkClr val="tx"/>
                    </a:ext>
                  </a:extLst>
                </a:hlinkClick>
              </a:rPr>
              <a:t>here</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US" sz="900">
                <a:solidFill>
                  <a:srgbClr val="75737D"/>
                </a:solidFill>
                <a:latin typeface="Arial"/>
                <a:ea typeface="Arial"/>
                <a:cs typeface="Arial"/>
                <a:sym typeface="Arial"/>
              </a:rPr>
              <a:t>2: CADTH Guidance for Reporting Real-World Evidence - CADTH Methods and Guidelines: </a:t>
            </a:r>
            <a:r>
              <a:rPr lang="en-US" sz="900" u="sng">
                <a:solidFill>
                  <a:schemeClr val="dk1"/>
                </a:solidFill>
                <a:latin typeface="Arial"/>
                <a:ea typeface="Arial"/>
                <a:cs typeface="Arial"/>
                <a:sym typeface="Arial"/>
                <a:hlinkClick r:id="rId6">
                  <a:extLst>
                    <a:ext uri="{A12FA001-AC4F-418D-AE19-62706E023703}">
                      <ahyp:hlinkClr val="tx"/>
                    </a:ext>
                  </a:extLst>
                </a:hlinkClick>
              </a:rPr>
              <a:t>here</a:t>
            </a:r>
            <a:endParaRPr sz="900">
              <a:solidFill>
                <a:srgbClr val="75737D"/>
              </a:solidFill>
              <a:latin typeface="Arial"/>
              <a:ea typeface="Arial"/>
              <a:cs typeface="Arial"/>
              <a:sym typeface="Arial"/>
            </a:endParaRPr>
          </a:p>
        </p:txBody>
      </p:sp>
      <p:sp>
        <p:nvSpPr>
          <p:cNvPr id="853" name="Google Shape;853;p27"/>
          <p:cNvSpPr/>
          <p:nvPr/>
        </p:nvSpPr>
        <p:spPr>
          <a:xfrm>
            <a:off x="2400340" y="4959415"/>
            <a:ext cx="1326815" cy="76944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100">
                <a:solidFill>
                  <a:srgbClr val="44546A"/>
                </a:solidFill>
                <a:latin typeface="Arial"/>
                <a:ea typeface="Arial"/>
                <a:cs typeface="Arial"/>
                <a:sym typeface="Arial"/>
              </a:rPr>
              <a:t>Dataset </a:t>
            </a:r>
            <a:r>
              <a:rPr b="1" lang="en-US" sz="1100">
                <a:solidFill>
                  <a:srgbClr val="44546A"/>
                </a:solidFill>
                <a:latin typeface="Arial"/>
                <a:ea typeface="Arial"/>
                <a:cs typeface="Arial"/>
                <a:sym typeface="Arial"/>
              </a:rPr>
              <a:t>representativeness of program patient population </a:t>
            </a:r>
            <a:endParaRPr b="1" sz="1200">
              <a:solidFill>
                <a:srgbClr val="44546A"/>
              </a:solidFill>
              <a:latin typeface="Arial"/>
              <a:ea typeface="Arial"/>
              <a:cs typeface="Arial"/>
              <a:sym typeface="Arial"/>
            </a:endParaRPr>
          </a:p>
        </p:txBody>
      </p:sp>
      <p:cxnSp>
        <p:nvCxnSpPr>
          <p:cNvPr id="854" name="Google Shape;854;p27"/>
          <p:cNvCxnSpPr>
            <a:stCxn id="855" idx="2"/>
            <a:endCxn id="856" idx="0"/>
          </p:cNvCxnSpPr>
          <p:nvPr/>
        </p:nvCxnSpPr>
        <p:spPr>
          <a:xfrm rot="5400000">
            <a:off x="686154" y="3882114"/>
            <a:ext cx="966900" cy="1187700"/>
          </a:xfrm>
          <a:prstGeom prst="bentConnector3">
            <a:avLst>
              <a:gd fmla="val 50000" name="adj1"/>
            </a:avLst>
          </a:prstGeom>
          <a:noFill/>
          <a:ln cap="rnd" cmpd="sng" w="12700">
            <a:solidFill>
              <a:schemeClr val="dk2"/>
            </a:solidFill>
            <a:prstDash val="solid"/>
            <a:round/>
            <a:headEnd len="sm" w="sm" type="none"/>
            <a:tailEnd len="med" w="med" type="oval"/>
          </a:ln>
        </p:spPr>
      </p:cxnSp>
      <p:cxnSp>
        <p:nvCxnSpPr>
          <p:cNvPr id="857" name="Google Shape;857;p27"/>
          <p:cNvCxnSpPr>
            <a:stCxn id="855" idx="2"/>
          </p:cNvCxnSpPr>
          <p:nvPr/>
        </p:nvCxnSpPr>
        <p:spPr>
          <a:xfrm flipH="1">
            <a:off x="1762254" y="3992514"/>
            <a:ext cx="1200" cy="1035600"/>
          </a:xfrm>
          <a:prstGeom prst="straightConnector1">
            <a:avLst/>
          </a:prstGeom>
          <a:noFill/>
          <a:ln cap="rnd" cmpd="sng" w="12700">
            <a:solidFill>
              <a:schemeClr val="dk2"/>
            </a:solidFill>
            <a:prstDash val="solid"/>
            <a:round/>
            <a:headEnd len="sm" w="sm" type="none"/>
            <a:tailEnd len="med" w="med" type="oval"/>
          </a:ln>
        </p:spPr>
      </p:cxnSp>
      <p:sp>
        <p:nvSpPr>
          <p:cNvPr id="856" name="Google Shape;856;p27"/>
          <p:cNvSpPr/>
          <p:nvPr/>
        </p:nvSpPr>
        <p:spPr>
          <a:xfrm>
            <a:off x="80990" y="4959415"/>
            <a:ext cx="989318" cy="76944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100">
                <a:solidFill>
                  <a:srgbClr val="44546A"/>
                </a:solidFill>
                <a:latin typeface="Arial"/>
                <a:ea typeface="Arial"/>
                <a:cs typeface="Arial"/>
                <a:sym typeface="Arial"/>
              </a:rPr>
              <a:t>Level of </a:t>
            </a:r>
            <a:r>
              <a:rPr b="1" lang="en-US" sz="1100">
                <a:solidFill>
                  <a:srgbClr val="44546A"/>
                </a:solidFill>
                <a:latin typeface="Arial"/>
                <a:ea typeface="Arial"/>
                <a:cs typeface="Arial"/>
                <a:sym typeface="Arial"/>
              </a:rPr>
              <a:t>data completeness </a:t>
            </a:r>
            <a:r>
              <a:rPr lang="en-US" sz="1100">
                <a:solidFill>
                  <a:srgbClr val="44546A"/>
                </a:solidFill>
                <a:latin typeface="Arial"/>
                <a:ea typeface="Arial"/>
                <a:cs typeface="Arial"/>
                <a:sym typeface="Arial"/>
              </a:rPr>
              <a:t>for each PSP record</a:t>
            </a:r>
            <a:endParaRPr sz="1200">
              <a:solidFill>
                <a:srgbClr val="44546A"/>
              </a:solidFill>
              <a:latin typeface="Arial"/>
              <a:ea typeface="Arial"/>
              <a:cs typeface="Arial"/>
              <a:sym typeface="Arial"/>
            </a:endParaRPr>
          </a:p>
        </p:txBody>
      </p:sp>
      <p:sp>
        <p:nvSpPr>
          <p:cNvPr id="858" name="Google Shape;858;p27"/>
          <p:cNvSpPr/>
          <p:nvPr/>
        </p:nvSpPr>
        <p:spPr>
          <a:xfrm>
            <a:off x="1191964" y="4959415"/>
            <a:ext cx="1097106" cy="769441"/>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100">
                <a:solidFill>
                  <a:srgbClr val="44546A"/>
                </a:solidFill>
                <a:latin typeface="Arial"/>
                <a:ea typeface="Arial"/>
                <a:cs typeface="Arial"/>
                <a:sym typeface="Arial"/>
              </a:rPr>
              <a:t>Amount of </a:t>
            </a:r>
            <a:r>
              <a:rPr b="1" lang="en-US" sz="1100">
                <a:solidFill>
                  <a:srgbClr val="44546A"/>
                </a:solidFill>
                <a:latin typeface="Arial"/>
                <a:ea typeface="Arial"/>
                <a:cs typeface="Arial"/>
                <a:sym typeface="Arial"/>
              </a:rPr>
              <a:t>data captured</a:t>
            </a:r>
            <a:r>
              <a:rPr lang="en-US" sz="1100">
                <a:solidFill>
                  <a:srgbClr val="44546A"/>
                </a:solidFill>
                <a:latin typeface="Arial"/>
                <a:ea typeface="Arial"/>
                <a:cs typeface="Arial"/>
                <a:sym typeface="Arial"/>
              </a:rPr>
              <a:t> based on </a:t>
            </a:r>
            <a:r>
              <a:rPr b="1" lang="en-US" sz="1100">
                <a:solidFill>
                  <a:srgbClr val="44546A"/>
                </a:solidFill>
                <a:latin typeface="Arial"/>
                <a:ea typeface="Arial"/>
                <a:cs typeface="Arial"/>
                <a:sym typeface="Arial"/>
              </a:rPr>
              <a:t>patient and HCP consent</a:t>
            </a:r>
            <a:endParaRPr b="1" sz="1200">
              <a:solidFill>
                <a:srgbClr val="44546A"/>
              </a:solidFill>
              <a:latin typeface="Arial"/>
              <a:ea typeface="Arial"/>
              <a:cs typeface="Arial"/>
              <a:sym typeface="Arial"/>
            </a:endParaRPr>
          </a:p>
        </p:txBody>
      </p:sp>
      <p:grpSp>
        <p:nvGrpSpPr>
          <p:cNvPr id="859" name="Google Shape;859;p27"/>
          <p:cNvGrpSpPr/>
          <p:nvPr/>
        </p:nvGrpSpPr>
        <p:grpSpPr>
          <a:xfrm>
            <a:off x="435327" y="2659354"/>
            <a:ext cx="2656255" cy="1333160"/>
            <a:chOff x="506448" y="2794450"/>
            <a:chExt cx="2656255" cy="1333160"/>
          </a:xfrm>
        </p:grpSpPr>
        <p:grpSp>
          <p:nvGrpSpPr>
            <p:cNvPr id="860" name="Google Shape;860;p27"/>
            <p:cNvGrpSpPr/>
            <p:nvPr/>
          </p:nvGrpSpPr>
          <p:grpSpPr>
            <a:xfrm>
              <a:off x="506448" y="2794450"/>
              <a:ext cx="2656255" cy="1333160"/>
              <a:chOff x="791791" y="2847193"/>
              <a:chExt cx="2656255" cy="1333160"/>
            </a:xfrm>
          </p:grpSpPr>
          <p:sp>
            <p:nvSpPr>
              <p:cNvPr id="855" name="Google Shape;855;p27"/>
              <p:cNvSpPr/>
              <p:nvPr/>
            </p:nvSpPr>
            <p:spPr>
              <a:xfrm>
                <a:off x="791791" y="3841799"/>
                <a:ext cx="2656255" cy="338554"/>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1600">
                    <a:solidFill>
                      <a:srgbClr val="44546A"/>
                    </a:solidFill>
                    <a:latin typeface="Arial"/>
                    <a:ea typeface="Arial"/>
                    <a:cs typeface="Arial"/>
                    <a:sym typeface="Arial"/>
                  </a:rPr>
                  <a:t>Data Completeness</a:t>
                </a:r>
                <a:endParaRPr/>
              </a:p>
            </p:txBody>
          </p:sp>
          <p:sp>
            <p:nvSpPr>
              <p:cNvPr id="837" name="Google Shape;837;p27"/>
              <p:cNvSpPr/>
              <p:nvPr/>
            </p:nvSpPr>
            <p:spPr>
              <a:xfrm>
                <a:off x="1722917" y="2847193"/>
                <a:ext cx="822960" cy="822960"/>
              </a:xfrm>
              <a:prstGeom prst="ellipse">
                <a:avLst/>
              </a:prstGeom>
              <a:solidFill>
                <a:schemeClr val="dk2"/>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descr="Statistics with solid fill" id="861" name="Google Shape;861;p27"/>
            <p:cNvPicPr preferRelativeResize="0"/>
            <p:nvPr/>
          </p:nvPicPr>
          <p:blipFill rotWithShape="1">
            <a:blip r:embed="rId7">
              <a:alphaModFix/>
            </a:blip>
            <a:srcRect b="0" l="0" r="0" t="0"/>
            <a:stretch/>
          </p:blipFill>
          <p:spPr>
            <a:xfrm>
              <a:off x="1551874" y="2917850"/>
              <a:ext cx="594360" cy="594360"/>
            </a:xfrm>
            <a:prstGeom prst="rect">
              <a:avLst/>
            </a:prstGeom>
            <a:noFill/>
            <a:ln>
              <a:noFill/>
            </a:ln>
          </p:spPr>
        </p:pic>
      </p:grpSp>
      <p:cxnSp>
        <p:nvCxnSpPr>
          <p:cNvPr id="862" name="Google Shape;862;p27"/>
          <p:cNvCxnSpPr>
            <a:stCxn id="855" idx="2"/>
            <a:endCxn id="853" idx="0"/>
          </p:cNvCxnSpPr>
          <p:nvPr/>
        </p:nvCxnSpPr>
        <p:spPr>
          <a:xfrm flipH="1" rot="-5400000">
            <a:off x="1930105" y="3825864"/>
            <a:ext cx="966900" cy="1300200"/>
          </a:xfrm>
          <a:prstGeom prst="bentConnector3">
            <a:avLst>
              <a:gd fmla="val 50000" name="adj1"/>
            </a:avLst>
          </a:prstGeom>
          <a:noFill/>
          <a:ln cap="rnd" cmpd="sng" w="12700">
            <a:solidFill>
              <a:schemeClr val="dk2"/>
            </a:solidFill>
            <a:prstDash val="solid"/>
            <a:round/>
            <a:headEnd len="sm" w="sm" type="none"/>
            <a:tailEnd len="med" w="med" type="oval"/>
          </a:ln>
        </p:spPr>
      </p:cxnSp>
      <p:sp>
        <p:nvSpPr>
          <p:cNvPr id="863" name="Google Shape;863;p27"/>
          <p:cNvSpPr/>
          <p:nvPr/>
        </p:nvSpPr>
        <p:spPr>
          <a:xfrm>
            <a:off x="5335145" y="5759358"/>
            <a:ext cx="1546164" cy="27699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i="1" lang="en-US" sz="1200">
                <a:solidFill>
                  <a:srgbClr val="A5A5A5"/>
                </a:solidFill>
                <a:latin typeface="Arial"/>
                <a:ea typeface="Arial"/>
                <a:cs typeface="Arial"/>
                <a:sym typeface="Arial"/>
              </a:rPr>
              <a:t>Assurance</a:t>
            </a:r>
            <a:endParaRPr/>
          </a:p>
        </p:txBody>
      </p:sp>
      <p:sp>
        <p:nvSpPr>
          <p:cNvPr id="864" name="Google Shape;864;p27"/>
          <p:cNvSpPr/>
          <p:nvPr/>
        </p:nvSpPr>
        <p:spPr>
          <a:xfrm>
            <a:off x="3704296" y="5759358"/>
            <a:ext cx="1546164" cy="27699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i="1" lang="en-US" sz="1200">
                <a:solidFill>
                  <a:srgbClr val="A5A5A5"/>
                </a:solidFill>
                <a:latin typeface="Arial"/>
                <a:ea typeface="Arial"/>
                <a:cs typeface="Arial"/>
                <a:sym typeface="Arial"/>
              </a:rPr>
              <a:t>Control</a:t>
            </a:r>
            <a:endParaRPr/>
          </a:p>
        </p:txBody>
      </p:sp>
      <p:cxnSp>
        <p:nvCxnSpPr>
          <p:cNvPr id="865" name="Google Shape;865;p27"/>
          <p:cNvCxnSpPr>
            <a:stCxn id="841" idx="2"/>
            <a:endCxn id="866" idx="0"/>
          </p:cNvCxnSpPr>
          <p:nvPr/>
        </p:nvCxnSpPr>
        <p:spPr>
          <a:xfrm flipH="1" rot="-5400000">
            <a:off x="6333277" y="3722132"/>
            <a:ext cx="982500" cy="1458600"/>
          </a:xfrm>
          <a:prstGeom prst="bentConnector3">
            <a:avLst>
              <a:gd fmla="val 49994" name="adj1"/>
            </a:avLst>
          </a:prstGeom>
          <a:noFill/>
          <a:ln cap="rnd" cmpd="sng" w="12700">
            <a:solidFill>
              <a:schemeClr val="dk2"/>
            </a:solidFill>
            <a:prstDash val="solid"/>
            <a:round/>
            <a:headEnd len="sm" w="sm" type="none"/>
            <a:tailEnd len="med" w="med" type="oval"/>
          </a:ln>
        </p:spPr>
      </p:cxnSp>
      <p:sp>
        <p:nvSpPr>
          <p:cNvPr id="866" name="Google Shape;866;p27"/>
          <p:cNvSpPr/>
          <p:nvPr/>
        </p:nvSpPr>
        <p:spPr>
          <a:xfrm>
            <a:off x="6937907" y="4942569"/>
            <a:ext cx="1231981" cy="93871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lang="en-US" sz="1100">
                <a:solidFill>
                  <a:srgbClr val="44546A"/>
                </a:solidFill>
                <a:latin typeface="Arial"/>
                <a:ea typeface="Arial"/>
                <a:cs typeface="Arial"/>
                <a:sym typeface="Arial"/>
              </a:rPr>
              <a:t>Data </a:t>
            </a:r>
            <a:r>
              <a:rPr b="1" lang="en-US" sz="1100">
                <a:solidFill>
                  <a:srgbClr val="44546A"/>
                </a:solidFill>
                <a:latin typeface="Arial"/>
                <a:ea typeface="Arial"/>
                <a:cs typeface="Arial"/>
                <a:sym typeface="Arial"/>
              </a:rPr>
              <a:t>persistance </a:t>
            </a:r>
            <a:r>
              <a:rPr lang="en-US" sz="1100">
                <a:solidFill>
                  <a:srgbClr val="44546A"/>
                </a:solidFill>
                <a:latin typeface="Arial"/>
                <a:ea typeface="Arial"/>
                <a:cs typeface="Arial"/>
                <a:sym typeface="Arial"/>
              </a:rPr>
              <a:t>to ensure that there is complete capture of records between data refreshes</a:t>
            </a:r>
            <a:endParaRPr/>
          </a:p>
        </p:txBody>
      </p:sp>
      <p:pic>
        <p:nvPicPr>
          <p:cNvPr descr="Shape, logo, company name&#10;&#10;Description automatically generated" id="867" name="Google Shape;867;p27"/>
          <p:cNvPicPr preferRelativeResize="0"/>
          <p:nvPr/>
        </p:nvPicPr>
        <p:blipFill rotWithShape="1">
          <a:blip r:embed="rId8">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868" name="Google Shape;868;p27"/>
          <p:cNvPicPr preferRelativeResize="0"/>
          <p:nvPr/>
        </p:nvPicPr>
        <p:blipFill rotWithShape="1">
          <a:blip r:embed="rId9">
            <a:alphaModFix/>
          </a:blip>
          <a:srcRect b="0" l="0" r="0" t="0"/>
          <a:stretch/>
        </p:blipFill>
        <p:spPr>
          <a:xfrm>
            <a:off x="10573349" y="194845"/>
            <a:ext cx="671963" cy="530641"/>
          </a:xfrm>
          <a:prstGeom prst="rect">
            <a:avLst/>
          </a:prstGeom>
          <a:noFill/>
          <a:ln>
            <a:noFill/>
          </a:ln>
        </p:spPr>
      </p:pic>
      <p:cxnSp>
        <p:nvCxnSpPr>
          <p:cNvPr id="869" name="Google Shape;869;p27"/>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cxnSp>
        <p:nvCxnSpPr>
          <p:cNvPr id="870" name="Google Shape;870;p27"/>
          <p:cNvCxnSpPr>
            <a:stCxn id="850" idx="2"/>
            <a:endCxn id="871" idx="0"/>
          </p:cNvCxnSpPr>
          <p:nvPr/>
        </p:nvCxnSpPr>
        <p:spPr>
          <a:xfrm>
            <a:off x="10279570" y="3933582"/>
            <a:ext cx="0" cy="1008900"/>
          </a:xfrm>
          <a:prstGeom prst="straightConnector1">
            <a:avLst/>
          </a:prstGeom>
          <a:noFill/>
          <a:ln cap="rnd" cmpd="sng" w="12700">
            <a:solidFill>
              <a:schemeClr val="dk2"/>
            </a:solidFill>
            <a:prstDash val="solid"/>
            <a:round/>
            <a:headEnd len="sm" w="sm" type="none"/>
            <a:tailEnd len="med" w="med" type="oval"/>
          </a:ln>
        </p:spPr>
      </p:cxnSp>
      <p:sp>
        <p:nvSpPr>
          <p:cNvPr id="871" name="Google Shape;871;p27"/>
          <p:cNvSpPr/>
          <p:nvPr/>
        </p:nvSpPr>
        <p:spPr>
          <a:xfrm>
            <a:off x="8570336" y="4942569"/>
            <a:ext cx="3418466" cy="1718419"/>
          </a:xfrm>
          <a:prstGeom prst="rect">
            <a:avLst/>
          </a:prstGeom>
          <a:noFill/>
          <a:ln>
            <a:noFill/>
          </a:ln>
        </p:spPr>
        <p:txBody>
          <a:bodyPr anchorCtr="0" anchor="t" bIns="0" lIns="0" spcFirstLastPara="1" rIns="0" wrap="square" tIns="91425">
            <a:spAutoFit/>
          </a:bodyPr>
          <a:lstStyle/>
          <a:p>
            <a:pPr indent="-171450" lvl="0" marL="171450" marR="0" rtl="0" algn="ctr">
              <a:spcBef>
                <a:spcPts val="0"/>
              </a:spcBef>
              <a:spcAft>
                <a:spcPts val="0"/>
              </a:spcAft>
              <a:buClr>
                <a:srgbClr val="44546A"/>
              </a:buClr>
              <a:buSzPts val="1100"/>
              <a:buFont typeface="Arial"/>
              <a:buChar char="•"/>
            </a:pPr>
            <a:r>
              <a:rPr b="1" lang="en-US" sz="1100">
                <a:solidFill>
                  <a:srgbClr val="44546A"/>
                </a:solidFill>
                <a:latin typeface="Arial"/>
                <a:ea typeface="Arial"/>
                <a:cs typeface="Arial"/>
                <a:sym typeface="Arial"/>
              </a:rPr>
              <a:t>Data provenance</a:t>
            </a:r>
            <a:r>
              <a:rPr lang="en-US" sz="1100">
                <a:solidFill>
                  <a:srgbClr val="44546A"/>
                </a:solidFill>
                <a:latin typeface="Arial"/>
                <a:ea typeface="Arial"/>
                <a:cs typeface="Arial"/>
                <a:sym typeface="Arial"/>
              </a:rPr>
              <a:t>: documented trail that accounts for the origin of a piece of data, where it has moved from to where it is presently</a:t>
            </a:r>
            <a:r>
              <a:rPr baseline="30000" lang="en-US" sz="1100">
                <a:solidFill>
                  <a:srgbClr val="44546A"/>
                </a:solidFill>
                <a:latin typeface="Arial"/>
                <a:ea typeface="Arial"/>
                <a:cs typeface="Arial"/>
                <a:sym typeface="Arial"/>
              </a:rPr>
              <a:t>1</a:t>
            </a:r>
            <a:r>
              <a:rPr lang="en-US" sz="1100">
                <a:solidFill>
                  <a:srgbClr val="44546A"/>
                </a:solidFill>
                <a:latin typeface="Arial"/>
                <a:ea typeface="Arial"/>
                <a:cs typeface="Arial"/>
                <a:sym typeface="Arial"/>
              </a:rPr>
              <a:t>, data refreshes and efforts to address / mitigate sources of bias</a:t>
            </a:r>
            <a:r>
              <a:rPr baseline="30000" lang="en-US" sz="1100">
                <a:solidFill>
                  <a:srgbClr val="44546A"/>
                </a:solidFill>
                <a:latin typeface="Arial"/>
                <a:ea typeface="Arial"/>
                <a:cs typeface="Arial"/>
                <a:sym typeface="Arial"/>
              </a:rPr>
              <a:t>2</a:t>
            </a:r>
            <a:endParaRPr/>
          </a:p>
          <a:p>
            <a:pPr indent="-171450" lvl="0" marL="171450" marR="0" rtl="0" algn="ctr">
              <a:spcBef>
                <a:spcPts val="400"/>
              </a:spcBef>
              <a:spcAft>
                <a:spcPts val="0"/>
              </a:spcAft>
              <a:buClr>
                <a:srgbClr val="44546A"/>
              </a:buClr>
              <a:buSzPts val="1100"/>
              <a:buFont typeface="Arial"/>
              <a:buChar char="•"/>
            </a:pPr>
            <a:r>
              <a:rPr lang="en-US" sz="1100">
                <a:solidFill>
                  <a:srgbClr val="44546A"/>
                </a:solidFill>
                <a:latin typeface="Arial"/>
                <a:ea typeface="Arial"/>
                <a:cs typeface="Arial"/>
                <a:sym typeface="Arial"/>
              </a:rPr>
              <a:t>Extent to which the data is </a:t>
            </a:r>
            <a:r>
              <a:rPr b="1" lang="en-US" sz="1100">
                <a:solidFill>
                  <a:srgbClr val="44546A"/>
                </a:solidFill>
                <a:latin typeface="Arial"/>
                <a:ea typeface="Arial"/>
                <a:cs typeface="Arial"/>
                <a:sym typeface="Arial"/>
              </a:rPr>
              <a:t>representative of the broader patient pool</a:t>
            </a:r>
            <a:endParaRPr b="1" baseline="30000" sz="1100">
              <a:solidFill>
                <a:srgbClr val="44546A"/>
              </a:solidFill>
              <a:latin typeface="Arial"/>
              <a:ea typeface="Arial"/>
              <a:cs typeface="Arial"/>
              <a:sym typeface="Arial"/>
            </a:endParaRPr>
          </a:p>
          <a:p>
            <a:pPr indent="-171450" lvl="0" marL="171450" marR="0" rtl="0" algn="ctr">
              <a:spcBef>
                <a:spcPts val="400"/>
              </a:spcBef>
              <a:spcAft>
                <a:spcPts val="0"/>
              </a:spcAft>
              <a:buClr>
                <a:srgbClr val="44546A"/>
              </a:buClr>
              <a:buSzPts val="1100"/>
              <a:buFont typeface="Arial"/>
              <a:buChar char="•"/>
            </a:pPr>
            <a:r>
              <a:rPr lang="en-US" sz="1100">
                <a:solidFill>
                  <a:srgbClr val="44546A"/>
                </a:solidFill>
                <a:latin typeface="Arial"/>
                <a:ea typeface="Arial"/>
                <a:cs typeface="Arial"/>
                <a:sym typeface="Arial"/>
              </a:rPr>
              <a:t>Exent to which data </a:t>
            </a:r>
            <a:r>
              <a:rPr b="1" lang="en-US" sz="1100">
                <a:solidFill>
                  <a:srgbClr val="44546A"/>
                </a:solidFill>
                <a:latin typeface="Arial"/>
                <a:ea typeface="Arial"/>
                <a:cs typeface="Arial"/>
                <a:sym typeface="Arial"/>
              </a:rPr>
              <a:t>covers under-served populations / at-risk patient groups </a:t>
            </a:r>
            <a:r>
              <a:rPr lang="en-US" sz="1100">
                <a:solidFill>
                  <a:srgbClr val="44546A"/>
                </a:solidFill>
                <a:latin typeface="Arial"/>
                <a:ea typeface="Arial"/>
                <a:cs typeface="Arial"/>
                <a:sym typeface="Arial"/>
              </a:rPr>
              <a:t>– will dictate the ability of addressing any inequites</a:t>
            </a:r>
            <a:endParaRPr/>
          </a:p>
        </p:txBody>
      </p:sp>
      <p:sp>
        <p:nvSpPr>
          <p:cNvPr id="872" name="Google Shape;872;p27"/>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3</a:t>
            </a:r>
            <a:endParaRPr/>
          </a:p>
        </p:txBody>
      </p:sp>
      <p:sp>
        <p:nvSpPr>
          <p:cNvPr id="873" name="Google Shape;873;p27"/>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874" name="Google Shape;874;p27"/>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875" name="Google Shape;875;p27"/>
          <p:cNvSpPr/>
          <p:nvPr/>
        </p:nvSpPr>
        <p:spPr>
          <a:xfrm>
            <a:off x="3258502" y="27129"/>
            <a:ext cx="1346200"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876" name="Google Shape;876;p27"/>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877" name="Google Shape;877;p27"/>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878" name="Google Shape;878;p27"/>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3" name="Shape 883"/>
        <p:cNvGrpSpPr/>
        <p:nvPr/>
      </p:nvGrpSpPr>
      <p:grpSpPr>
        <a:xfrm>
          <a:off x="0" y="0"/>
          <a:ext cx="0" cy="0"/>
          <a:chOff x="0" y="0"/>
          <a:chExt cx="0" cy="0"/>
        </a:xfrm>
      </p:grpSpPr>
      <p:sp>
        <p:nvSpPr>
          <p:cNvPr id="884" name="Google Shape;884;p28"/>
          <p:cNvSpPr/>
          <p:nvPr/>
        </p:nvSpPr>
        <p:spPr>
          <a:xfrm>
            <a:off x="5497377" y="1374834"/>
            <a:ext cx="1724659" cy="411580"/>
          </a:xfrm>
          <a:prstGeom prst="roundRect">
            <a:avLst>
              <a:gd fmla="val 50000"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Index Date</a:t>
            </a:r>
            <a:endParaRPr b="1" sz="1600">
              <a:solidFill>
                <a:schemeClr val="lt1"/>
              </a:solidFill>
              <a:latin typeface="Arial"/>
              <a:ea typeface="Arial"/>
              <a:cs typeface="Arial"/>
              <a:sym typeface="Arial"/>
            </a:endParaRPr>
          </a:p>
        </p:txBody>
      </p:sp>
      <p:cxnSp>
        <p:nvCxnSpPr>
          <p:cNvPr id="885" name="Google Shape;885;p28"/>
          <p:cNvCxnSpPr>
            <a:stCxn id="884" idx="2"/>
            <a:endCxn id="886" idx="0"/>
          </p:cNvCxnSpPr>
          <p:nvPr/>
        </p:nvCxnSpPr>
        <p:spPr>
          <a:xfrm rot="5400000">
            <a:off x="3728857" y="-502436"/>
            <a:ext cx="342000" cy="4919700"/>
          </a:xfrm>
          <a:prstGeom prst="bentConnector3">
            <a:avLst>
              <a:gd fmla="val 50000" name="adj1"/>
            </a:avLst>
          </a:prstGeom>
          <a:noFill/>
          <a:ln cap="rnd" cmpd="sng" w="9525">
            <a:solidFill>
              <a:schemeClr val="dk2"/>
            </a:solidFill>
            <a:prstDash val="solid"/>
            <a:round/>
            <a:headEnd len="sm" w="sm" type="none"/>
            <a:tailEnd len="med" w="med" type="triangle"/>
          </a:ln>
        </p:spPr>
      </p:cxnSp>
      <p:cxnSp>
        <p:nvCxnSpPr>
          <p:cNvPr id="887" name="Google Shape;887;p28"/>
          <p:cNvCxnSpPr>
            <a:stCxn id="884" idx="2"/>
            <a:endCxn id="888" idx="0"/>
          </p:cNvCxnSpPr>
          <p:nvPr/>
        </p:nvCxnSpPr>
        <p:spPr>
          <a:xfrm>
            <a:off x="6359707" y="1786414"/>
            <a:ext cx="1800" cy="342000"/>
          </a:xfrm>
          <a:prstGeom prst="straightConnector1">
            <a:avLst/>
          </a:prstGeom>
          <a:noFill/>
          <a:ln cap="rnd" cmpd="sng" w="9525">
            <a:solidFill>
              <a:schemeClr val="dk2"/>
            </a:solidFill>
            <a:prstDash val="solid"/>
            <a:round/>
            <a:headEnd len="sm" w="sm" type="none"/>
            <a:tailEnd len="med" w="med" type="triangle"/>
          </a:ln>
        </p:spPr>
      </p:cxnSp>
      <p:grpSp>
        <p:nvGrpSpPr>
          <p:cNvPr id="889" name="Google Shape;889;p28"/>
          <p:cNvGrpSpPr/>
          <p:nvPr/>
        </p:nvGrpSpPr>
        <p:grpSpPr>
          <a:xfrm>
            <a:off x="577767" y="2128371"/>
            <a:ext cx="1724660" cy="703640"/>
            <a:chOff x="2342388" y="2651432"/>
            <a:chExt cx="1724660" cy="703640"/>
          </a:xfrm>
        </p:grpSpPr>
        <p:sp>
          <p:nvSpPr>
            <p:cNvPr id="886" name="Google Shape;886;p28"/>
            <p:cNvSpPr/>
            <p:nvPr/>
          </p:nvSpPr>
          <p:spPr>
            <a:xfrm>
              <a:off x="2342388" y="2651432"/>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890" name="Google Shape;890;p28"/>
            <p:cNvSpPr/>
            <p:nvPr/>
          </p:nvSpPr>
          <p:spPr>
            <a:xfrm>
              <a:off x="2531389" y="2780663"/>
              <a:ext cx="1325399" cy="33855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Data Completeness</a:t>
              </a:r>
              <a:r>
                <a:rPr b="1" baseline="30000" lang="en-US" sz="1100">
                  <a:solidFill>
                    <a:schemeClr val="accent1"/>
                  </a:solidFill>
                  <a:latin typeface="Arial"/>
                  <a:ea typeface="Arial"/>
                  <a:cs typeface="Arial"/>
                  <a:sym typeface="Arial"/>
                </a:rPr>
                <a:t>1,2</a:t>
              </a:r>
              <a:endParaRPr/>
            </a:p>
          </p:txBody>
        </p:sp>
      </p:grpSp>
      <p:sp>
        <p:nvSpPr>
          <p:cNvPr id="891" name="Google Shape;891;p28"/>
          <p:cNvSpPr txBox="1"/>
          <p:nvPr>
            <p:ph type="title"/>
          </p:nvPr>
        </p:nvSpPr>
        <p:spPr>
          <a:xfrm>
            <a:off x="493453" y="194845"/>
            <a:ext cx="9231572"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The following illustrative example demonstrates how the framework will be used to evaluate PSP data quality</a:t>
            </a:r>
            <a:endParaRPr b="1" i="0" sz="2400" u="none" cap="none" strike="noStrike">
              <a:solidFill>
                <a:srgbClr val="102855"/>
              </a:solidFill>
              <a:latin typeface="Montserrat"/>
              <a:ea typeface="Montserrat"/>
              <a:cs typeface="Montserrat"/>
              <a:sym typeface="Montserrat"/>
            </a:endParaRPr>
          </a:p>
        </p:txBody>
      </p:sp>
      <p:graphicFrame>
        <p:nvGraphicFramePr>
          <p:cNvPr id="892" name="Google Shape;892;p28"/>
          <p:cNvGraphicFramePr/>
          <p:nvPr/>
        </p:nvGraphicFramePr>
        <p:xfrm>
          <a:off x="9321705" y="1457570"/>
          <a:ext cx="3000000" cy="3000000"/>
        </p:xfrm>
        <a:graphic>
          <a:graphicData uri="http://schemas.openxmlformats.org/drawingml/2006/table">
            <a:tbl>
              <a:tblPr bandRow="1" firstRow="1">
                <a:noFill/>
                <a:tableStyleId>{B0FAAF59-7041-4EB8-A0FE-8992181081D1}</a:tableStyleId>
              </a:tblPr>
              <a:tblGrid>
                <a:gridCol w="2407275"/>
              </a:tblGrid>
              <a:tr h="127000">
                <a:tc>
                  <a:txBody>
                    <a:bodyPr/>
                    <a:lstStyle/>
                    <a:p>
                      <a:pPr indent="0" lvl="0" marL="0" marR="0" rtl="0" algn="ctr">
                        <a:spcBef>
                          <a:spcPts val="0"/>
                        </a:spcBef>
                        <a:spcAft>
                          <a:spcPts val="0"/>
                        </a:spcAft>
                        <a:buNone/>
                      </a:pPr>
                      <a:r>
                        <a:rPr b="1" i="1" lang="en-US" sz="1000" u="none" cap="none" strike="noStrike">
                          <a:solidFill>
                            <a:srgbClr val="FF0000"/>
                          </a:solidFill>
                          <a:latin typeface="Arial"/>
                          <a:ea typeface="Arial"/>
                          <a:cs typeface="Arial"/>
                          <a:sym typeface="Arial"/>
                        </a:rPr>
                        <a:t>Illustrative Example – Non-Exhaustive</a:t>
                      </a:r>
                      <a:endParaRPr/>
                    </a:p>
                  </a:txBody>
                  <a:tcPr marT="45725" marB="45725" marR="0" marL="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F0000">
                        <a:alpha val="0"/>
                      </a:srgbClr>
                    </a:solidFill>
                  </a:tcPr>
                </a:tc>
              </a:tr>
            </a:tbl>
          </a:graphicData>
        </a:graphic>
      </p:graphicFrame>
      <p:pic>
        <p:nvPicPr>
          <p:cNvPr descr="Shape, logo, company name&#10;&#10;Description automatically generated" id="893" name="Google Shape;893;p28"/>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894" name="Google Shape;894;p28"/>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895" name="Google Shape;895;p28"/>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896" name="Google Shape;896;p28"/>
          <p:cNvSpPr txBox="1"/>
          <p:nvPr/>
        </p:nvSpPr>
        <p:spPr>
          <a:xfrm>
            <a:off x="215770" y="3939332"/>
            <a:ext cx="2448655" cy="1538883"/>
          </a:xfrm>
          <a:prstGeom prst="rect">
            <a:avLst/>
          </a:prstGeom>
          <a:noFill/>
          <a:ln cap="flat" cmpd="sng" w="28575">
            <a:solidFill>
              <a:srgbClr val="D0E0EF"/>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index date have missing, or unknown variables</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patients have associated post-infusion/injection reports or pharmacy dispense data</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a:t>
            </a:r>
            <a:endParaRPr/>
          </a:p>
        </p:txBody>
      </p:sp>
      <p:cxnSp>
        <p:nvCxnSpPr>
          <p:cNvPr id="897" name="Google Shape;897;p28"/>
          <p:cNvCxnSpPr>
            <a:stCxn id="888" idx="2"/>
            <a:endCxn id="898" idx="0"/>
          </p:cNvCxnSpPr>
          <p:nvPr/>
        </p:nvCxnSpPr>
        <p:spPr>
          <a:xfrm rot="5400000">
            <a:off x="5028583" y="1768211"/>
            <a:ext cx="269100" cy="2396700"/>
          </a:xfrm>
          <a:prstGeom prst="bentConnector3">
            <a:avLst>
              <a:gd fmla="val 50019" name="adj1"/>
            </a:avLst>
          </a:prstGeom>
          <a:noFill/>
          <a:ln cap="rnd" cmpd="sng" w="9525">
            <a:solidFill>
              <a:schemeClr val="dk2"/>
            </a:solidFill>
            <a:prstDash val="solid"/>
            <a:round/>
            <a:headEnd len="sm" w="sm" type="none"/>
            <a:tailEnd len="med" w="med" type="triangle"/>
          </a:ln>
        </p:spPr>
      </p:cxnSp>
      <p:cxnSp>
        <p:nvCxnSpPr>
          <p:cNvPr id="899" name="Google Shape;899;p28"/>
          <p:cNvCxnSpPr>
            <a:stCxn id="888" idx="2"/>
            <a:endCxn id="900" idx="0"/>
          </p:cNvCxnSpPr>
          <p:nvPr/>
        </p:nvCxnSpPr>
        <p:spPr>
          <a:xfrm>
            <a:off x="6361483" y="2832011"/>
            <a:ext cx="8100" cy="269100"/>
          </a:xfrm>
          <a:prstGeom prst="straightConnector1">
            <a:avLst/>
          </a:prstGeom>
          <a:noFill/>
          <a:ln cap="rnd" cmpd="sng" w="9525">
            <a:solidFill>
              <a:schemeClr val="dk2"/>
            </a:solidFill>
            <a:prstDash val="solid"/>
            <a:round/>
            <a:headEnd len="sm" w="sm" type="none"/>
            <a:tailEnd len="med" w="med" type="triangle"/>
          </a:ln>
        </p:spPr>
      </p:cxnSp>
      <p:cxnSp>
        <p:nvCxnSpPr>
          <p:cNvPr id="901" name="Google Shape;901;p28"/>
          <p:cNvCxnSpPr>
            <a:stCxn id="888" idx="2"/>
            <a:endCxn id="902" idx="0"/>
          </p:cNvCxnSpPr>
          <p:nvPr/>
        </p:nvCxnSpPr>
        <p:spPr>
          <a:xfrm flipH="1" rot="-5400000">
            <a:off x="7392283" y="1801211"/>
            <a:ext cx="269100" cy="2330700"/>
          </a:xfrm>
          <a:prstGeom prst="bentConnector3">
            <a:avLst>
              <a:gd fmla="val 50018" name="adj1"/>
            </a:avLst>
          </a:prstGeom>
          <a:noFill/>
          <a:ln cap="rnd" cmpd="sng" w="9525">
            <a:solidFill>
              <a:schemeClr val="dk2"/>
            </a:solidFill>
            <a:prstDash val="solid"/>
            <a:round/>
            <a:headEnd len="sm" w="sm" type="none"/>
            <a:tailEnd len="med" w="med" type="triangle"/>
          </a:ln>
        </p:spPr>
      </p:cxnSp>
      <p:grpSp>
        <p:nvGrpSpPr>
          <p:cNvPr id="903" name="Google Shape;903;p28"/>
          <p:cNvGrpSpPr/>
          <p:nvPr/>
        </p:nvGrpSpPr>
        <p:grpSpPr>
          <a:xfrm>
            <a:off x="5499153" y="2128371"/>
            <a:ext cx="1724660" cy="703640"/>
            <a:chOff x="7673499" y="2651432"/>
            <a:chExt cx="1724660" cy="703640"/>
          </a:xfrm>
        </p:grpSpPr>
        <p:sp>
          <p:nvSpPr>
            <p:cNvPr id="888" name="Google Shape;888;p28"/>
            <p:cNvSpPr/>
            <p:nvPr/>
          </p:nvSpPr>
          <p:spPr>
            <a:xfrm>
              <a:off x="7673499" y="2651432"/>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04" name="Google Shape;904;p28"/>
            <p:cNvSpPr/>
            <p:nvPr/>
          </p:nvSpPr>
          <p:spPr>
            <a:xfrm>
              <a:off x="7873130" y="2897582"/>
              <a:ext cx="1325399"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Data Accuracy</a:t>
              </a:r>
              <a:endParaRPr/>
            </a:p>
          </p:txBody>
        </p:sp>
      </p:grpSp>
      <p:sp>
        <p:nvSpPr>
          <p:cNvPr id="905" name="Google Shape;905;p28"/>
          <p:cNvSpPr txBox="1"/>
          <p:nvPr/>
        </p:nvSpPr>
        <p:spPr>
          <a:xfrm>
            <a:off x="2788172" y="3939332"/>
            <a:ext cx="2353110" cy="1985159"/>
          </a:xfrm>
          <a:prstGeom prst="rect">
            <a:avLst/>
          </a:prstGeom>
          <a:noFill/>
          <a:ln cap="flat" cmpd="sng" w="28575">
            <a:solidFill>
              <a:srgbClr val="D0E0EF"/>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fields conform to index date specifications for data type and length</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fields contain values outside of index date specification</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fields have non-permissible missing values</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 </a:t>
            </a:r>
            <a:endParaRPr/>
          </a:p>
        </p:txBody>
      </p:sp>
      <p:grpSp>
        <p:nvGrpSpPr>
          <p:cNvPr id="906" name="Google Shape;906;p28"/>
          <p:cNvGrpSpPr/>
          <p:nvPr/>
        </p:nvGrpSpPr>
        <p:grpSpPr>
          <a:xfrm>
            <a:off x="3102397" y="3101211"/>
            <a:ext cx="1724660" cy="703640"/>
            <a:chOff x="5517054" y="3948985"/>
            <a:chExt cx="1724660" cy="703640"/>
          </a:xfrm>
        </p:grpSpPr>
        <p:sp>
          <p:nvSpPr>
            <p:cNvPr id="898" name="Google Shape;898;p28"/>
            <p:cNvSpPr/>
            <p:nvPr/>
          </p:nvSpPr>
          <p:spPr>
            <a:xfrm>
              <a:off x="5517054" y="3948985"/>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07" name="Google Shape;907;p28"/>
            <p:cNvSpPr/>
            <p:nvPr/>
          </p:nvSpPr>
          <p:spPr>
            <a:xfrm>
              <a:off x="5716685" y="4208472"/>
              <a:ext cx="1325399"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Quality Control</a:t>
              </a:r>
              <a:r>
                <a:rPr b="1" baseline="30000" lang="en-US" sz="1100">
                  <a:solidFill>
                    <a:schemeClr val="accent1"/>
                  </a:solidFill>
                  <a:latin typeface="Arial"/>
                  <a:ea typeface="Arial"/>
                  <a:cs typeface="Arial"/>
                  <a:sym typeface="Arial"/>
                </a:rPr>
                <a:t>1,2</a:t>
              </a:r>
              <a:endParaRPr b="1" sz="1100">
                <a:solidFill>
                  <a:schemeClr val="accent1"/>
                </a:solidFill>
                <a:latin typeface="Arial"/>
                <a:ea typeface="Arial"/>
                <a:cs typeface="Arial"/>
                <a:sym typeface="Arial"/>
              </a:endParaRPr>
            </a:p>
          </p:txBody>
        </p:sp>
      </p:grpSp>
      <p:sp>
        <p:nvSpPr>
          <p:cNvPr id="908" name="Google Shape;908;p28"/>
          <p:cNvSpPr txBox="1"/>
          <p:nvPr/>
        </p:nvSpPr>
        <p:spPr>
          <a:xfrm>
            <a:off x="5246695" y="3939332"/>
            <a:ext cx="2247167" cy="2354491"/>
          </a:xfrm>
          <a:prstGeom prst="rect">
            <a:avLst/>
          </a:prstGeom>
          <a:noFill/>
          <a:ln cap="flat" cmpd="sng" w="28575">
            <a:solidFill>
              <a:srgbClr val="D0E0EF"/>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fields have future dates (dates beyond the day of refresh)</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patients have illogical dates (e.g., index date before birth date)</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of the records have extreme values (values that fall in the lowest or highest of categories) </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 </a:t>
            </a:r>
            <a:endParaRPr/>
          </a:p>
        </p:txBody>
      </p:sp>
      <p:grpSp>
        <p:nvGrpSpPr>
          <p:cNvPr id="909" name="Google Shape;909;p28"/>
          <p:cNvGrpSpPr/>
          <p:nvPr/>
        </p:nvGrpSpPr>
        <p:grpSpPr>
          <a:xfrm>
            <a:off x="5507224" y="3101211"/>
            <a:ext cx="1724660" cy="703640"/>
            <a:chOff x="7691158" y="3921297"/>
            <a:chExt cx="1724660" cy="703640"/>
          </a:xfrm>
        </p:grpSpPr>
        <p:sp>
          <p:nvSpPr>
            <p:cNvPr id="900" name="Google Shape;900;p28"/>
            <p:cNvSpPr/>
            <p:nvPr/>
          </p:nvSpPr>
          <p:spPr>
            <a:xfrm>
              <a:off x="7691158" y="3921297"/>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10" name="Google Shape;910;p28"/>
            <p:cNvSpPr/>
            <p:nvPr/>
          </p:nvSpPr>
          <p:spPr>
            <a:xfrm>
              <a:off x="7880940" y="4094406"/>
              <a:ext cx="1325399" cy="338554"/>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Quality Assurance</a:t>
              </a:r>
              <a:r>
                <a:rPr b="1" baseline="30000" lang="en-US" sz="1100">
                  <a:solidFill>
                    <a:schemeClr val="accent1"/>
                  </a:solidFill>
                  <a:latin typeface="Arial"/>
                  <a:ea typeface="Arial"/>
                  <a:cs typeface="Arial"/>
                  <a:sym typeface="Arial"/>
                </a:rPr>
                <a:t>1,2</a:t>
              </a:r>
              <a:endParaRPr b="1" sz="1100">
                <a:solidFill>
                  <a:schemeClr val="accent1"/>
                </a:solidFill>
                <a:latin typeface="Arial"/>
                <a:ea typeface="Arial"/>
                <a:cs typeface="Arial"/>
                <a:sym typeface="Arial"/>
              </a:endParaRPr>
            </a:p>
          </p:txBody>
        </p:sp>
      </p:grpSp>
      <p:sp>
        <p:nvSpPr>
          <p:cNvPr id="911" name="Google Shape;911;p28"/>
          <p:cNvSpPr txBox="1"/>
          <p:nvPr/>
        </p:nvSpPr>
        <p:spPr>
          <a:xfrm>
            <a:off x="7685979" y="3939332"/>
            <a:ext cx="2032854" cy="1354217"/>
          </a:xfrm>
          <a:prstGeom prst="rect">
            <a:avLst/>
          </a:prstGeom>
          <a:noFill/>
          <a:ln cap="flat" cmpd="sng" w="28575">
            <a:solidFill>
              <a:srgbClr val="D0E0EF"/>
            </a:solidFill>
            <a:prstDash val="solid"/>
            <a:round/>
            <a:headEnd len="sm" w="sm" type="none"/>
            <a:tailEnd len="sm" w="sm" type="none"/>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X% decrease in index dates associated with patient population between refreshed data</a:t>
            </a:r>
            <a:endParaRPr/>
          </a:p>
          <a:p>
            <a:pPr indent="-171450" lvl="0" marL="171450" marR="0" rtl="0" algn="l">
              <a:spcBef>
                <a:spcPts val="600"/>
              </a:spcBef>
              <a:spcAft>
                <a:spcPts val="0"/>
              </a:spcAft>
              <a:buClr>
                <a:schemeClr val="dk1"/>
              </a:buClr>
              <a:buSzPts val="1200"/>
              <a:buFont typeface="Noto Sans Symbols"/>
              <a:buChar char="✔"/>
            </a:pPr>
            <a:r>
              <a:rPr lang="en-US" sz="1200">
                <a:solidFill>
                  <a:schemeClr val="dk1"/>
                </a:solidFill>
                <a:latin typeface="Arial"/>
                <a:ea typeface="Arial"/>
                <a:cs typeface="Arial"/>
                <a:sym typeface="Arial"/>
              </a:rPr>
              <a:t>… </a:t>
            </a:r>
            <a:endParaRPr/>
          </a:p>
          <a:p>
            <a:pPr indent="-95250" lvl="0" marL="171450" marR="0" rtl="0" algn="l">
              <a:spcBef>
                <a:spcPts val="600"/>
              </a:spcBef>
              <a:spcAft>
                <a:spcPts val="0"/>
              </a:spcAft>
              <a:buClr>
                <a:schemeClr val="dk1"/>
              </a:buClr>
              <a:buSzPts val="1200"/>
              <a:buFont typeface="Noto Sans Symbols"/>
              <a:buNone/>
            </a:pPr>
            <a:r>
              <a:t/>
            </a:r>
            <a:endParaRPr sz="1200">
              <a:solidFill>
                <a:schemeClr val="dk1"/>
              </a:solidFill>
              <a:latin typeface="Arial"/>
              <a:ea typeface="Arial"/>
              <a:cs typeface="Arial"/>
              <a:sym typeface="Arial"/>
            </a:endParaRPr>
          </a:p>
        </p:txBody>
      </p:sp>
      <p:grpSp>
        <p:nvGrpSpPr>
          <p:cNvPr id="912" name="Google Shape;912;p28"/>
          <p:cNvGrpSpPr/>
          <p:nvPr/>
        </p:nvGrpSpPr>
        <p:grpSpPr>
          <a:xfrm>
            <a:off x="7829916" y="3101211"/>
            <a:ext cx="1724660" cy="703640"/>
            <a:chOff x="10164574" y="3948985"/>
            <a:chExt cx="1724660" cy="703640"/>
          </a:xfrm>
        </p:grpSpPr>
        <p:sp>
          <p:nvSpPr>
            <p:cNvPr id="902" name="Google Shape;902;p28"/>
            <p:cNvSpPr/>
            <p:nvPr/>
          </p:nvSpPr>
          <p:spPr>
            <a:xfrm>
              <a:off x="10164574" y="3948985"/>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13" name="Google Shape;913;p28"/>
            <p:cNvSpPr/>
            <p:nvPr/>
          </p:nvSpPr>
          <p:spPr>
            <a:xfrm>
              <a:off x="10364205" y="4208472"/>
              <a:ext cx="1325399"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Data Persistance</a:t>
              </a:r>
              <a:r>
                <a:rPr b="1" baseline="30000" lang="en-US" sz="1100">
                  <a:solidFill>
                    <a:schemeClr val="accent1"/>
                  </a:solidFill>
                  <a:latin typeface="Arial"/>
                  <a:ea typeface="Arial"/>
                  <a:cs typeface="Arial"/>
                  <a:sym typeface="Arial"/>
                </a:rPr>
                <a:t>1,2</a:t>
              </a:r>
              <a:endParaRPr b="1" sz="1100">
                <a:solidFill>
                  <a:schemeClr val="accent1"/>
                </a:solidFill>
                <a:latin typeface="Arial"/>
                <a:ea typeface="Arial"/>
                <a:cs typeface="Arial"/>
                <a:sym typeface="Arial"/>
              </a:endParaRPr>
            </a:p>
          </p:txBody>
        </p:sp>
      </p:grpSp>
      <p:grpSp>
        <p:nvGrpSpPr>
          <p:cNvPr id="914" name="Google Shape;914;p28"/>
          <p:cNvGrpSpPr/>
          <p:nvPr/>
        </p:nvGrpSpPr>
        <p:grpSpPr>
          <a:xfrm>
            <a:off x="10004329" y="2128371"/>
            <a:ext cx="1724660" cy="703640"/>
            <a:chOff x="7673499" y="2651432"/>
            <a:chExt cx="1724660" cy="703640"/>
          </a:xfrm>
        </p:grpSpPr>
        <p:sp>
          <p:nvSpPr>
            <p:cNvPr id="915" name="Google Shape;915;p28"/>
            <p:cNvSpPr/>
            <p:nvPr/>
          </p:nvSpPr>
          <p:spPr>
            <a:xfrm>
              <a:off x="7673499" y="2651432"/>
              <a:ext cx="1724660" cy="703640"/>
            </a:xfrm>
            <a:prstGeom prst="diamond">
              <a:avLst/>
            </a:prstGeom>
            <a:solidFill>
              <a:srgbClr val="EDEDED"/>
            </a:solid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b="1" sz="1200">
                <a:solidFill>
                  <a:schemeClr val="accent1"/>
                </a:solidFill>
                <a:latin typeface="Calibri"/>
                <a:ea typeface="Calibri"/>
                <a:cs typeface="Calibri"/>
                <a:sym typeface="Calibri"/>
              </a:endParaRPr>
            </a:p>
          </p:txBody>
        </p:sp>
        <p:sp>
          <p:nvSpPr>
            <p:cNvPr id="916" name="Google Shape;916;p28"/>
            <p:cNvSpPr/>
            <p:nvPr/>
          </p:nvSpPr>
          <p:spPr>
            <a:xfrm>
              <a:off x="7933375" y="2816302"/>
              <a:ext cx="1204908" cy="16927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chemeClr val="accent1"/>
                  </a:solidFill>
                  <a:latin typeface="Arial"/>
                  <a:ea typeface="Arial"/>
                  <a:cs typeface="Arial"/>
                  <a:sym typeface="Arial"/>
                </a:rPr>
                <a:t>Data Transparency</a:t>
              </a:r>
              <a:endParaRPr/>
            </a:p>
          </p:txBody>
        </p:sp>
      </p:grpSp>
      <p:cxnSp>
        <p:nvCxnSpPr>
          <p:cNvPr id="917" name="Google Shape;917;p28"/>
          <p:cNvCxnSpPr>
            <a:stCxn id="884" idx="2"/>
            <a:endCxn id="915" idx="0"/>
          </p:cNvCxnSpPr>
          <p:nvPr/>
        </p:nvCxnSpPr>
        <p:spPr>
          <a:xfrm flipH="1" rot="-5400000">
            <a:off x="8442157" y="-296036"/>
            <a:ext cx="342000" cy="4506900"/>
          </a:xfrm>
          <a:prstGeom prst="bentConnector3">
            <a:avLst>
              <a:gd fmla="val 49994" name="adj1"/>
            </a:avLst>
          </a:prstGeom>
          <a:noFill/>
          <a:ln cap="rnd" cmpd="sng" w="9525">
            <a:solidFill>
              <a:schemeClr val="dk2"/>
            </a:solidFill>
            <a:prstDash val="solid"/>
            <a:round/>
            <a:headEnd len="sm" w="sm" type="none"/>
            <a:tailEnd len="med" w="med" type="triangle"/>
          </a:ln>
        </p:spPr>
      </p:cxnSp>
      <p:cxnSp>
        <p:nvCxnSpPr>
          <p:cNvPr id="918" name="Google Shape;918;p28"/>
          <p:cNvCxnSpPr>
            <a:stCxn id="886" idx="2"/>
            <a:endCxn id="896" idx="0"/>
          </p:cNvCxnSpPr>
          <p:nvPr/>
        </p:nvCxnSpPr>
        <p:spPr>
          <a:xfrm>
            <a:off x="1440097" y="2832011"/>
            <a:ext cx="0" cy="1107300"/>
          </a:xfrm>
          <a:prstGeom prst="straightConnector1">
            <a:avLst/>
          </a:prstGeom>
          <a:noFill/>
          <a:ln cap="rnd" cmpd="sng" w="9525">
            <a:solidFill>
              <a:schemeClr val="dk2"/>
            </a:solidFill>
            <a:prstDash val="solid"/>
            <a:round/>
            <a:headEnd len="sm" w="sm" type="none"/>
            <a:tailEnd len="med" w="med" type="triangle"/>
          </a:ln>
        </p:spPr>
      </p:cxnSp>
      <p:cxnSp>
        <p:nvCxnSpPr>
          <p:cNvPr id="919" name="Google Shape;919;p28"/>
          <p:cNvCxnSpPr>
            <a:stCxn id="898" idx="2"/>
            <a:endCxn id="905" idx="0"/>
          </p:cNvCxnSpPr>
          <p:nvPr/>
        </p:nvCxnSpPr>
        <p:spPr>
          <a:xfrm>
            <a:off x="3964727" y="3804851"/>
            <a:ext cx="0" cy="134400"/>
          </a:xfrm>
          <a:prstGeom prst="straightConnector1">
            <a:avLst/>
          </a:prstGeom>
          <a:noFill/>
          <a:ln cap="rnd" cmpd="sng" w="9525">
            <a:solidFill>
              <a:schemeClr val="dk2"/>
            </a:solidFill>
            <a:prstDash val="solid"/>
            <a:round/>
            <a:headEnd len="sm" w="sm" type="none"/>
            <a:tailEnd len="med" w="med" type="triangle"/>
          </a:ln>
        </p:spPr>
      </p:cxnSp>
      <p:cxnSp>
        <p:nvCxnSpPr>
          <p:cNvPr id="920" name="Google Shape;920;p28"/>
          <p:cNvCxnSpPr>
            <a:stCxn id="900" idx="2"/>
            <a:endCxn id="908" idx="0"/>
          </p:cNvCxnSpPr>
          <p:nvPr/>
        </p:nvCxnSpPr>
        <p:spPr>
          <a:xfrm>
            <a:off x="6369554" y="3804851"/>
            <a:ext cx="600" cy="134400"/>
          </a:xfrm>
          <a:prstGeom prst="straightConnector1">
            <a:avLst/>
          </a:prstGeom>
          <a:noFill/>
          <a:ln cap="rnd" cmpd="sng" w="9525">
            <a:solidFill>
              <a:schemeClr val="dk2"/>
            </a:solidFill>
            <a:prstDash val="solid"/>
            <a:round/>
            <a:headEnd len="sm" w="sm" type="none"/>
            <a:tailEnd len="med" w="med" type="triangle"/>
          </a:ln>
        </p:spPr>
      </p:cxnSp>
      <p:cxnSp>
        <p:nvCxnSpPr>
          <p:cNvPr id="921" name="Google Shape;921;p28"/>
          <p:cNvCxnSpPr>
            <a:stCxn id="902" idx="2"/>
            <a:endCxn id="911" idx="0"/>
          </p:cNvCxnSpPr>
          <p:nvPr/>
        </p:nvCxnSpPr>
        <p:spPr>
          <a:xfrm>
            <a:off x="8692246" y="3804851"/>
            <a:ext cx="10200" cy="134400"/>
          </a:xfrm>
          <a:prstGeom prst="straightConnector1">
            <a:avLst/>
          </a:prstGeom>
          <a:noFill/>
          <a:ln cap="rnd" cmpd="sng" w="9525">
            <a:solidFill>
              <a:schemeClr val="dk2"/>
            </a:solidFill>
            <a:prstDash val="solid"/>
            <a:round/>
            <a:headEnd len="sm" w="sm" type="none"/>
            <a:tailEnd len="med" w="med" type="triangle"/>
          </a:ln>
        </p:spPr>
      </p:cxnSp>
      <p:sp>
        <p:nvSpPr>
          <p:cNvPr id="922" name="Google Shape;922;p28"/>
          <p:cNvSpPr/>
          <p:nvPr/>
        </p:nvSpPr>
        <p:spPr>
          <a:xfrm>
            <a:off x="7685979" y="5612696"/>
            <a:ext cx="4083581" cy="1005597"/>
          </a:xfrm>
          <a:prstGeom prst="wedgeRoundRectCallout">
            <a:avLst>
              <a:gd fmla="val -15644" name="adj1"/>
              <a:gd fmla="val 24940" name="adj2"/>
              <a:gd fmla="val 16667" name="adj3"/>
            </a:avLst>
          </a:prstGeom>
          <a:solidFill>
            <a:schemeClr val="accent3"/>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Arial"/>
                <a:ea typeface="Arial"/>
                <a:cs typeface="Arial"/>
                <a:sym typeface="Arial"/>
              </a:rPr>
              <a:t>NOTE: </a:t>
            </a:r>
            <a:r>
              <a:rPr lang="en-US" sz="1200">
                <a:solidFill>
                  <a:schemeClr val="lt1"/>
                </a:solidFill>
                <a:latin typeface="Arial"/>
                <a:ea typeface="Arial"/>
                <a:cs typeface="Arial"/>
                <a:sym typeface="Arial"/>
              </a:rPr>
              <a:t>The value of X in each of the checks will vary depending on the use case that we are trying to solve for (e.g., Regulatory/Reimbursement will have a higher threshold than others)</a:t>
            </a:r>
            <a:endParaRPr/>
          </a:p>
        </p:txBody>
      </p:sp>
      <p:sp>
        <p:nvSpPr>
          <p:cNvPr id="923" name="Google Shape;923;p28"/>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3</a:t>
            </a:r>
            <a:endParaRPr/>
          </a:p>
        </p:txBody>
      </p:sp>
      <p:sp>
        <p:nvSpPr>
          <p:cNvPr id="924" name="Google Shape;924;p28"/>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925" name="Google Shape;925;p28"/>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926" name="Google Shape;926;p28"/>
          <p:cNvSpPr/>
          <p:nvPr/>
        </p:nvSpPr>
        <p:spPr>
          <a:xfrm>
            <a:off x="3258502" y="27129"/>
            <a:ext cx="1346200"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927" name="Google Shape;927;p28"/>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928" name="Google Shape;928;p28"/>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929" name="Google Shape;929;p28"/>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33" name="Shape 933"/>
        <p:cNvGrpSpPr/>
        <p:nvPr/>
      </p:nvGrpSpPr>
      <p:grpSpPr>
        <a:xfrm>
          <a:off x="0" y="0"/>
          <a:ext cx="0" cy="0"/>
          <a:chOff x="0" y="0"/>
          <a:chExt cx="0" cy="0"/>
        </a:xfrm>
      </p:grpSpPr>
      <p:pic>
        <p:nvPicPr>
          <p:cNvPr descr="Shape, logo, company name&#10;&#10;Description automatically generated" id="934" name="Google Shape;934;p29"/>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935" name="Google Shape;935;p29"/>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936" name="Google Shape;936;p29"/>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937" name="Google Shape;937;p29"/>
          <p:cNvSpPr txBox="1"/>
          <p:nvPr/>
        </p:nvSpPr>
        <p:spPr>
          <a:xfrm>
            <a:off x="493454" y="232945"/>
            <a:ext cx="9171726"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Data relevancy will be evaluated by validating if the calculated metric value is inline with benchmarks cited in pre-existing literature</a:t>
            </a:r>
            <a:endParaRPr b="1" i="0" sz="2400" u="none" cap="none" strike="noStrike">
              <a:solidFill>
                <a:srgbClr val="102855"/>
              </a:solidFill>
              <a:latin typeface="Montserrat"/>
              <a:ea typeface="Montserrat"/>
              <a:cs typeface="Montserrat"/>
              <a:sym typeface="Montserrat"/>
            </a:endParaRPr>
          </a:p>
        </p:txBody>
      </p:sp>
      <p:sp>
        <p:nvSpPr>
          <p:cNvPr id="938" name="Google Shape;938;p29"/>
          <p:cNvSpPr txBox="1"/>
          <p:nvPr/>
        </p:nvSpPr>
        <p:spPr>
          <a:xfrm>
            <a:off x="493453" y="1683704"/>
            <a:ext cx="89874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Arial"/>
                <a:ea typeface="Arial"/>
                <a:cs typeface="Arial"/>
                <a:sym typeface="Arial"/>
              </a:rPr>
              <a:t>Existing literature from which data relevancy can be measured against:</a:t>
            </a:r>
            <a:endParaRPr/>
          </a:p>
        </p:txBody>
      </p:sp>
      <p:pic>
        <p:nvPicPr>
          <p:cNvPr descr="Pharmacy " id="939" name="Google Shape;939;p29"/>
          <p:cNvPicPr preferRelativeResize="0"/>
          <p:nvPr/>
        </p:nvPicPr>
        <p:blipFill rotWithShape="1">
          <a:blip r:embed="rId5">
            <a:alphaModFix/>
          </a:blip>
          <a:srcRect b="0" l="0" r="0" t="0"/>
          <a:stretch/>
        </p:blipFill>
        <p:spPr>
          <a:xfrm>
            <a:off x="4842853" y="2514600"/>
            <a:ext cx="1828800" cy="1828800"/>
          </a:xfrm>
          <a:prstGeom prst="rect">
            <a:avLst/>
          </a:prstGeom>
          <a:noFill/>
          <a:ln>
            <a:noFill/>
          </a:ln>
        </p:spPr>
      </p:pic>
      <p:sp>
        <p:nvSpPr>
          <p:cNvPr id="940" name="Google Shape;940;p29"/>
          <p:cNvSpPr txBox="1"/>
          <p:nvPr/>
        </p:nvSpPr>
        <p:spPr>
          <a:xfrm>
            <a:off x="3643788" y="4541854"/>
            <a:ext cx="418161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rgbClr val="102855"/>
                </a:solidFill>
                <a:latin typeface="Arial"/>
                <a:ea typeface="Arial"/>
                <a:cs typeface="Arial"/>
                <a:sym typeface="Arial"/>
              </a:rPr>
              <a:t>Clinical Trial Results</a:t>
            </a:r>
            <a:endParaRPr i="1" sz="1600">
              <a:solidFill>
                <a:schemeClr val="dk1"/>
              </a:solidFill>
              <a:latin typeface="Arial"/>
              <a:ea typeface="Arial"/>
              <a:cs typeface="Arial"/>
              <a:sym typeface="Arial"/>
            </a:endParaRPr>
          </a:p>
        </p:txBody>
      </p:sp>
      <p:pic>
        <p:nvPicPr>
          <p:cNvPr descr="A paper with colorful squares&#10;&#10;Description automatically generated with medium confidence" id="941" name="Google Shape;941;p29"/>
          <p:cNvPicPr preferRelativeResize="0"/>
          <p:nvPr/>
        </p:nvPicPr>
        <p:blipFill rotWithShape="1">
          <a:blip r:embed="rId6">
            <a:alphaModFix/>
          </a:blip>
          <a:srcRect b="0" l="0" r="0" t="0"/>
          <a:stretch/>
        </p:blipFill>
        <p:spPr>
          <a:xfrm>
            <a:off x="8160520" y="2514600"/>
            <a:ext cx="1828800" cy="1828800"/>
          </a:xfrm>
          <a:prstGeom prst="rect">
            <a:avLst/>
          </a:prstGeom>
          <a:noFill/>
          <a:ln>
            <a:noFill/>
          </a:ln>
        </p:spPr>
      </p:pic>
      <p:sp>
        <p:nvSpPr>
          <p:cNvPr id="942" name="Google Shape;942;p29"/>
          <p:cNvSpPr txBox="1"/>
          <p:nvPr/>
        </p:nvSpPr>
        <p:spPr>
          <a:xfrm>
            <a:off x="7777781" y="4495687"/>
            <a:ext cx="270040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rgbClr val="102855"/>
                </a:solidFill>
                <a:latin typeface="Arial"/>
                <a:ea typeface="Arial"/>
                <a:cs typeface="Arial"/>
                <a:sym typeface="Arial"/>
              </a:rPr>
              <a:t>Published Medical Journals</a:t>
            </a:r>
            <a:endParaRPr i="1" sz="1600">
              <a:solidFill>
                <a:schemeClr val="dk1"/>
              </a:solidFill>
              <a:latin typeface="Arial"/>
              <a:ea typeface="Arial"/>
              <a:cs typeface="Arial"/>
              <a:sym typeface="Arial"/>
            </a:endParaRPr>
          </a:p>
        </p:txBody>
      </p:sp>
      <p:sp>
        <p:nvSpPr>
          <p:cNvPr id="943" name="Google Shape;943;p29"/>
          <p:cNvSpPr/>
          <p:nvPr/>
        </p:nvSpPr>
        <p:spPr>
          <a:xfrm>
            <a:off x="0" y="5673209"/>
            <a:ext cx="12192000" cy="734437"/>
          </a:xfrm>
          <a:prstGeom prst="rect">
            <a:avLst/>
          </a:prstGeom>
          <a:solidFill>
            <a:srgbClr val="20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rgbClr val="FFFFFF"/>
                </a:solidFill>
                <a:latin typeface="Arial"/>
                <a:ea typeface="Arial"/>
                <a:cs typeface="Arial"/>
                <a:sym typeface="Arial"/>
              </a:rPr>
              <a:t>Data relevancy checks will determine the level of confidence in the calculated metric (output of our analyses)</a:t>
            </a:r>
            <a:endParaRPr/>
          </a:p>
        </p:txBody>
      </p:sp>
      <p:sp>
        <p:nvSpPr>
          <p:cNvPr id="944" name="Google Shape;944;p29"/>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5</a:t>
            </a:r>
            <a:endParaRPr/>
          </a:p>
        </p:txBody>
      </p:sp>
      <p:sp>
        <p:nvSpPr>
          <p:cNvPr id="945" name="Google Shape;945;p29"/>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946" name="Google Shape;946;p29"/>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947" name="Google Shape;947;p29"/>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948" name="Google Shape;948;p29"/>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949" name="Google Shape;949;p29"/>
          <p:cNvSpPr/>
          <p:nvPr/>
        </p:nvSpPr>
        <p:spPr>
          <a:xfrm>
            <a:off x="5920104" y="27129"/>
            <a:ext cx="1346200"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950" name="Google Shape;950;p29"/>
          <p:cNvSpPr/>
          <p:nvPr/>
        </p:nvSpPr>
        <p:spPr>
          <a:xfrm>
            <a:off x="7250907" y="27129"/>
            <a:ext cx="1569243"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951" name="Google Shape;951;p29"/>
          <p:cNvSpPr txBox="1"/>
          <p:nvPr/>
        </p:nvSpPr>
        <p:spPr>
          <a:xfrm>
            <a:off x="1195315" y="4541854"/>
            <a:ext cx="270041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rgbClr val="102855"/>
                </a:solidFill>
                <a:latin typeface="Arial"/>
                <a:ea typeface="Arial"/>
                <a:cs typeface="Arial"/>
                <a:sym typeface="Arial"/>
              </a:rPr>
              <a:t>Observational RWE Studies</a:t>
            </a:r>
            <a:endParaRPr i="1" sz="1600">
              <a:solidFill>
                <a:schemeClr val="dk1"/>
              </a:solidFill>
              <a:latin typeface="Arial"/>
              <a:ea typeface="Arial"/>
              <a:cs typeface="Arial"/>
              <a:sym typeface="Arial"/>
            </a:endParaRPr>
          </a:p>
        </p:txBody>
      </p:sp>
      <p:pic>
        <p:nvPicPr>
          <p:cNvPr descr="A group of people with a clipboard and a pill&#10;&#10;Description automatically generated" id="952" name="Google Shape;952;p29"/>
          <p:cNvPicPr preferRelativeResize="0"/>
          <p:nvPr/>
        </p:nvPicPr>
        <p:blipFill rotWithShape="1">
          <a:blip r:embed="rId7">
            <a:alphaModFix/>
          </a:blip>
          <a:srcRect b="0" l="0" r="0" t="0"/>
          <a:stretch/>
        </p:blipFill>
        <p:spPr>
          <a:xfrm>
            <a:off x="1631120" y="2514600"/>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A picture containing light, stage, dark&#10;&#10;Description automatically generated" id="212" name="Google Shape;212;p3"/>
          <p:cNvPicPr preferRelativeResize="0"/>
          <p:nvPr/>
        </p:nvPicPr>
        <p:blipFill rotWithShape="1">
          <a:blip r:embed="rId3">
            <a:alphaModFix/>
          </a:blip>
          <a:srcRect b="14617" l="7811" r="22217" t="13818"/>
          <a:stretch/>
        </p:blipFill>
        <p:spPr>
          <a:xfrm>
            <a:off x="-137160" y="-200722"/>
            <a:ext cx="12424410" cy="7150830"/>
          </a:xfrm>
          <a:prstGeom prst="rect">
            <a:avLst/>
          </a:prstGeom>
          <a:noFill/>
          <a:ln>
            <a:noFill/>
          </a:ln>
        </p:spPr>
      </p:pic>
      <p:sp>
        <p:nvSpPr>
          <p:cNvPr id="213" name="Google Shape;213;p3"/>
          <p:cNvSpPr/>
          <p:nvPr/>
        </p:nvSpPr>
        <p:spPr>
          <a:xfrm>
            <a:off x="-1143911" y="1157676"/>
            <a:ext cx="7950678" cy="7979432"/>
          </a:xfrm>
          <a:prstGeom prst="ellipse">
            <a:avLst/>
          </a:prstGeom>
          <a:solidFill>
            <a:schemeClr val="l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3"/>
          <p:cNvSpPr txBox="1"/>
          <p:nvPr>
            <p:ph type="title"/>
          </p:nvPr>
        </p:nvSpPr>
        <p:spPr>
          <a:xfrm>
            <a:off x="618500" y="2340872"/>
            <a:ext cx="5087006" cy="100883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Nunito"/>
              <a:buNone/>
            </a:pPr>
            <a:r>
              <a:rPr b="1" lang="en-US" sz="4000">
                <a:latin typeface="Nunito"/>
                <a:ea typeface="Nunito"/>
                <a:cs typeface="Nunito"/>
                <a:sym typeface="Nunito"/>
              </a:rPr>
              <a:t>What is CPHIN?</a:t>
            </a:r>
            <a:endParaRPr b="1" sz="4000">
              <a:latin typeface="Nunito"/>
              <a:ea typeface="Nunito"/>
              <a:cs typeface="Nunito"/>
              <a:sym typeface="Nunito"/>
            </a:endParaRPr>
          </a:p>
        </p:txBody>
      </p:sp>
      <p:cxnSp>
        <p:nvCxnSpPr>
          <p:cNvPr id="215" name="Google Shape;215;p3"/>
          <p:cNvCxnSpPr/>
          <p:nvPr/>
        </p:nvCxnSpPr>
        <p:spPr>
          <a:xfrm>
            <a:off x="363952" y="3249883"/>
            <a:ext cx="5596102" cy="0"/>
          </a:xfrm>
          <a:prstGeom prst="straightConnector1">
            <a:avLst/>
          </a:prstGeom>
          <a:noFill/>
          <a:ln cap="flat" cmpd="sng" w="38100">
            <a:solidFill>
              <a:schemeClr val="accent1"/>
            </a:solidFill>
            <a:prstDash val="solid"/>
            <a:miter lim="800000"/>
            <a:headEnd len="sm" w="sm" type="none"/>
            <a:tailEnd len="sm" w="sm" type="none"/>
          </a:ln>
        </p:spPr>
      </p:cxnSp>
      <p:pic>
        <p:nvPicPr>
          <p:cNvPr descr="Shape, logo, company name&#10;&#10;Description automatically generated" id="216" name="Google Shape;216;p3"/>
          <p:cNvPicPr preferRelativeResize="0"/>
          <p:nvPr/>
        </p:nvPicPr>
        <p:blipFill rotWithShape="1">
          <a:blip r:embed="rId4">
            <a:alphaModFix/>
          </a:blip>
          <a:srcRect b="0" l="0" r="0" t="0"/>
          <a:stretch/>
        </p:blipFill>
        <p:spPr>
          <a:xfrm>
            <a:off x="-755263" y="5485555"/>
            <a:ext cx="3338770" cy="1464552"/>
          </a:xfrm>
          <a:prstGeom prst="rect">
            <a:avLst/>
          </a:prstGeom>
          <a:noFill/>
          <a:ln>
            <a:noFill/>
          </a:ln>
        </p:spPr>
      </p:pic>
      <p:sp>
        <p:nvSpPr>
          <p:cNvPr id="217" name="Google Shape;217;p3"/>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Quattrocento Sans"/>
              <a:buNone/>
            </a:pPr>
            <a:r>
              <a:rPr lang="en-US" sz="1400">
                <a:solidFill>
                  <a:schemeClr val="lt1"/>
                </a:solidFill>
                <a:latin typeface="Quattrocento Sans"/>
                <a:ea typeface="Quattrocento Sans"/>
                <a:cs typeface="Quattrocento Sans"/>
                <a:sym typeface="Quattrocento Sans"/>
              </a:rPr>
              <a:t>8</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6" name="Shape 956"/>
        <p:cNvGrpSpPr/>
        <p:nvPr/>
      </p:nvGrpSpPr>
      <p:grpSpPr>
        <a:xfrm>
          <a:off x="0" y="0"/>
          <a:ext cx="0" cy="0"/>
          <a:chOff x="0" y="0"/>
          <a:chExt cx="0" cy="0"/>
        </a:xfrm>
      </p:grpSpPr>
      <p:pic>
        <p:nvPicPr>
          <p:cNvPr descr="Shape, logo, company name&#10;&#10;Description automatically generated" id="957" name="Google Shape;957;p30"/>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958" name="Google Shape;958;p30"/>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959" name="Google Shape;959;p30"/>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960" name="Google Shape;960;p30"/>
          <p:cNvSpPr txBox="1"/>
          <p:nvPr>
            <p:ph type="title"/>
          </p:nvPr>
        </p:nvSpPr>
        <p:spPr>
          <a:xfrm>
            <a:off x="493452" y="194845"/>
            <a:ext cx="9796301" cy="132556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When analyzing PSP data, there are a few considerations of how to mitigate bias </a:t>
            </a:r>
            <a:endParaRPr b="1" i="0" sz="2400" u="none" cap="none" strike="noStrike">
              <a:solidFill>
                <a:srgbClr val="102855"/>
              </a:solidFill>
              <a:latin typeface="Montserrat"/>
              <a:ea typeface="Montserrat"/>
              <a:cs typeface="Montserrat"/>
              <a:sym typeface="Montserrat"/>
            </a:endParaRPr>
          </a:p>
        </p:txBody>
      </p:sp>
      <p:sp>
        <p:nvSpPr>
          <p:cNvPr id="961" name="Google Shape;961;p30"/>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6</a:t>
            </a:r>
            <a:endParaRPr/>
          </a:p>
        </p:txBody>
      </p:sp>
      <p:sp>
        <p:nvSpPr>
          <p:cNvPr id="962" name="Google Shape;962;p30"/>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963" name="Google Shape;963;p30"/>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964" name="Google Shape;964;p30"/>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965" name="Google Shape;965;p30"/>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966" name="Google Shape;966;p30"/>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967" name="Google Shape;967;p30"/>
          <p:cNvSpPr/>
          <p:nvPr/>
        </p:nvSpPr>
        <p:spPr>
          <a:xfrm>
            <a:off x="7250907" y="27129"/>
            <a:ext cx="1569243" cy="330059"/>
          </a:xfrm>
          <a:prstGeom prst="chevron">
            <a:avLst>
              <a:gd fmla="val 36224"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968" name="Google Shape;968;p30"/>
          <p:cNvSpPr txBox="1"/>
          <p:nvPr/>
        </p:nvSpPr>
        <p:spPr>
          <a:xfrm>
            <a:off x="493453" y="1347797"/>
            <a:ext cx="898743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Arial"/>
                <a:ea typeface="Arial"/>
                <a:cs typeface="Arial"/>
                <a:sym typeface="Arial"/>
              </a:rPr>
              <a:t>Efforts to mitigate bias include</a:t>
            </a:r>
            <a:r>
              <a:rPr b="1" baseline="30000" i="1" lang="en-US" sz="2000">
                <a:solidFill>
                  <a:schemeClr val="dk1"/>
                </a:solidFill>
                <a:latin typeface="Arial"/>
                <a:ea typeface="Arial"/>
                <a:cs typeface="Arial"/>
                <a:sym typeface="Arial"/>
              </a:rPr>
              <a:t>1</a:t>
            </a:r>
            <a:r>
              <a:rPr b="1" i="1" lang="en-US" sz="2000">
                <a:solidFill>
                  <a:schemeClr val="dk1"/>
                </a:solidFill>
                <a:latin typeface="Arial"/>
                <a:ea typeface="Arial"/>
                <a:cs typeface="Arial"/>
                <a:sym typeface="Arial"/>
              </a:rPr>
              <a:t>:</a:t>
            </a:r>
            <a:endParaRPr/>
          </a:p>
        </p:txBody>
      </p:sp>
      <p:sp>
        <p:nvSpPr>
          <p:cNvPr id="969" name="Google Shape;969;p30"/>
          <p:cNvSpPr/>
          <p:nvPr/>
        </p:nvSpPr>
        <p:spPr>
          <a:xfrm>
            <a:off x="548640" y="5434001"/>
            <a:ext cx="3328416" cy="923330"/>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800">
                <a:solidFill>
                  <a:srgbClr val="1E4E79"/>
                </a:solidFill>
                <a:latin typeface="Arial"/>
                <a:ea typeface="Arial"/>
                <a:cs typeface="Arial"/>
                <a:sym typeface="Arial"/>
              </a:rPr>
              <a:t>Standardized PSP Enrollment / Onboarding information</a:t>
            </a:r>
            <a:r>
              <a:rPr lang="en-US" sz="1800">
                <a:solidFill>
                  <a:srgbClr val="1E4E79"/>
                </a:solidFill>
                <a:latin typeface="Arial"/>
                <a:ea typeface="Arial"/>
                <a:cs typeface="Arial"/>
                <a:sym typeface="Arial"/>
              </a:rPr>
              <a:t> is available publicly </a:t>
            </a:r>
            <a:endParaRPr sz="1800">
              <a:solidFill>
                <a:srgbClr val="1E4E79"/>
              </a:solidFill>
              <a:latin typeface="Arial"/>
              <a:ea typeface="Arial"/>
              <a:cs typeface="Arial"/>
              <a:sym typeface="Arial"/>
            </a:endParaRPr>
          </a:p>
        </p:txBody>
      </p:sp>
      <p:sp>
        <p:nvSpPr>
          <p:cNvPr id="970" name="Google Shape;970;p30"/>
          <p:cNvSpPr/>
          <p:nvPr/>
        </p:nvSpPr>
        <p:spPr>
          <a:xfrm>
            <a:off x="3377681" y="1810166"/>
            <a:ext cx="5423807" cy="923330"/>
          </a:xfrm>
          <a:prstGeom prst="rect">
            <a:avLst/>
          </a:prstGeom>
          <a:noFill/>
          <a:ln>
            <a:noFill/>
          </a:ln>
        </p:spPr>
        <p:txBody>
          <a:bodyPr anchorCtr="0" anchor="b" bIns="91425" lIns="0" spcFirstLastPara="1" rIns="0" wrap="square" tIns="0">
            <a:spAutoFit/>
          </a:bodyPr>
          <a:lstStyle/>
          <a:p>
            <a:pPr indent="0" lvl="0" marL="0" marR="0" rtl="0" algn="ctr">
              <a:spcBef>
                <a:spcPts val="0"/>
              </a:spcBef>
              <a:spcAft>
                <a:spcPts val="0"/>
              </a:spcAft>
              <a:buNone/>
            </a:pPr>
            <a:r>
              <a:rPr lang="en-US" sz="1800">
                <a:solidFill>
                  <a:srgbClr val="1E4E79"/>
                </a:solidFill>
                <a:latin typeface="Arial"/>
                <a:ea typeface="Arial"/>
                <a:cs typeface="Arial"/>
                <a:sym typeface="Arial"/>
              </a:rPr>
              <a:t>The analysis is transparent in documenting limitations associated with the </a:t>
            </a:r>
            <a:r>
              <a:rPr b="1" lang="en-US" sz="1800">
                <a:solidFill>
                  <a:srgbClr val="1E4E79"/>
                </a:solidFill>
                <a:latin typeface="Arial"/>
                <a:ea typeface="Arial"/>
                <a:cs typeface="Arial"/>
                <a:sym typeface="Arial"/>
              </a:rPr>
              <a:t>population subset of patients the data covers</a:t>
            </a:r>
            <a:endParaRPr b="1" sz="1800">
              <a:solidFill>
                <a:srgbClr val="1E4E79"/>
              </a:solidFill>
              <a:latin typeface="Arial"/>
              <a:ea typeface="Arial"/>
              <a:cs typeface="Arial"/>
              <a:sym typeface="Arial"/>
            </a:endParaRPr>
          </a:p>
        </p:txBody>
      </p:sp>
      <p:sp>
        <p:nvSpPr>
          <p:cNvPr id="971" name="Google Shape;971;p30"/>
          <p:cNvSpPr/>
          <p:nvPr/>
        </p:nvSpPr>
        <p:spPr>
          <a:xfrm>
            <a:off x="8080309" y="5434001"/>
            <a:ext cx="3816222" cy="1200329"/>
          </a:xfrm>
          <a:prstGeom prst="rect">
            <a:avLst/>
          </a:prstGeom>
          <a:noFill/>
          <a:ln>
            <a:noFill/>
          </a:ln>
        </p:spPr>
        <p:txBody>
          <a:bodyPr anchorCtr="0" anchor="t" bIns="0" lIns="0" spcFirstLastPara="1" rIns="0" wrap="square" tIns="91425">
            <a:spAutoFit/>
          </a:bodyPr>
          <a:lstStyle/>
          <a:p>
            <a:pPr indent="0" lvl="0" marL="0" marR="0" rtl="0" algn="ctr">
              <a:spcBef>
                <a:spcPts val="0"/>
              </a:spcBef>
              <a:spcAft>
                <a:spcPts val="0"/>
              </a:spcAft>
              <a:buNone/>
            </a:pPr>
            <a:r>
              <a:rPr b="1" lang="en-US" sz="1800">
                <a:solidFill>
                  <a:srgbClr val="1E4E79"/>
                </a:solidFill>
                <a:latin typeface="Arial"/>
                <a:ea typeface="Arial"/>
                <a:cs typeface="Arial"/>
                <a:sym typeface="Arial"/>
              </a:rPr>
              <a:t>Data analysis plan is comprehensive </a:t>
            </a:r>
            <a:r>
              <a:rPr lang="en-US" sz="1800">
                <a:solidFill>
                  <a:srgbClr val="1E4E79"/>
                </a:solidFill>
                <a:latin typeface="Arial"/>
                <a:ea typeface="Arial"/>
                <a:cs typeface="Arial"/>
                <a:sym typeface="Arial"/>
              </a:rPr>
              <a:t>– results can be replicated by a third person following the outlined analysis plan</a:t>
            </a:r>
            <a:endParaRPr/>
          </a:p>
        </p:txBody>
      </p:sp>
      <p:sp>
        <p:nvSpPr>
          <p:cNvPr id="972" name="Google Shape;972;p30"/>
          <p:cNvSpPr/>
          <p:nvPr/>
        </p:nvSpPr>
        <p:spPr>
          <a:xfrm>
            <a:off x="2965063" y="3991356"/>
            <a:ext cx="2385606" cy="182880"/>
          </a:xfrm>
          <a:prstGeom prst="rect">
            <a:avLst/>
          </a:prstGeom>
          <a:solidFill>
            <a:srgbClr val="D1D0D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73" name="Google Shape;973;p30"/>
          <p:cNvGrpSpPr/>
          <p:nvPr/>
        </p:nvGrpSpPr>
        <p:grpSpPr>
          <a:xfrm>
            <a:off x="1393698" y="3263646"/>
            <a:ext cx="1638300" cy="1638300"/>
            <a:chOff x="1120897" y="3244850"/>
            <a:chExt cx="1638300" cy="1638300"/>
          </a:xfrm>
        </p:grpSpPr>
        <p:sp>
          <p:nvSpPr>
            <p:cNvPr id="974" name="Google Shape;974;p30"/>
            <p:cNvSpPr/>
            <p:nvPr/>
          </p:nvSpPr>
          <p:spPr>
            <a:xfrm>
              <a:off x="1120897" y="3244850"/>
              <a:ext cx="1638300" cy="1638300"/>
            </a:xfrm>
            <a:prstGeom prst="ellipse">
              <a:avLst/>
            </a:prstGeom>
            <a:solidFill>
              <a:srgbClr val="D1D0D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30"/>
            <p:cNvSpPr/>
            <p:nvPr/>
          </p:nvSpPr>
          <p:spPr>
            <a:xfrm>
              <a:off x="1270122" y="3394075"/>
              <a:ext cx="1339850" cy="1339850"/>
            </a:xfrm>
            <a:prstGeom prst="ellipse">
              <a:avLst/>
            </a:prstGeom>
            <a:solidFill>
              <a:srgbClr val="A3A1A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6" name="Google Shape;976;p30"/>
            <p:cNvSpPr/>
            <p:nvPr/>
          </p:nvSpPr>
          <p:spPr>
            <a:xfrm>
              <a:off x="1418834" y="3542787"/>
              <a:ext cx="1042426" cy="1042426"/>
            </a:xfrm>
            <a:prstGeom prst="ellipse">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7" name="Google Shape;977;p30"/>
            <p:cNvPicPr preferRelativeResize="0"/>
            <p:nvPr/>
          </p:nvPicPr>
          <p:blipFill rotWithShape="1">
            <a:blip r:embed="rId5">
              <a:alphaModFix/>
            </a:blip>
            <a:srcRect b="0" l="0" r="0" t="0"/>
            <a:stretch/>
          </p:blipFill>
          <p:spPr>
            <a:xfrm>
              <a:off x="1665727" y="3789680"/>
              <a:ext cx="548640" cy="548640"/>
            </a:xfrm>
            <a:prstGeom prst="rect">
              <a:avLst/>
            </a:prstGeom>
            <a:noFill/>
            <a:ln>
              <a:noFill/>
            </a:ln>
          </p:spPr>
        </p:pic>
      </p:grpSp>
      <p:grpSp>
        <p:nvGrpSpPr>
          <p:cNvPr id="978" name="Google Shape;978;p30"/>
          <p:cNvGrpSpPr/>
          <p:nvPr/>
        </p:nvGrpSpPr>
        <p:grpSpPr>
          <a:xfrm>
            <a:off x="5275326" y="3263646"/>
            <a:ext cx="1638300" cy="1638300"/>
            <a:chOff x="5275326" y="3244850"/>
            <a:chExt cx="1638300" cy="1638300"/>
          </a:xfrm>
        </p:grpSpPr>
        <p:sp>
          <p:nvSpPr>
            <p:cNvPr id="979" name="Google Shape;979;p30"/>
            <p:cNvSpPr/>
            <p:nvPr/>
          </p:nvSpPr>
          <p:spPr>
            <a:xfrm>
              <a:off x="5275326" y="3244850"/>
              <a:ext cx="1638300" cy="1638300"/>
            </a:xfrm>
            <a:prstGeom prst="ellipse">
              <a:avLst/>
            </a:prstGeom>
            <a:solidFill>
              <a:srgbClr val="D1D0D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0" name="Google Shape;980;p30"/>
            <p:cNvSpPr/>
            <p:nvPr/>
          </p:nvSpPr>
          <p:spPr>
            <a:xfrm>
              <a:off x="5424551" y="3394075"/>
              <a:ext cx="1339850" cy="1339850"/>
            </a:xfrm>
            <a:prstGeom prst="ellipse">
              <a:avLst/>
            </a:prstGeom>
            <a:solidFill>
              <a:srgbClr val="A3A1A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p30"/>
            <p:cNvSpPr/>
            <p:nvPr/>
          </p:nvSpPr>
          <p:spPr>
            <a:xfrm>
              <a:off x="5573263" y="3542787"/>
              <a:ext cx="1042426" cy="1042426"/>
            </a:xfrm>
            <a:prstGeom prst="ellipse">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82" name="Google Shape;982;p30"/>
            <p:cNvPicPr preferRelativeResize="0"/>
            <p:nvPr/>
          </p:nvPicPr>
          <p:blipFill rotWithShape="1">
            <a:blip r:embed="rId6">
              <a:alphaModFix/>
            </a:blip>
            <a:srcRect b="0" l="0" r="0" t="0"/>
            <a:stretch/>
          </p:blipFill>
          <p:spPr>
            <a:xfrm>
              <a:off x="5820156" y="3789680"/>
              <a:ext cx="548640" cy="548640"/>
            </a:xfrm>
            <a:prstGeom prst="rect">
              <a:avLst/>
            </a:prstGeom>
            <a:noFill/>
            <a:ln>
              <a:noFill/>
            </a:ln>
          </p:spPr>
        </p:pic>
      </p:grpSp>
      <p:grpSp>
        <p:nvGrpSpPr>
          <p:cNvPr id="983" name="Google Shape;983;p30"/>
          <p:cNvGrpSpPr/>
          <p:nvPr/>
        </p:nvGrpSpPr>
        <p:grpSpPr>
          <a:xfrm>
            <a:off x="9156953" y="3263646"/>
            <a:ext cx="1638300" cy="1638300"/>
            <a:chOff x="9429755" y="3244850"/>
            <a:chExt cx="1638300" cy="1638300"/>
          </a:xfrm>
        </p:grpSpPr>
        <p:sp>
          <p:nvSpPr>
            <p:cNvPr id="984" name="Google Shape;984;p30"/>
            <p:cNvSpPr/>
            <p:nvPr/>
          </p:nvSpPr>
          <p:spPr>
            <a:xfrm>
              <a:off x="9429755" y="3244850"/>
              <a:ext cx="1638300" cy="1638300"/>
            </a:xfrm>
            <a:prstGeom prst="ellipse">
              <a:avLst/>
            </a:prstGeom>
            <a:solidFill>
              <a:srgbClr val="D1D0D4"/>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5" name="Google Shape;985;p30"/>
            <p:cNvSpPr/>
            <p:nvPr/>
          </p:nvSpPr>
          <p:spPr>
            <a:xfrm>
              <a:off x="9578980" y="3394075"/>
              <a:ext cx="1339850" cy="1339850"/>
            </a:xfrm>
            <a:prstGeom prst="ellipse">
              <a:avLst/>
            </a:prstGeom>
            <a:solidFill>
              <a:srgbClr val="A3A1A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6" name="Google Shape;986;p30"/>
            <p:cNvSpPr/>
            <p:nvPr/>
          </p:nvSpPr>
          <p:spPr>
            <a:xfrm>
              <a:off x="9727692" y="3542787"/>
              <a:ext cx="1042426" cy="1042426"/>
            </a:xfrm>
            <a:prstGeom prst="ellipse">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87" name="Google Shape;987;p30"/>
            <p:cNvPicPr preferRelativeResize="0"/>
            <p:nvPr/>
          </p:nvPicPr>
          <p:blipFill rotWithShape="1">
            <a:blip r:embed="rId7">
              <a:alphaModFix/>
            </a:blip>
            <a:srcRect b="0" l="0" r="0" t="0"/>
            <a:stretch/>
          </p:blipFill>
          <p:spPr>
            <a:xfrm>
              <a:off x="9974586" y="3789680"/>
              <a:ext cx="548640" cy="548640"/>
            </a:xfrm>
            <a:prstGeom prst="rect">
              <a:avLst/>
            </a:prstGeom>
            <a:noFill/>
            <a:ln>
              <a:noFill/>
            </a:ln>
          </p:spPr>
        </p:pic>
      </p:grpSp>
      <p:sp>
        <p:nvSpPr>
          <p:cNvPr id="988" name="Google Shape;988;p30"/>
          <p:cNvSpPr/>
          <p:nvPr/>
        </p:nvSpPr>
        <p:spPr>
          <a:xfrm>
            <a:off x="6706515" y="3991356"/>
            <a:ext cx="2666085" cy="182880"/>
          </a:xfrm>
          <a:prstGeom prst="rect">
            <a:avLst/>
          </a:prstGeom>
          <a:solidFill>
            <a:srgbClr val="A3A1A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9" name="Google Shape;989;p30"/>
          <p:cNvSpPr/>
          <p:nvPr/>
        </p:nvSpPr>
        <p:spPr>
          <a:xfrm>
            <a:off x="1234587" y="3104896"/>
            <a:ext cx="1955798" cy="1955800"/>
          </a:xfrm>
          <a:prstGeom prst="arc">
            <a:avLst>
              <a:gd fmla="val 547910" name="adj1"/>
              <a:gd fmla="val 10236219" name="adj2"/>
            </a:avLst>
          </a:prstGeom>
          <a:noFill/>
          <a:ln cap="rnd" cmpd="sng" w="19050">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30"/>
          <p:cNvSpPr/>
          <p:nvPr/>
        </p:nvSpPr>
        <p:spPr>
          <a:xfrm flipH="1" rot="10800000">
            <a:off x="5116215" y="3104896"/>
            <a:ext cx="1955798" cy="1955800"/>
          </a:xfrm>
          <a:prstGeom prst="arc">
            <a:avLst>
              <a:gd fmla="val 547910" name="adj1"/>
              <a:gd fmla="val 10236219" name="adj2"/>
            </a:avLst>
          </a:prstGeom>
          <a:noFill/>
          <a:ln cap="rnd" cmpd="sng" w="19050">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30"/>
          <p:cNvSpPr/>
          <p:nvPr/>
        </p:nvSpPr>
        <p:spPr>
          <a:xfrm>
            <a:off x="8997842" y="3104896"/>
            <a:ext cx="1955798" cy="1955800"/>
          </a:xfrm>
          <a:prstGeom prst="arc">
            <a:avLst>
              <a:gd fmla="val 547910" name="adj1"/>
              <a:gd fmla="val 10236219" name="adj2"/>
            </a:avLst>
          </a:prstGeom>
          <a:noFill/>
          <a:ln cap="rnd" cmpd="sng" w="19050">
            <a:solidFill>
              <a:schemeClr val="dk2"/>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92" name="Google Shape;992;p30"/>
          <p:cNvCxnSpPr>
            <a:stCxn id="969" idx="0"/>
          </p:cNvCxnSpPr>
          <p:nvPr/>
        </p:nvCxnSpPr>
        <p:spPr>
          <a:xfrm rot="10800000">
            <a:off x="2212848" y="5060801"/>
            <a:ext cx="0" cy="373200"/>
          </a:xfrm>
          <a:prstGeom prst="straightConnector1">
            <a:avLst/>
          </a:prstGeom>
          <a:noFill/>
          <a:ln cap="rnd" cmpd="sng" w="19050">
            <a:solidFill>
              <a:schemeClr val="dk2"/>
            </a:solidFill>
            <a:prstDash val="dot"/>
            <a:round/>
            <a:headEnd len="med" w="med" type="oval"/>
            <a:tailEnd len="sm" w="sm" type="none"/>
          </a:ln>
        </p:spPr>
      </p:cxnSp>
      <p:cxnSp>
        <p:nvCxnSpPr>
          <p:cNvPr id="993" name="Google Shape;993;p30"/>
          <p:cNvCxnSpPr>
            <a:stCxn id="971" idx="0"/>
          </p:cNvCxnSpPr>
          <p:nvPr/>
        </p:nvCxnSpPr>
        <p:spPr>
          <a:xfrm rot="10800000">
            <a:off x="9977320" y="5060801"/>
            <a:ext cx="11100" cy="373200"/>
          </a:xfrm>
          <a:prstGeom prst="straightConnector1">
            <a:avLst/>
          </a:prstGeom>
          <a:noFill/>
          <a:ln cap="rnd" cmpd="sng" w="19050">
            <a:solidFill>
              <a:schemeClr val="dk2"/>
            </a:solidFill>
            <a:prstDash val="dot"/>
            <a:round/>
            <a:headEnd len="med" w="med" type="oval"/>
            <a:tailEnd len="sm" w="sm" type="none"/>
          </a:ln>
        </p:spPr>
      </p:cxnSp>
      <p:cxnSp>
        <p:nvCxnSpPr>
          <p:cNvPr id="994" name="Google Shape;994;p30"/>
          <p:cNvCxnSpPr>
            <a:endCxn id="970" idx="2"/>
          </p:cNvCxnSpPr>
          <p:nvPr/>
        </p:nvCxnSpPr>
        <p:spPr>
          <a:xfrm rot="10800000">
            <a:off x="6089585" y="2733496"/>
            <a:ext cx="6300" cy="371400"/>
          </a:xfrm>
          <a:prstGeom prst="straightConnector1">
            <a:avLst/>
          </a:prstGeom>
          <a:noFill/>
          <a:ln cap="rnd" cmpd="sng" w="19050">
            <a:solidFill>
              <a:schemeClr val="dk2"/>
            </a:solidFill>
            <a:prstDash val="dot"/>
            <a:round/>
            <a:headEnd len="sm" w="sm" type="none"/>
            <a:tailEnd len="med" w="med" type="oval"/>
          </a:ln>
        </p:spPr>
      </p:cxnSp>
      <p:sp>
        <p:nvSpPr>
          <p:cNvPr id="995" name="Google Shape;995;p30"/>
          <p:cNvSpPr txBox="1"/>
          <p:nvPr/>
        </p:nvSpPr>
        <p:spPr>
          <a:xfrm flipH="1">
            <a:off x="544270" y="6637276"/>
            <a:ext cx="7913857" cy="138499"/>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900">
                <a:solidFill>
                  <a:srgbClr val="75737D"/>
                </a:solidFill>
                <a:latin typeface="Arial"/>
                <a:ea typeface="Arial"/>
                <a:cs typeface="Arial"/>
                <a:sym typeface="Arial"/>
              </a:rPr>
              <a:t>1: Adherence to external guidelines to strengthen reporting  (e.g. </a:t>
            </a:r>
            <a:r>
              <a:rPr lang="en-US" sz="900" u="sng">
                <a:solidFill>
                  <a:schemeClr val="dk1"/>
                </a:solidFill>
                <a:latin typeface="Arial"/>
                <a:ea typeface="Arial"/>
                <a:cs typeface="Arial"/>
                <a:sym typeface="Arial"/>
                <a:hlinkClick r:id="rId8">
                  <a:extLst>
                    <a:ext uri="{A12FA001-AC4F-418D-AE19-62706E023703}">
                      <ahyp:hlinkClr val="tx"/>
                    </a:ext>
                  </a:extLst>
                </a:hlinkClick>
              </a:rPr>
              <a:t>STROBE</a:t>
            </a:r>
            <a:r>
              <a:rPr lang="en-US" sz="900">
                <a:solidFill>
                  <a:schemeClr val="dk1"/>
                </a:solidFill>
                <a:latin typeface="Arial"/>
                <a:ea typeface="Arial"/>
                <a:cs typeface="Arial"/>
                <a:sym typeface="Arial"/>
              </a:rPr>
              <a:t>)</a:t>
            </a:r>
            <a:endParaRPr sz="900">
              <a:solidFill>
                <a:srgbClr val="75737D"/>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9" name="Shape 999"/>
        <p:cNvGrpSpPr/>
        <p:nvPr/>
      </p:nvGrpSpPr>
      <p:grpSpPr>
        <a:xfrm>
          <a:off x="0" y="0"/>
          <a:ext cx="0" cy="0"/>
          <a:chOff x="0" y="0"/>
          <a:chExt cx="0" cy="0"/>
        </a:xfrm>
      </p:grpSpPr>
      <p:sp>
        <p:nvSpPr>
          <p:cNvPr id="1000" name="Google Shape;1000;p31"/>
          <p:cNvSpPr txBox="1"/>
          <p:nvPr/>
        </p:nvSpPr>
        <p:spPr>
          <a:xfrm>
            <a:off x="493453" y="223420"/>
            <a:ext cx="10178405"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Representativeness of the dataset used for </a:t>
            </a:r>
            <a:r>
              <a:rPr b="1" lang="en-US" sz="2400">
                <a:solidFill>
                  <a:srgbClr val="102855"/>
                </a:solidFill>
                <a:latin typeface="Montserrat"/>
                <a:ea typeface="Montserrat"/>
                <a:cs typeface="Montserrat"/>
                <a:sym typeface="Montserrat"/>
              </a:rPr>
              <a:t>analyses will be measured by comparing its patient mix to that </a:t>
            </a:r>
            <a:r>
              <a:rPr b="1" i="0" lang="en-US" sz="2400" u="none" cap="none" strike="noStrike">
                <a:solidFill>
                  <a:srgbClr val="102855"/>
                </a:solidFill>
                <a:latin typeface="Montserrat"/>
                <a:ea typeface="Montserrat"/>
                <a:cs typeface="Montserrat"/>
                <a:sym typeface="Montserrat"/>
              </a:rPr>
              <a:t>of the broader PSP population as well as the Canadian patient population</a:t>
            </a:r>
            <a:endParaRPr b="1" i="0"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1001" name="Google Shape;1001;p31"/>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1002" name="Google Shape;1002;p31"/>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1003" name="Google Shape;1003;p31"/>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pic>
        <p:nvPicPr>
          <p:cNvPr descr="A clipboard with a pill and check mark&#10;&#10;Description automatically generated" id="1004" name="Google Shape;1004;p31"/>
          <p:cNvPicPr preferRelativeResize="0"/>
          <p:nvPr/>
        </p:nvPicPr>
        <p:blipFill rotWithShape="1">
          <a:blip r:embed="rId5">
            <a:alphaModFix/>
          </a:blip>
          <a:srcRect b="0" l="0" r="0" t="0"/>
          <a:stretch/>
        </p:blipFill>
        <p:spPr>
          <a:xfrm>
            <a:off x="4510010" y="4031509"/>
            <a:ext cx="731520" cy="731520"/>
          </a:xfrm>
          <a:prstGeom prst="rect">
            <a:avLst/>
          </a:prstGeom>
          <a:noFill/>
          <a:ln>
            <a:noFill/>
          </a:ln>
        </p:spPr>
      </p:pic>
      <p:sp>
        <p:nvSpPr>
          <p:cNvPr id="1005" name="Google Shape;1005;p31"/>
          <p:cNvSpPr txBox="1"/>
          <p:nvPr/>
        </p:nvSpPr>
        <p:spPr>
          <a:xfrm>
            <a:off x="3922240" y="4932188"/>
            <a:ext cx="1907060"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Epidemiology Reports</a:t>
            </a:r>
            <a:endParaRPr i="1" sz="1200">
              <a:solidFill>
                <a:schemeClr val="dk1"/>
              </a:solidFill>
              <a:latin typeface="Arial"/>
              <a:ea typeface="Arial"/>
              <a:cs typeface="Arial"/>
              <a:sym typeface="Arial"/>
            </a:endParaRPr>
          </a:p>
        </p:txBody>
      </p:sp>
      <p:pic>
        <p:nvPicPr>
          <p:cNvPr descr="A colorful graph and magnifying glass&#10;&#10;Description automatically generated" id="1006" name="Google Shape;1006;p31"/>
          <p:cNvPicPr preferRelativeResize="0"/>
          <p:nvPr/>
        </p:nvPicPr>
        <p:blipFill rotWithShape="1">
          <a:blip r:embed="rId6">
            <a:alphaModFix/>
          </a:blip>
          <a:srcRect b="0" l="0" r="0" t="0"/>
          <a:stretch/>
        </p:blipFill>
        <p:spPr>
          <a:xfrm>
            <a:off x="6338569" y="4063903"/>
            <a:ext cx="731520" cy="731520"/>
          </a:xfrm>
          <a:prstGeom prst="rect">
            <a:avLst/>
          </a:prstGeom>
          <a:noFill/>
          <a:ln>
            <a:noFill/>
          </a:ln>
        </p:spPr>
      </p:pic>
      <p:sp>
        <p:nvSpPr>
          <p:cNvPr id="1007" name="Google Shape;1007;p31"/>
          <p:cNvSpPr txBox="1"/>
          <p:nvPr/>
        </p:nvSpPr>
        <p:spPr>
          <a:xfrm>
            <a:off x="5341033" y="4932188"/>
            <a:ext cx="272659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Market Research</a:t>
            </a:r>
            <a:endParaRPr i="1" sz="1200">
              <a:solidFill>
                <a:schemeClr val="dk1"/>
              </a:solidFill>
              <a:latin typeface="Arial"/>
              <a:ea typeface="Arial"/>
              <a:cs typeface="Arial"/>
              <a:sym typeface="Arial"/>
            </a:endParaRPr>
          </a:p>
        </p:txBody>
      </p:sp>
      <p:sp>
        <p:nvSpPr>
          <p:cNvPr id="1008" name="Google Shape;1008;p31"/>
          <p:cNvSpPr/>
          <p:nvPr/>
        </p:nvSpPr>
        <p:spPr>
          <a:xfrm>
            <a:off x="0" y="5648062"/>
            <a:ext cx="12192000" cy="807881"/>
          </a:xfrm>
          <a:prstGeom prst="rect">
            <a:avLst/>
          </a:prstGeom>
          <a:solidFill>
            <a:srgbClr val="20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1800">
                <a:solidFill>
                  <a:srgbClr val="FFFFFF"/>
                </a:solidFill>
                <a:latin typeface="Arial"/>
                <a:ea typeface="Arial"/>
                <a:cs typeface="Arial"/>
                <a:sym typeface="Arial"/>
              </a:rPr>
              <a:t>Understanding the limitations and subset of data captured by the PSP will allow for mitigation of </a:t>
            </a:r>
            <a:endParaRPr/>
          </a:p>
          <a:p>
            <a:pPr indent="0" lvl="0" marL="0" marR="0" rtl="0" algn="ctr">
              <a:spcBef>
                <a:spcPts val="0"/>
              </a:spcBef>
              <a:spcAft>
                <a:spcPts val="0"/>
              </a:spcAft>
              <a:buNone/>
            </a:pPr>
            <a:r>
              <a:rPr b="1" i="1" lang="en-US" sz="1800">
                <a:solidFill>
                  <a:srgbClr val="FFFFFF"/>
                </a:solidFill>
                <a:latin typeface="Arial"/>
                <a:ea typeface="Arial"/>
                <a:cs typeface="Arial"/>
                <a:sym typeface="Arial"/>
              </a:rPr>
              <a:t>any biases during evaluation of use cases</a:t>
            </a:r>
            <a:endParaRPr/>
          </a:p>
        </p:txBody>
      </p:sp>
      <p:sp>
        <p:nvSpPr>
          <p:cNvPr id="1009" name="Google Shape;1009;p31"/>
          <p:cNvSpPr txBox="1"/>
          <p:nvPr/>
        </p:nvSpPr>
        <p:spPr>
          <a:xfrm>
            <a:off x="4035943" y="3570415"/>
            <a:ext cx="7743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Sources to obtain baseline data for representativeness comparison:  </a:t>
            </a:r>
            <a:endParaRPr/>
          </a:p>
        </p:txBody>
      </p:sp>
      <p:sp>
        <p:nvSpPr>
          <p:cNvPr id="1010" name="Google Shape;1010;p31"/>
          <p:cNvSpPr txBox="1"/>
          <p:nvPr/>
        </p:nvSpPr>
        <p:spPr>
          <a:xfrm>
            <a:off x="138057" y="1704657"/>
            <a:ext cx="354469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Data representativeness is measured at two levels:</a:t>
            </a:r>
            <a:endParaRPr/>
          </a:p>
        </p:txBody>
      </p:sp>
      <p:sp>
        <p:nvSpPr>
          <p:cNvPr id="1011" name="Google Shape;1011;p31"/>
          <p:cNvSpPr/>
          <p:nvPr/>
        </p:nvSpPr>
        <p:spPr>
          <a:xfrm rot="5400000">
            <a:off x="1980238" y="3181942"/>
            <a:ext cx="3525234" cy="341368"/>
          </a:xfrm>
          <a:prstGeom prst="triangle">
            <a:avLst>
              <a:gd fmla="val 50000" name="adj"/>
            </a:avLst>
          </a:prstGeom>
          <a:solidFill>
            <a:srgbClr val="DBDB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2" name="Google Shape;1012;p31"/>
          <p:cNvSpPr/>
          <p:nvPr/>
        </p:nvSpPr>
        <p:spPr>
          <a:xfrm>
            <a:off x="325158" y="3738491"/>
            <a:ext cx="2628900" cy="889545"/>
          </a:xfrm>
          <a:prstGeom prst="roundRect">
            <a:avLst>
              <a:gd fmla="val 50000"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2. Overall patient population</a:t>
            </a:r>
            <a:endParaRPr/>
          </a:p>
        </p:txBody>
      </p:sp>
      <p:sp>
        <p:nvSpPr>
          <p:cNvPr id="1013" name="Google Shape;1013;p31"/>
          <p:cNvSpPr/>
          <p:nvPr/>
        </p:nvSpPr>
        <p:spPr>
          <a:xfrm>
            <a:off x="325158" y="2587399"/>
            <a:ext cx="2629868" cy="889545"/>
          </a:xfrm>
          <a:prstGeom prst="roundRect">
            <a:avLst>
              <a:gd fmla="val 50000" name="adj"/>
            </a:avLst>
          </a:prstGeom>
          <a:solidFill>
            <a:srgbClr val="44546A"/>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1800">
                <a:solidFill>
                  <a:schemeClr val="lt1"/>
                </a:solidFill>
                <a:latin typeface="Arial"/>
                <a:ea typeface="Arial"/>
                <a:cs typeface="Arial"/>
                <a:sym typeface="Arial"/>
              </a:rPr>
              <a:t>1. PSP program population</a:t>
            </a:r>
            <a:endParaRPr/>
          </a:p>
        </p:txBody>
      </p:sp>
      <p:sp>
        <p:nvSpPr>
          <p:cNvPr id="1014" name="Google Shape;1014;p31"/>
          <p:cNvSpPr txBox="1"/>
          <p:nvPr/>
        </p:nvSpPr>
        <p:spPr>
          <a:xfrm>
            <a:off x="4035943" y="1615105"/>
            <a:ext cx="774302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chemeClr val="dk1"/>
                </a:solidFill>
                <a:latin typeface="Arial"/>
                <a:ea typeface="Arial"/>
                <a:cs typeface="Arial"/>
                <a:sym typeface="Arial"/>
              </a:rPr>
              <a:t>Parameters to consider to determine data representativeness: </a:t>
            </a:r>
            <a:endParaRPr/>
          </a:p>
        </p:txBody>
      </p:sp>
      <p:sp>
        <p:nvSpPr>
          <p:cNvPr id="1015" name="Google Shape;1015;p31"/>
          <p:cNvSpPr txBox="1"/>
          <p:nvPr/>
        </p:nvSpPr>
        <p:spPr>
          <a:xfrm>
            <a:off x="4587557" y="2014856"/>
            <a:ext cx="4064000" cy="138499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Patient age group</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Gender</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Patient geographical location </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Ethnicity</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 </a:t>
            </a:r>
            <a:endParaRPr/>
          </a:p>
          <a:p>
            <a:pPr indent="-196850" lvl="0" marL="285750" marR="0" rtl="0" algn="l">
              <a:spcBef>
                <a:spcPts val="0"/>
              </a:spcBef>
              <a:spcAft>
                <a:spcPts val="0"/>
              </a:spcAft>
              <a:buClr>
                <a:schemeClr val="dk1"/>
              </a:buClr>
              <a:buSzPts val="1400"/>
              <a:buFont typeface="Arial"/>
              <a:buNone/>
            </a:pPr>
            <a:r>
              <a:t/>
            </a:r>
            <a:endParaRPr i="1" sz="1400">
              <a:solidFill>
                <a:schemeClr val="dk1"/>
              </a:solidFill>
              <a:latin typeface="Arial"/>
              <a:ea typeface="Arial"/>
              <a:cs typeface="Arial"/>
              <a:sym typeface="Arial"/>
            </a:endParaRPr>
          </a:p>
        </p:txBody>
      </p:sp>
      <p:sp>
        <p:nvSpPr>
          <p:cNvPr id="1016" name="Google Shape;1016;p31"/>
          <p:cNvSpPr txBox="1"/>
          <p:nvPr/>
        </p:nvSpPr>
        <p:spPr>
          <a:xfrm>
            <a:off x="8032653" y="2003281"/>
            <a:ext cx="4064000" cy="11695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Insurance status</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Income bracket</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Disease severity</a:t>
            </a:r>
            <a:endParaRPr/>
          </a:p>
          <a:p>
            <a:pPr indent="-285750" lvl="0" marL="285750" marR="0" rtl="0" algn="l">
              <a:spcBef>
                <a:spcPts val="0"/>
              </a:spcBef>
              <a:spcAft>
                <a:spcPts val="0"/>
              </a:spcAft>
              <a:buClr>
                <a:schemeClr val="dk1"/>
              </a:buClr>
              <a:buSzPts val="1400"/>
              <a:buFont typeface="Arial"/>
              <a:buChar char="•"/>
            </a:pPr>
            <a:r>
              <a:rPr i="1" lang="en-US" sz="1400">
                <a:solidFill>
                  <a:schemeClr val="dk1"/>
                </a:solidFill>
                <a:latin typeface="Arial"/>
                <a:ea typeface="Arial"/>
                <a:cs typeface="Arial"/>
                <a:sym typeface="Arial"/>
              </a:rPr>
              <a:t>… </a:t>
            </a:r>
            <a:endParaRPr/>
          </a:p>
          <a:p>
            <a:pPr indent="-196850" lvl="0" marL="285750" marR="0" rtl="0" algn="l">
              <a:spcBef>
                <a:spcPts val="0"/>
              </a:spcBef>
              <a:spcAft>
                <a:spcPts val="0"/>
              </a:spcAft>
              <a:buClr>
                <a:schemeClr val="dk1"/>
              </a:buClr>
              <a:buSzPts val="1400"/>
              <a:buFont typeface="Arial"/>
              <a:buNone/>
            </a:pPr>
            <a:r>
              <a:t/>
            </a:r>
            <a:endParaRPr i="1" sz="1400">
              <a:solidFill>
                <a:schemeClr val="dk1"/>
              </a:solidFill>
              <a:latin typeface="Arial"/>
              <a:ea typeface="Arial"/>
              <a:cs typeface="Arial"/>
              <a:sym typeface="Arial"/>
            </a:endParaRPr>
          </a:p>
        </p:txBody>
      </p:sp>
      <p:sp>
        <p:nvSpPr>
          <p:cNvPr id="1017" name="Google Shape;1017;p31"/>
          <p:cNvSpPr/>
          <p:nvPr/>
        </p:nvSpPr>
        <p:spPr>
          <a:xfrm>
            <a:off x="88764" y="85436"/>
            <a:ext cx="374729" cy="374729"/>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6</a:t>
            </a:r>
            <a:endParaRPr/>
          </a:p>
        </p:txBody>
      </p:sp>
      <p:sp>
        <p:nvSpPr>
          <p:cNvPr id="1018" name="Google Shape;1018;p31"/>
          <p:cNvSpPr/>
          <p:nvPr/>
        </p:nvSpPr>
        <p:spPr>
          <a:xfrm>
            <a:off x="1927701"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Source Prioritization</a:t>
            </a:r>
            <a:endParaRPr/>
          </a:p>
        </p:txBody>
      </p:sp>
      <p:sp>
        <p:nvSpPr>
          <p:cNvPr id="1019" name="Google Shape;1019;p31"/>
          <p:cNvSpPr/>
          <p:nvPr/>
        </p:nvSpPr>
        <p:spPr>
          <a:xfrm>
            <a:off x="591528" y="27129"/>
            <a:ext cx="1351572" cy="330059"/>
          </a:xfrm>
          <a:prstGeom prst="homePlate">
            <a:avLst>
              <a:gd fmla="val 36438"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Establishing a Data Dictionary</a:t>
            </a:r>
            <a:endParaRPr/>
          </a:p>
        </p:txBody>
      </p:sp>
      <p:sp>
        <p:nvSpPr>
          <p:cNvPr id="1020" name="Google Shape;1020;p31"/>
          <p:cNvSpPr/>
          <p:nvPr/>
        </p:nvSpPr>
        <p:spPr>
          <a:xfrm>
            <a:off x="3258502"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Quality</a:t>
            </a:r>
            <a:endParaRPr/>
          </a:p>
        </p:txBody>
      </p:sp>
      <p:sp>
        <p:nvSpPr>
          <p:cNvPr id="1021" name="Google Shape;1021;p31"/>
          <p:cNvSpPr/>
          <p:nvPr/>
        </p:nvSpPr>
        <p:spPr>
          <a:xfrm>
            <a:off x="4589303"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Analysis Plan</a:t>
            </a:r>
            <a:endParaRPr/>
          </a:p>
        </p:txBody>
      </p:sp>
      <p:sp>
        <p:nvSpPr>
          <p:cNvPr id="1022" name="Google Shape;1022;p31"/>
          <p:cNvSpPr/>
          <p:nvPr/>
        </p:nvSpPr>
        <p:spPr>
          <a:xfrm>
            <a:off x="5920104" y="27129"/>
            <a:ext cx="1346200" cy="330059"/>
          </a:xfrm>
          <a:prstGeom prst="chevron">
            <a:avLst>
              <a:gd fmla="val 36224" name="adj"/>
            </a:avLst>
          </a:prstGeom>
          <a:solidFill>
            <a:srgbClr val="D9D9D9"/>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Relevancy</a:t>
            </a:r>
            <a:endParaRPr/>
          </a:p>
        </p:txBody>
      </p:sp>
      <p:sp>
        <p:nvSpPr>
          <p:cNvPr id="1023" name="Google Shape;1023;p31"/>
          <p:cNvSpPr/>
          <p:nvPr/>
        </p:nvSpPr>
        <p:spPr>
          <a:xfrm>
            <a:off x="7250907" y="27129"/>
            <a:ext cx="1569243" cy="330059"/>
          </a:xfrm>
          <a:prstGeom prst="chevron">
            <a:avLst>
              <a:gd fmla="val 36224" name="adj"/>
            </a:avLst>
          </a:prstGeom>
          <a:solidFill>
            <a:srgbClr val="405377"/>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US" sz="900">
                <a:solidFill>
                  <a:schemeClr val="lt1"/>
                </a:solidFill>
                <a:latin typeface="Arial"/>
                <a:ea typeface="Arial"/>
                <a:cs typeface="Arial"/>
                <a:sym typeface="Arial"/>
              </a:rPr>
              <a:t>Data Representativeness</a:t>
            </a:r>
            <a:endParaRPr/>
          </a:p>
        </p:txBody>
      </p:sp>
      <p:sp>
        <p:nvSpPr>
          <p:cNvPr id="1024" name="Google Shape;1024;p31"/>
          <p:cNvSpPr/>
          <p:nvPr/>
        </p:nvSpPr>
        <p:spPr>
          <a:xfrm>
            <a:off x="9000926" y="3094636"/>
            <a:ext cx="3040826" cy="461641"/>
          </a:xfrm>
          <a:prstGeom prst="wedgeRoundRectCallout">
            <a:avLst>
              <a:gd fmla="val 17675" name="adj1"/>
              <a:gd fmla="val 62003" name="adj2"/>
              <a:gd fmla="val 16667" name="adj3"/>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rgbClr val="3F3F3F"/>
                </a:solidFill>
                <a:latin typeface="Arial"/>
                <a:ea typeface="Arial"/>
                <a:cs typeface="Arial"/>
                <a:sym typeface="Arial"/>
              </a:rPr>
              <a:t>Are the calculated metrics in line with expectations based on existing literature?</a:t>
            </a:r>
            <a:endParaRPr/>
          </a:p>
        </p:txBody>
      </p:sp>
      <p:pic>
        <p:nvPicPr>
          <p:cNvPr descr="A clipboard with a magnifying glass and a group of people&#10;&#10;Description automatically generated" id="1025" name="Google Shape;1025;p31"/>
          <p:cNvPicPr preferRelativeResize="0"/>
          <p:nvPr/>
        </p:nvPicPr>
        <p:blipFill rotWithShape="1">
          <a:blip r:embed="rId7">
            <a:alphaModFix/>
          </a:blip>
          <a:srcRect b="0" l="0" r="0" t="0"/>
          <a:stretch/>
        </p:blipFill>
        <p:spPr>
          <a:xfrm>
            <a:off x="8395727" y="4025338"/>
            <a:ext cx="736600" cy="736600"/>
          </a:xfrm>
          <a:prstGeom prst="rect">
            <a:avLst/>
          </a:prstGeom>
          <a:noFill/>
          <a:ln>
            <a:noFill/>
          </a:ln>
        </p:spPr>
      </p:pic>
      <p:sp>
        <p:nvSpPr>
          <p:cNvPr id="1026" name="Google Shape;1026;p31"/>
          <p:cNvSpPr txBox="1"/>
          <p:nvPr/>
        </p:nvSpPr>
        <p:spPr>
          <a:xfrm>
            <a:off x="7400731" y="4932188"/>
            <a:ext cx="272659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Clinical Studies (Canadian and Global)</a:t>
            </a:r>
            <a:endParaRPr i="1" sz="1200">
              <a:solidFill>
                <a:schemeClr val="dk1"/>
              </a:solidFill>
              <a:latin typeface="Arial"/>
              <a:ea typeface="Arial"/>
              <a:cs typeface="Arial"/>
              <a:sym typeface="Arial"/>
            </a:endParaRPr>
          </a:p>
        </p:txBody>
      </p:sp>
      <p:sp>
        <p:nvSpPr>
          <p:cNvPr id="1027" name="Google Shape;1027;p31"/>
          <p:cNvSpPr txBox="1"/>
          <p:nvPr/>
        </p:nvSpPr>
        <p:spPr>
          <a:xfrm>
            <a:off x="9972675" y="4950507"/>
            <a:ext cx="21812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a:solidFill>
                  <a:srgbClr val="102855"/>
                </a:solidFill>
                <a:latin typeface="Arial"/>
                <a:ea typeface="Arial"/>
                <a:cs typeface="Arial"/>
                <a:sym typeface="Arial"/>
              </a:rPr>
              <a:t>Administrative Data (e.g., IC/ES, CIHI)</a:t>
            </a:r>
            <a:endParaRPr i="1" sz="1200">
              <a:solidFill>
                <a:schemeClr val="dk1"/>
              </a:solidFill>
              <a:latin typeface="Arial"/>
              <a:ea typeface="Arial"/>
              <a:cs typeface="Arial"/>
              <a:sym typeface="Arial"/>
            </a:endParaRPr>
          </a:p>
        </p:txBody>
      </p:sp>
      <p:pic>
        <p:nvPicPr>
          <p:cNvPr descr="A colorful graphics and graphs&#10;&#10;Description automatically generated with medium confidence" id="1028" name="Google Shape;1028;p31"/>
          <p:cNvPicPr preferRelativeResize="0"/>
          <p:nvPr/>
        </p:nvPicPr>
        <p:blipFill rotWithShape="1">
          <a:blip r:embed="rId8">
            <a:alphaModFix/>
          </a:blip>
          <a:srcRect b="0" l="0" r="0" t="0"/>
          <a:stretch/>
        </p:blipFill>
        <p:spPr>
          <a:xfrm>
            <a:off x="10697527" y="4041133"/>
            <a:ext cx="731520" cy="731520"/>
          </a:xfrm>
          <a:prstGeom prst="rect">
            <a:avLst/>
          </a:prstGeom>
          <a:noFill/>
          <a:ln>
            <a:noFill/>
          </a:ln>
        </p:spPr>
      </p:pic>
      <p:sp>
        <p:nvSpPr>
          <p:cNvPr id="1029" name="Google Shape;1029;p31"/>
          <p:cNvSpPr/>
          <p:nvPr/>
        </p:nvSpPr>
        <p:spPr>
          <a:xfrm>
            <a:off x="396497" y="4825986"/>
            <a:ext cx="2486221" cy="551795"/>
          </a:xfrm>
          <a:prstGeom prst="wedgeRoundRectCallout">
            <a:avLst>
              <a:gd fmla="val -26723" name="adj1"/>
              <a:gd fmla="val -61682" name="adj2"/>
              <a:gd fmla="val 16667" name="adj3"/>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3F3F3F"/>
                </a:solidFill>
                <a:latin typeface="Arial"/>
                <a:ea typeface="Arial"/>
                <a:cs typeface="Arial"/>
                <a:sym typeface="Arial"/>
              </a:rPr>
              <a:t>Note: PSP program enrollment information is public information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34" name="Shape 1034"/>
        <p:cNvGrpSpPr/>
        <p:nvPr/>
      </p:nvGrpSpPr>
      <p:grpSpPr>
        <a:xfrm>
          <a:off x="0" y="0"/>
          <a:ext cx="0" cy="0"/>
          <a:chOff x="0" y="0"/>
          <a:chExt cx="0" cy="0"/>
        </a:xfrm>
      </p:grpSpPr>
      <p:pic>
        <p:nvPicPr>
          <p:cNvPr descr="Shape, logo, company name&#10;&#10;Description automatically generated" id="1035" name="Google Shape;1035;p32"/>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1036" name="Google Shape;1036;p32"/>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1037" name="Google Shape;1037;p32"/>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1038" name="Google Shape;1038;p32"/>
          <p:cNvSpPr txBox="1"/>
          <p:nvPr/>
        </p:nvSpPr>
        <p:spPr>
          <a:xfrm>
            <a:off x="493452" y="256884"/>
            <a:ext cx="9889324" cy="551793"/>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T</a:t>
            </a:r>
            <a:r>
              <a:rPr b="1" lang="en-US" sz="2400" u="none" cap="none" strike="noStrike">
                <a:solidFill>
                  <a:srgbClr val="102855"/>
                </a:solidFill>
                <a:latin typeface="Montserrat"/>
                <a:ea typeface="Montserrat"/>
                <a:cs typeface="Montserrat"/>
                <a:sym typeface="Montserrat"/>
              </a:rPr>
              <a:t>wo-Phased Approach to Assess PSP Programs</a:t>
            </a:r>
            <a:endParaRPr b="1" sz="2400" u="none" cap="none" strike="noStrike">
              <a:solidFill>
                <a:srgbClr val="102855"/>
              </a:solidFill>
              <a:latin typeface="Montserrat"/>
              <a:ea typeface="Montserrat"/>
              <a:cs typeface="Montserrat"/>
              <a:sym typeface="Montserrat"/>
            </a:endParaRPr>
          </a:p>
        </p:txBody>
      </p:sp>
      <p:sp>
        <p:nvSpPr>
          <p:cNvPr id="1039" name="Google Shape;1039;p32"/>
          <p:cNvSpPr/>
          <p:nvPr/>
        </p:nvSpPr>
        <p:spPr>
          <a:xfrm>
            <a:off x="493453" y="1527978"/>
            <a:ext cx="5334221" cy="3770845"/>
          </a:xfrm>
          <a:custGeom>
            <a:rect b="b" l="l" r="r" t="t"/>
            <a:pathLst>
              <a:path extrusionOk="0" h="1665" w="2002">
                <a:moveTo>
                  <a:pt x="1488" y="1665"/>
                </a:moveTo>
                <a:cubicBezTo>
                  <a:pt x="571" y="1665"/>
                  <a:pt x="571" y="1665"/>
                  <a:pt x="571" y="1665"/>
                </a:cubicBezTo>
                <a:cubicBezTo>
                  <a:pt x="531" y="1665"/>
                  <a:pt x="494" y="1645"/>
                  <a:pt x="473" y="1611"/>
                </a:cubicBezTo>
                <a:cubicBezTo>
                  <a:pt x="23" y="894"/>
                  <a:pt x="23" y="894"/>
                  <a:pt x="23" y="894"/>
                </a:cubicBezTo>
                <a:cubicBezTo>
                  <a:pt x="0" y="856"/>
                  <a:pt x="0" y="809"/>
                  <a:pt x="23" y="771"/>
                </a:cubicBezTo>
                <a:cubicBezTo>
                  <a:pt x="473" y="54"/>
                  <a:pt x="473" y="54"/>
                  <a:pt x="473" y="54"/>
                </a:cubicBezTo>
                <a:cubicBezTo>
                  <a:pt x="494" y="20"/>
                  <a:pt x="531" y="0"/>
                  <a:pt x="571" y="0"/>
                </a:cubicBezTo>
                <a:cubicBezTo>
                  <a:pt x="1488" y="0"/>
                  <a:pt x="1488" y="0"/>
                  <a:pt x="1488" y="0"/>
                </a:cubicBezTo>
                <a:cubicBezTo>
                  <a:pt x="1528" y="0"/>
                  <a:pt x="1565" y="20"/>
                  <a:pt x="1586" y="54"/>
                </a:cubicBezTo>
                <a:cubicBezTo>
                  <a:pt x="1991" y="700"/>
                  <a:pt x="1991" y="700"/>
                  <a:pt x="1991" y="700"/>
                </a:cubicBezTo>
                <a:cubicBezTo>
                  <a:pt x="2002" y="717"/>
                  <a:pt x="2002" y="717"/>
                  <a:pt x="2002" y="717"/>
                </a:cubicBezTo>
              </a:path>
            </a:pathLst>
          </a:custGeom>
          <a:noFill/>
          <a:ln cap="rnd" cmpd="sng" w="381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32"/>
          <p:cNvSpPr/>
          <p:nvPr/>
        </p:nvSpPr>
        <p:spPr>
          <a:xfrm>
            <a:off x="6222987" y="1527978"/>
            <a:ext cx="5350054" cy="3770845"/>
          </a:xfrm>
          <a:custGeom>
            <a:rect b="b" l="l" r="r" t="t"/>
            <a:pathLst>
              <a:path extrusionOk="0" h="1665" w="2008">
                <a:moveTo>
                  <a:pt x="520" y="0"/>
                </a:moveTo>
                <a:cubicBezTo>
                  <a:pt x="1437" y="0"/>
                  <a:pt x="1437" y="0"/>
                  <a:pt x="1437" y="0"/>
                </a:cubicBezTo>
                <a:cubicBezTo>
                  <a:pt x="1477" y="0"/>
                  <a:pt x="1514" y="20"/>
                  <a:pt x="1535" y="54"/>
                </a:cubicBezTo>
                <a:cubicBezTo>
                  <a:pt x="1985" y="771"/>
                  <a:pt x="1985" y="771"/>
                  <a:pt x="1985" y="771"/>
                </a:cubicBezTo>
                <a:cubicBezTo>
                  <a:pt x="2008" y="809"/>
                  <a:pt x="2008" y="856"/>
                  <a:pt x="1985" y="894"/>
                </a:cubicBezTo>
                <a:cubicBezTo>
                  <a:pt x="1535" y="1611"/>
                  <a:pt x="1535" y="1611"/>
                  <a:pt x="1535" y="1611"/>
                </a:cubicBezTo>
                <a:cubicBezTo>
                  <a:pt x="1514" y="1645"/>
                  <a:pt x="1477" y="1665"/>
                  <a:pt x="1437" y="1665"/>
                </a:cubicBezTo>
                <a:cubicBezTo>
                  <a:pt x="520" y="1665"/>
                  <a:pt x="520" y="1665"/>
                  <a:pt x="520" y="1665"/>
                </a:cubicBezTo>
                <a:cubicBezTo>
                  <a:pt x="481" y="1665"/>
                  <a:pt x="444" y="1645"/>
                  <a:pt x="423" y="1611"/>
                </a:cubicBezTo>
                <a:cubicBezTo>
                  <a:pt x="6" y="947"/>
                  <a:pt x="6" y="947"/>
                  <a:pt x="6" y="947"/>
                </a:cubicBezTo>
                <a:cubicBezTo>
                  <a:pt x="0" y="937"/>
                  <a:pt x="0" y="937"/>
                  <a:pt x="0" y="937"/>
                </a:cubicBezTo>
              </a:path>
            </a:pathLst>
          </a:custGeom>
          <a:noFill/>
          <a:ln cap="rnd" cmpd="sng" w="38100">
            <a:solidFill>
              <a:schemeClr val="dk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32"/>
          <p:cNvSpPr/>
          <p:nvPr/>
        </p:nvSpPr>
        <p:spPr>
          <a:xfrm>
            <a:off x="1288361" y="3317678"/>
            <a:ext cx="3744404" cy="1485022"/>
          </a:xfrm>
          <a:prstGeom prst="rect">
            <a:avLst/>
          </a:prstGeom>
          <a:noFill/>
          <a:ln>
            <a:noFill/>
          </a:ln>
        </p:spPr>
        <p:txBody>
          <a:bodyPr anchorCtr="0" anchor="t" bIns="0" lIns="0" spcFirstLastPara="1" rIns="0" wrap="square" tIns="0">
            <a:spAutoFit/>
          </a:bodyPr>
          <a:lstStyle/>
          <a:p>
            <a:pPr indent="0" lvl="1" marL="0" marR="0" rtl="0" algn="ctr">
              <a:spcBef>
                <a:spcPts val="0"/>
              </a:spcBef>
              <a:spcAft>
                <a:spcPts val="0"/>
              </a:spcAft>
              <a:buNone/>
            </a:pPr>
            <a:r>
              <a:rPr b="1" i="0" lang="en-US" sz="2400" u="none" cap="none" strike="noStrike">
                <a:solidFill>
                  <a:schemeClr val="dk1"/>
                </a:solidFill>
                <a:latin typeface="Arial"/>
                <a:ea typeface="Arial"/>
                <a:cs typeface="Arial"/>
                <a:sym typeface="Arial"/>
              </a:rPr>
              <a:t>PSP Data Assessment </a:t>
            </a:r>
            <a:endParaRPr/>
          </a:p>
          <a:p>
            <a:pPr indent="0" lvl="1" marL="0" marR="0" rtl="0" algn="ctr">
              <a:spcBef>
                <a:spcPts val="1500"/>
              </a:spcBef>
              <a:spcAft>
                <a:spcPts val="0"/>
              </a:spcAft>
              <a:buNone/>
            </a:pPr>
            <a:r>
              <a:rPr b="0" i="0" lang="en-US" sz="2000" u="none" cap="none" strike="noStrike">
                <a:solidFill>
                  <a:srgbClr val="595959"/>
                </a:solidFill>
                <a:latin typeface="Arial"/>
                <a:ea typeface="Arial"/>
                <a:cs typeface="Arial"/>
                <a:sym typeface="Arial"/>
              </a:rPr>
              <a:t>Understand the structure of the program and assessment of data variables collected </a:t>
            </a:r>
            <a:endParaRPr/>
          </a:p>
        </p:txBody>
      </p:sp>
      <p:sp>
        <p:nvSpPr>
          <p:cNvPr id="1042" name="Google Shape;1042;p32"/>
          <p:cNvSpPr/>
          <p:nvPr/>
        </p:nvSpPr>
        <p:spPr>
          <a:xfrm>
            <a:off x="6998669" y="3287198"/>
            <a:ext cx="3744404" cy="1177245"/>
          </a:xfrm>
          <a:prstGeom prst="rect">
            <a:avLst/>
          </a:prstGeom>
          <a:noFill/>
          <a:ln>
            <a:noFill/>
          </a:ln>
        </p:spPr>
        <p:txBody>
          <a:bodyPr anchorCtr="0" anchor="t" bIns="0" lIns="0" spcFirstLastPara="1" rIns="0" wrap="square" tIns="0">
            <a:spAutoFit/>
          </a:bodyPr>
          <a:lstStyle/>
          <a:p>
            <a:pPr indent="0" lvl="1" marL="0" marR="0" rtl="0" algn="ctr">
              <a:spcBef>
                <a:spcPts val="0"/>
              </a:spcBef>
              <a:spcAft>
                <a:spcPts val="0"/>
              </a:spcAft>
              <a:buNone/>
            </a:pPr>
            <a:r>
              <a:rPr b="1" i="0" lang="en-US" sz="2400" u="none" cap="none" strike="noStrike">
                <a:solidFill>
                  <a:schemeClr val="dk1"/>
                </a:solidFill>
                <a:latin typeface="Arial"/>
                <a:ea typeface="Arial"/>
                <a:cs typeface="Arial"/>
                <a:sym typeface="Arial"/>
              </a:rPr>
              <a:t>Qualitative Interviews</a:t>
            </a:r>
            <a:endParaRPr/>
          </a:p>
          <a:p>
            <a:pPr indent="0" lvl="1" marL="0" marR="0" rtl="0" algn="ctr">
              <a:spcBef>
                <a:spcPts val="1500"/>
              </a:spcBef>
              <a:spcAft>
                <a:spcPts val="0"/>
              </a:spcAft>
              <a:buNone/>
            </a:pPr>
            <a:r>
              <a:rPr b="0" i="0" lang="en-US" sz="2000" u="none" cap="none" strike="noStrike">
                <a:solidFill>
                  <a:srgbClr val="595959"/>
                </a:solidFill>
                <a:latin typeface="Arial"/>
                <a:ea typeface="Arial"/>
                <a:cs typeface="Arial"/>
                <a:sym typeface="Arial"/>
              </a:rPr>
              <a:t>Qualitative context surrounding the PSP Data Assessment </a:t>
            </a:r>
            <a:endParaRPr/>
          </a:p>
        </p:txBody>
      </p:sp>
      <p:grpSp>
        <p:nvGrpSpPr>
          <p:cNvPr id="1043" name="Google Shape;1043;p32"/>
          <p:cNvGrpSpPr/>
          <p:nvPr/>
        </p:nvGrpSpPr>
        <p:grpSpPr>
          <a:xfrm>
            <a:off x="5882704" y="3191683"/>
            <a:ext cx="306910" cy="306910"/>
            <a:chOff x="6313199" y="4229315"/>
            <a:chExt cx="306910" cy="306910"/>
          </a:xfrm>
        </p:grpSpPr>
        <p:sp>
          <p:nvSpPr>
            <p:cNvPr id="1044" name="Google Shape;1044;p32"/>
            <p:cNvSpPr/>
            <p:nvPr/>
          </p:nvSpPr>
          <p:spPr>
            <a:xfrm>
              <a:off x="6313199" y="4229315"/>
              <a:ext cx="306910" cy="306910"/>
            </a:xfrm>
            <a:prstGeom prst="ellipse">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grpSp>
          <p:nvGrpSpPr>
            <p:cNvPr id="1045" name="Google Shape;1045;p32"/>
            <p:cNvGrpSpPr/>
            <p:nvPr/>
          </p:nvGrpSpPr>
          <p:grpSpPr>
            <a:xfrm>
              <a:off x="6399804" y="4314508"/>
              <a:ext cx="140052" cy="136525"/>
              <a:chOff x="6405478" y="4314507"/>
              <a:chExt cx="140052" cy="136525"/>
            </a:xfrm>
          </p:grpSpPr>
          <p:sp>
            <p:nvSpPr>
              <p:cNvPr id="1046" name="Google Shape;1046;p32"/>
              <p:cNvSpPr/>
              <p:nvPr/>
            </p:nvSpPr>
            <p:spPr>
              <a:xfrm>
                <a:off x="6405478" y="4314507"/>
                <a:ext cx="74784" cy="136525"/>
              </a:xfrm>
              <a:prstGeom prst="chevron">
                <a:avLst>
                  <a:gd fmla="val 71053"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7" name="Google Shape;1047;p32"/>
              <p:cNvSpPr/>
              <p:nvPr/>
            </p:nvSpPr>
            <p:spPr>
              <a:xfrm>
                <a:off x="6470746" y="4314507"/>
                <a:ext cx="74784" cy="136525"/>
              </a:xfrm>
              <a:prstGeom prst="chevron">
                <a:avLst>
                  <a:gd fmla="val 71053"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pic>
        <p:nvPicPr>
          <p:cNvPr descr="Checklist with solid fill" id="1048" name="Google Shape;1048;p32"/>
          <p:cNvPicPr preferRelativeResize="0"/>
          <p:nvPr/>
        </p:nvPicPr>
        <p:blipFill rotWithShape="1">
          <a:blip r:embed="rId5">
            <a:alphaModFix/>
          </a:blip>
          <a:srcRect b="0" l="0" r="0" t="0"/>
          <a:stretch/>
        </p:blipFill>
        <p:spPr>
          <a:xfrm>
            <a:off x="2703363" y="2267524"/>
            <a:ext cx="914400" cy="914400"/>
          </a:xfrm>
          <a:prstGeom prst="rect">
            <a:avLst/>
          </a:prstGeom>
          <a:noFill/>
          <a:ln>
            <a:noFill/>
          </a:ln>
        </p:spPr>
      </p:pic>
      <p:pic>
        <p:nvPicPr>
          <p:cNvPr descr="Speech with solid fill" id="1049" name="Google Shape;1049;p32"/>
          <p:cNvPicPr preferRelativeResize="0"/>
          <p:nvPr/>
        </p:nvPicPr>
        <p:blipFill rotWithShape="1">
          <a:blip r:embed="rId6">
            <a:alphaModFix/>
          </a:blip>
          <a:srcRect b="0" l="0" r="0" t="0"/>
          <a:stretch/>
        </p:blipFill>
        <p:spPr>
          <a:xfrm>
            <a:off x="8440814" y="2267524"/>
            <a:ext cx="914400" cy="914400"/>
          </a:xfrm>
          <a:prstGeom prst="rect">
            <a:avLst/>
          </a:prstGeom>
          <a:noFill/>
          <a:ln>
            <a:noFill/>
          </a:ln>
        </p:spPr>
      </p:pic>
      <p:sp>
        <p:nvSpPr>
          <p:cNvPr id="1050" name="Google Shape;1050;p32"/>
          <p:cNvSpPr/>
          <p:nvPr/>
        </p:nvSpPr>
        <p:spPr>
          <a:xfrm>
            <a:off x="0" y="5853404"/>
            <a:ext cx="12192000" cy="584775"/>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Arial"/>
                <a:ea typeface="Arial"/>
                <a:cs typeface="Arial"/>
                <a:sym typeface="Arial"/>
              </a:rPr>
              <a:t>System-Wide Improvement Recommendations for Elevation of PSP Data Utility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5" name="Shape 1055"/>
        <p:cNvGrpSpPr/>
        <p:nvPr/>
      </p:nvGrpSpPr>
      <p:grpSpPr>
        <a:xfrm>
          <a:off x="0" y="0"/>
          <a:ext cx="0" cy="0"/>
          <a:chOff x="0" y="0"/>
          <a:chExt cx="0" cy="0"/>
        </a:xfrm>
      </p:grpSpPr>
      <p:pic>
        <p:nvPicPr>
          <p:cNvPr id="1056" name="Google Shape;1056;p33"/>
          <p:cNvPicPr preferRelativeResize="0"/>
          <p:nvPr/>
        </p:nvPicPr>
        <p:blipFill rotWithShape="1">
          <a:blip r:embed="rId3">
            <a:alphaModFix/>
          </a:blip>
          <a:srcRect b="0" l="0" r="0" t="0"/>
          <a:stretch/>
        </p:blipFill>
        <p:spPr>
          <a:xfrm>
            <a:off x="457201" y="1122543"/>
            <a:ext cx="10907485" cy="4841839"/>
          </a:xfrm>
          <a:prstGeom prst="rect">
            <a:avLst/>
          </a:prstGeom>
          <a:noFill/>
          <a:ln>
            <a:noFill/>
          </a:ln>
        </p:spPr>
      </p:pic>
      <p:pic>
        <p:nvPicPr>
          <p:cNvPr descr="Shape, logo, company name&#10;&#10;Description automatically generated" id="1057" name="Google Shape;1057;p33"/>
          <p:cNvPicPr preferRelativeResize="0"/>
          <p:nvPr/>
        </p:nvPicPr>
        <p:blipFill rotWithShape="1">
          <a:blip r:embed="rId4">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1058" name="Google Shape;1058;p33"/>
          <p:cNvPicPr preferRelativeResize="0"/>
          <p:nvPr/>
        </p:nvPicPr>
        <p:blipFill rotWithShape="1">
          <a:blip r:embed="rId5">
            <a:alphaModFix/>
          </a:blip>
          <a:srcRect b="0" l="0" r="0" t="0"/>
          <a:stretch/>
        </p:blipFill>
        <p:spPr>
          <a:xfrm>
            <a:off x="10573349" y="194845"/>
            <a:ext cx="671963" cy="530641"/>
          </a:xfrm>
          <a:prstGeom prst="rect">
            <a:avLst/>
          </a:prstGeom>
          <a:noFill/>
          <a:ln>
            <a:noFill/>
          </a:ln>
        </p:spPr>
      </p:pic>
      <p:cxnSp>
        <p:nvCxnSpPr>
          <p:cNvPr id="1059" name="Google Shape;1059;p33"/>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cxnSp>
        <p:nvCxnSpPr>
          <p:cNvPr id="1060" name="Google Shape;1060;p33"/>
          <p:cNvCxnSpPr/>
          <p:nvPr/>
        </p:nvCxnSpPr>
        <p:spPr>
          <a:xfrm flipH="1" rot="10800000">
            <a:off x="1415518" y="4875251"/>
            <a:ext cx="1151076" cy="581169"/>
          </a:xfrm>
          <a:prstGeom prst="straightConnector1">
            <a:avLst/>
          </a:prstGeom>
          <a:noFill/>
          <a:ln cap="rnd" cmpd="sng" w="57150">
            <a:solidFill>
              <a:schemeClr val="lt1"/>
            </a:solidFill>
            <a:prstDash val="solid"/>
            <a:round/>
            <a:headEnd len="sm" w="sm" type="none"/>
            <a:tailEnd len="sm" w="sm" type="none"/>
          </a:ln>
        </p:spPr>
      </p:cxnSp>
      <p:cxnSp>
        <p:nvCxnSpPr>
          <p:cNvPr id="1061" name="Google Shape;1061;p33"/>
          <p:cNvCxnSpPr/>
          <p:nvPr/>
        </p:nvCxnSpPr>
        <p:spPr>
          <a:xfrm flipH="1" rot="10800000">
            <a:off x="4032165" y="3699113"/>
            <a:ext cx="1057347" cy="467898"/>
          </a:xfrm>
          <a:prstGeom prst="straightConnector1">
            <a:avLst/>
          </a:prstGeom>
          <a:noFill/>
          <a:ln cap="rnd" cmpd="sng" w="57150">
            <a:solidFill>
              <a:schemeClr val="lt1"/>
            </a:solidFill>
            <a:prstDash val="solid"/>
            <a:round/>
            <a:headEnd len="sm" w="sm" type="none"/>
            <a:tailEnd len="sm" w="sm" type="none"/>
          </a:ln>
        </p:spPr>
      </p:cxnSp>
      <p:cxnSp>
        <p:nvCxnSpPr>
          <p:cNvPr id="1062" name="Google Shape;1062;p33"/>
          <p:cNvCxnSpPr/>
          <p:nvPr/>
        </p:nvCxnSpPr>
        <p:spPr>
          <a:xfrm flipH="1" rot="10800000">
            <a:off x="6418440" y="2739427"/>
            <a:ext cx="940678" cy="397962"/>
          </a:xfrm>
          <a:prstGeom prst="straightConnector1">
            <a:avLst/>
          </a:prstGeom>
          <a:noFill/>
          <a:ln cap="rnd" cmpd="sng" w="57150">
            <a:solidFill>
              <a:schemeClr val="lt1"/>
            </a:solidFill>
            <a:prstDash val="solid"/>
            <a:round/>
            <a:headEnd len="sm" w="sm" type="none"/>
            <a:tailEnd len="sm" w="sm" type="none"/>
          </a:ln>
        </p:spPr>
      </p:cxnSp>
      <p:cxnSp>
        <p:nvCxnSpPr>
          <p:cNvPr id="1063" name="Google Shape;1063;p33"/>
          <p:cNvCxnSpPr/>
          <p:nvPr/>
        </p:nvCxnSpPr>
        <p:spPr>
          <a:xfrm flipH="1" rot="10800000">
            <a:off x="7984267" y="2048961"/>
            <a:ext cx="1007708" cy="401216"/>
          </a:xfrm>
          <a:prstGeom prst="straightConnector1">
            <a:avLst/>
          </a:prstGeom>
          <a:noFill/>
          <a:ln cap="rnd" cmpd="sng" w="57150">
            <a:solidFill>
              <a:schemeClr val="lt1"/>
            </a:solidFill>
            <a:prstDash val="solid"/>
            <a:round/>
            <a:headEnd len="sm" w="sm" type="none"/>
            <a:tailEnd len="sm" w="sm" type="none"/>
          </a:ln>
        </p:spPr>
      </p:cxnSp>
      <p:sp>
        <p:nvSpPr>
          <p:cNvPr id="1064" name="Google Shape;1064;p33"/>
          <p:cNvSpPr/>
          <p:nvPr/>
        </p:nvSpPr>
        <p:spPr>
          <a:xfrm>
            <a:off x="2141772" y="4147979"/>
            <a:ext cx="932075" cy="932072"/>
          </a:xfrm>
          <a:prstGeom prst="ellipse">
            <a:avLst/>
          </a:prstGeom>
          <a:solidFill>
            <a:srgbClr val="2E75B5"/>
          </a:solidFill>
          <a:ln>
            <a:noFill/>
          </a:ln>
          <a:effectLst>
            <a:outerShdw blurRad="50800" rotWithShape="0" algn="t" dir="5400000" dist="381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0" i="0" sz="1100" u="none" cap="none" strike="noStrike">
              <a:solidFill>
                <a:srgbClr val="000000"/>
              </a:solidFill>
              <a:latin typeface="Verdana"/>
              <a:ea typeface="Verdana"/>
              <a:cs typeface="Verdana"/>
              <a:sym typeface="Verdana"/>
            </a:endParaRPr>
          </a:p>
        </p:txBody>
      </p:sp>
      <p:cxnSp>
        <p:nvCxnSpPr>
          <p:cNvPr id="1065" name="Google Shape;1065;p33"/>
          <p:cNvCxnSpPr/>
          <p:nvPr/>
        </p:nvCxnSpPr>
        <p:spPr>
          <a:xfrm>
            <a:off x="2607809" y="3226150"/>
            <a:ext cx="0" cy="1037979"/>
          </a:xfrm>
          <a:prstGeom prst="straightConnector1">
            <a:avLst/>
          </a:prstGeom>
          <a:noFill/>
          <a:ln cap="flat" cmpd="sng" w="12700">
            <a:solidFill>
              <a:srgbClr val="2E75B5"/>
            </a:solidFill>
            <a:prstDash val="solid"/>
            <a:miter lim="800000"/>
            <a:headEnd len="sm" w="sm" type="none"/>
            <a:tailEnd len="sm" w="sm" type="none"/>
          </a:ln>
        </p:spPr>
      </p:cxnSp>
      <p:sp>
        <p:nvSpPr>
          <p:cNvPr id="1066" name="Google Shape;1066;p33"/>
          <p:cNvSpPr/>
          <p:nvPr/>
        </p:nvSpPr>
        <p:spPr>
          <a:xfrm>
            <a:off x="503865" y="1413050"/>
            <a:ext cx="5470908" cy="2358559"/>
          </a:xfrm>
          <a:prstGeom prst="roundRect">
            <a:avLst>
              <a:gd fmla="val 16667" name="adj"/>
            </a:avLst>
          </a:prstGeom>
          <a:solidFill>
            <a:schemeClr val="l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rgbClr val="00B050"/>
              </a:buClr>
              <a:buSzPts val="1400"/>
              <a:buFont typeface="Noto Sans Symbols"/>
              <a:buChar char="✔"/>
            </a:pPr>
            <a:r>
              <a:rPr b="1" lang="en-US" sz="1400">
                <a:solidFill>
                  <a:schemeClr val="dk1"/>
                </a:solidFill>
                <a:latin typeface="Arial"/>
                <a:ea typeface="Arial"/>
                <a:cs typeface="Arial"/>
                <a:sym typeface="Arial"/>
              </a:rPr>
              <a:t>Developed and published framework whitepaper</a:t>
            </a:r>
            <a:endParaRPr/>
          </a:p>
          <a:p>
            <a:pPr indent="-285750" lvl="0" marL="285750" marR="0" rtl="0" algn="l">
              <a:spcBef>
                <a:spcPts val="800"/>
              </a:spcBef>
              <a:spcAft>
                <a:spcPts val="0"/>
              </a:spcAft>
              <a:buClr>
                <a:srgbClr val="00B050"/>
              </a:buClr>
              <a:buSzPts val="1400"/>
              <a:buFont typeface="Noto Sans Symbols"/>
              <a:buChar char="✔"/>
            </a:pPr>
            <a:r>
              <a:rPr b="1" lang="en-US" sz="1400">
                <a:solidFill>
                  <a:schemeClr val="dk1"/>
                </a:solidFill>
                <a:latin typeface="Arial"/>
                <a:ea typeface="Arial"/>
                <a:cs typeface="Arial"/>
                <a:sym typeface="Arial"/>
              </a:rPr>
              <a:t>Socialized Real World Readiness Framework across several conferences / symposiums </a:t>
            </a:r>
            <a:endParaRPr/>
          </a:p>
          <a:p>
            <a:pPr indent="-285750" lvl="0" marL="285750" marR="0" rtl="0" algn="l">
              <a:spcBef>
                <a:spcPts val="800"/>
              </a:spcBef>
              <a:spcAft>
                <a:spcPts val="0"/>
              </a:spcAft>
              <a:buClr>
                <a:srgbClr val="00B050"/>
              </a:buClr>
              <a:buSzPts val="1400"/>
              <a:buFont typeface="Noto Sans Symbols"/>
              <a:buChar char="✔"/>
            </a:pPr>
            <a:r>
              <a:rPr b="1" lang="en-US" sz="1400">
                <a:solidFill>
                  <a:schemeClr val="dk1"/>
                </a:solidFill>
                <a:latin typeface="Arial"/>
                <a:ea typeface="Arial"/>
                <a:cs typeface="Arial"/>
                <a:sym typeface="Arial"/>
              </a:rPr>
              <a:t>Developed PSP Real World Assessment Excel workbook </a:t>
            </a:r>
            <a:r>
              <a:rPr lang="en-US" sz="1400">
                <a:solidFill>
                  <a:schemeClr val="dk1"/>
                </a:solidFill>
                <a:latin typeface="Arial"/>
                <a:ea typeface="Arial"/>
                <a:cs typeface="Arial"/>
                <a:sym typeface="Arial"/>
              </a:rPr>
              <a:t>to be leveraged in understanding the structure of the program and assessment of data variables collected </a:t>
            </a:r>
            <a:endParaRPr/>
          </a:p>
          <a:p>
            <a:pPr indent="-285750" lvl="0" marL="285750" marR="0" rtl="0" algn="l">
              <a:spcBef>
                <a:spcPts val="800"/>
              </a:spcBef>
              <a:spcAft>
                <a:spcPts val="0"/>
              </a:spcAft>
              <a:buClr>
                <a:srgbClr val="00B050"/>
              </a:buClr>
              <a:buSzPts val="1400"/>
              <a:buFont typeface="Noto Sans Symbols"/>
              <a:buChar char="✔"/>
            </a:pPr>
            <a:r>
              <a:rPr b="1" lang="en-US" sz="1400">
                <a:solidFill>
                  <a:schemeClr val="dk1"/>
                </a:solidFill>
                <a:latin typeface="Arial"/>
                <a:ea typeface="Arial"/>
                <a:cs typeface="Arial"/>
                <a:sym typeface="Arial"/>
              </a:rPr>
              <a:t>Evaluated 7-8 </a:t>
            </a:r>
            <a:r>
              <a:rPr lang="en-US" sz="1400">
                <a:solidFill>
                  <a:schemeClr val="dk1"/>
                </a:solidFill>
                <a:latin typeface="Arial"/>
                <a:ea typeface="Arial"/>
                <a:cs typeface="Arial"/>
                <a:sym typeface="Arial"/>
              </a:rPr>
              <a:t>PSP datasets against the developed framework utilizing the PSP assessment workbook (~60 data points across ~35 different metrics)</a:t>
            </a:r>
            <a:endParaRPr/>
          </a:p>
        </p:txBody>
      </p:sp>
      <p:cxnSp>
        <p:nvCxnSpPr>
          <p:cNvPr id="1067" name="Google Shape;1067;p33"/>
          <p:cNvCxnSpPr/>
          <p:nvPr/>
        </p:nvCxnSpPr>
        <p:spPr>
          <a:xfrm flipH="1">
            <a:off x="7693365" y="2963694"/>
            <a:ext cx="32027" cy="1331558"/>
          </a:xfrm>
          <a:prstGeom prst="straightConnector1">
            <a:avLst/>
          </a:prstGeom>
          <a:noFill/>
          <a:ln cap="flat" cmpd="sng" w="12700">
            <a:solidFill>
              <a:schemeClr val="accent3"/>
            </a:solidFill>
            <a:prstDash val="solid"/>
            <a:miter lim="800000"/>
            <a:headEnd len="sm" w="sm" type="none"/>
            <a:tailEnd len="sm" w="sm" type="none"/>
          </a:ln>
        </p:spPr>
      </p:cxnSp>
      <p:sp>
        <p:nvSpPr>
          <p:cNvPr id="1068" name="Google Shape;1068;p33"/>
          <p:cNvSpPr/>
          <p:nvPr/>
        </p:nvSpPr>
        <p:spPr>
          <a:xfrm>
            <a:off x="6495461" y="3659082"/>
            <a:ext cx="5464475" cy="3127017"/>
          </a:xfrm>
          <a:prstGeom prst="roundRect">
            <a:avLst>
              <a:gd fmla="val 16667" name="adj"/>
            </a:avLst>
          </a:prstGeom>
          <a:solidFill>
            <a:schemeClr val="lt1"/>
          </a:solidFill>
          <a:ln cap="flat" cmpd="sng" w="12700">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accent2"/>
              </a:buClr>
              <a:buSzPts val="1400"/>
              <a:buFont typeface="Noto Sans Symbols"/>
              <a:buChar char="❑"/>
            </a:pPr>
            <a:r>
              <a:rPr lang="en-US" sz="1400">
                <a:solidFill>
                  <a:schemeClr val="dk1"/>
                </a:solidFill>
                <a:latin typeface="Arial"/>
                <a:ea typeface="Arial"/>
                <a:cs typeface="Arial"/>
                <a:sym typeface="Arial"/>
              </a:rPr>
              <a:t>Complete</a:t>
            </a:r>
            <a:r>
              <a:rPr b="1" lang="en-US" sz="1400">
                <a:solidFill>
                  <a:schemeClr val="dk1"/>
                </a:solidFill>
                <a:latin typeface="Arial"/>
                <a:ea typeface="Arial"/>
                <a:cs typeface="Arial"/>
                <a:sym typeface="Arial"/>
              </a:rPr>
              <a:t> qualitative interviews </a:t>
            </a:r>
            <a:r>
              <a:rPr lang="en-US" sz="1400">
                <a:solidFill>
                  <a:schemeClr val="dk1"/>
                </a:solidFill>
                <a:latin typeface="Arial"/>
                <a:ea typeface="Arial"/>
                <a:cs typeface="Arial"/>
                <a:sym typeface="Arial"/>
              </a:rPr>
              <a:t>with stakeholders familiar with the documentation, storage, data collection methodology and data quality standards to broaden understanding of nuances in the dataset</a:t>
            </a:r>
            <a:endParaRPr/>
          </a:p>
          <a:p>
            <a:pPr indent="-342900" lvl="0" marL="342900" marR="0" rtl="0" algn="l">
              <a:spcBef>
                <a:spcPts val="400"/>
              </a:spcBef>
              <a:spcAft>
                <a:spcPts val="0"/>
              </a:spcAft>
              <a:buClr>
                <a:schemeClr val="accent2"/>
              </a:buClr>
              <a:buSzPts val="1400"/>
              <a:buFont typeface="Noto Sans Symbols"/>
              <a:buChar char="❑"/>
            </a:pPr>
            <a:r>
              <a:rPr b="1" lang="en-US" sz="1400">
                <a:solidFill>
                  <a:schemeClr val="dk1"/>
                </a:solidFill>
                <a:latin typeface="Arial"/>
                <a:ea typeface="Arial"/>
                <a:cs typeface="Arial"/>
                <a:sym typeface="Arial"/>
              </a:rPr>
              <a:t>Academic publication </a:t>
            </a:r>
            <a:r>
              <a:rPr lang="en-US" sz="1400">
                <a:solidFill>
                  <a:schemeClr val="dk1"/>
                </a:solidFill>
                <a:latin typeface="Arial"/>
                <a:ea typeface="Arial"/>
                <a:cs typeface="Arial"/>
                <a:sym typeface="Arial"/>
              </a:rPr>
              <a:t>of the analysis insights </a:t>
            </a:r>
            <a:endParaRPr/>
          </a:p>
        </p:txBody>
      </p:sp>
      <p:sp>
        <p:nvSpPr>
          <p:cNvPr id="1069" name="Google Shape;1069;p33"/>
          <p:cNvSpPr/>
          <p:nvPr/>
        </p:nvSpPr>
        <p:spPr>
          <a:xfrm>
            <a:off x="7227328" y="2084640"/>
            <a:ext cx="932075" cy="932072"/>
          </a:xfrm>
          <a:prstGeom prst="ellipse">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100"/>
              <a:buFont typeface="Calibri"/>
              <a:buNone/>
            </a:pPr>
            <a:r>
              <a:t/>
            </a:r>
            <a:endParaRPr b="0" i="0" sz="1100" u="none" cap="none" strike="noStrike">
              <a:solidFill>
                <a:srgbClr val="000000"/>
              </a:solidFill>
              <a:latin typeface="Verdana"/>
              <a:ea typeface="Verdana"/>
              <a:cs typeface="Verdana"/>
              <a:sym typeface="Verdana"/>
            </a:endParaRPr>
          </a:p>
        </p:txBody>
      </p:sp>
      <p:pic>
        <p:nvPicPr>
          <p:cNvPr descr="Document with solid fill" id="1070" name="Google Shape;1070;p33"/>
          <p:cNvPicPr preferRelativeResize="0"/>
          <p:nvPr/>
        </p:nvPicPr>
        <p:blipFill rotWithShape="1">
          <a:blip r:embed="rId6">
            <a:alphaModFix/>
          </a:blip>
          <a:srcRect b="0" l="0" r="0" t="0"/>
          <a:stretch/>
        </p:blipFill>
        <p:spPr>
          <a:xfrm>
            <a:off x="2287769" y="4293975"/>
            <a:ext cx="640080" cy="640080"/>
          </a:xfrm>
          <a:prstGeom prst="rect">
            <a:avLst/>
          </a:prstGeom>
          <a:noFill/>
          <a:ln>
            <a:noFill/>
          </a:ln>
        </p:spPr>
      </p:pic>
      <p:pic>
        <p:nvPicPr>
          <p:cNvPr descr="Research with solid fill" id="1071" name="Google Shape;1071;p33"/>
          <p:cNvPicPr preferRelativeResize="0"/>
          <p:nvPr/>
        </p:nvPicPr>
        <p:blipFill rotWithShape="1">
          <a:blip r:embed="rId7">
            <a:alphaModFix/>
          </a:blip>
          <a:srcRect b="0" l="0" r="0" t="0"/>
          <a:stretch/>
        </p:blipFill>
        <p:spPr>
          <a:xfrm>
            <a:off x="7373325" y="2230636"/>
            <a:ext cx="640080" cy="640080"/>
          </a:xfrm>
          <a:prstGeom prst="rect">
            <a:avLst/>
          </a:prstGeom>
          <a:noFill/>
          <a:ln>
            <a:noFill/>
          </a:ln>
        </p:spPr>
      </p:pic>
      <p:sp>
        <p:nvSpPr>
          <p:cNvPr id="1072" name="Google Shape;1072;p33"/>
          <p:cNvSpPr txBox="1"/>
          <p:nvPr/>
        </p:nvSpPr>
        <p:spPr>
          <a:xfrm>
            <a:off x="7398300" y="3261503"/>
            <a:ext cx="3658796"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Arial"/>
                <a:ea typeface="Arial"/>
                <a:cs typeface="Arial"/>
                <a:sym typeface="Arial"/>
              </a:rPr>
              <a:t>In Progress</a:t>
            </a:r>
            <a:endParaRPr/>
          </a:p>
        </p:txBody>
      </p:sp>
      <p:sp>
        <p:nvSpPr>
          <p:cNvPr id="1073" name="Google Shape;1073;p33"/>
          <p:cNvSpPr txBox="1"/>
          <p:nvPr/>
        </p:nvSpPr>
        <p:spPr>
          <a:xfrm>
            <a:off x="635280" y="942577"/>
            <a:ext cx="2596002"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000">
                <a:solidFill>
                  <a:schemeClr val="dk1"/>
                </a:solidFill>
                <a:latin typeface="Arial"/>
                <a:ea typeface="Arial"/>
                <a:cs typeface="Arial"/>
                <a:sym typeface="Arial"/>
              </a:rPr>
              <a:t>Completed</a:t>
            </a:r>
            <a:endParaRPr/>
          </a:p>
        </p:txBody>
      </p:sp>
      <p:pic>
        <p:nvPicPr>
          <p:cNvPr id="1074" name="Google Shape;1074;p33"/>
          <p:cNvPicPr preferRelativeResize="0"/>
          <p:nvPr/>
        </p:nvPicPr>
        <p:blipFill rotWithShape="1">
          <a:blip r:embed="rId8">
            <a:alphaModFix/>
          </a:blip>
          <a:srcRect b="3297" l="22504" r="20568" t="1623"/>
          <a:stretch/>
        </p:blipFill>
        <p:spPr>
          <a:xfrm>
            <a:off x="7089388" y="5159406"/>
            <a:ext cx="2067311" cy="1440269"/>
          </a:xfrm>
          <a:prstGeom prst="rect">
            <a:avLst/>
          </a:prstGeom>
          <a:noFill/>
          <a:ln cap="flat" cmpd="sng" w="9525">
            <a:solidFill>
              <a:srgbClr val="BFBFBF"/>
            </a:solidFill>
            <a:prstDash val="solid"/>
            <a:round/>
            <a:headEnd len="sm" w="sm" type="none"/>
            <a:tailEnd len="sm" w="sm" type="none"/>
          </a:ln>
        </p:spPr>
      </p:pic>
      <p:pic>
        <p:nvPicPr>
          <p:cNvPr id="1075" name="Google Shape;1075;p33"/>
          <p:cNvPicPr preferRelativeResize="0"/>
          <p:nvPr/>
        </p:nvPicPr>
        <p:blipFill rotWithShape="1">
          <a:blip r:embed="rId9">
            <a:alphaModFix/>
          </a:blip>
          <a:srcRect b="0" l="0" r="0" t="0"/>
          <a:stretch/>
        </p:blipFill>
        <p:spPr>
          <a:xfrm>
            <a:off x="9614354" y="5157698"/>
            <a:ext cx="2070100" cy="1443684"/>
          </a:xfrm>
          <a:prstGeom prst="rect">
            <a:avLst/>
          </a:prstGeom>
          <a:noFill/>
          <a:ln cap="flat" cmpd="sng" w="9525">
            <a:solidFill>
              <a:srgbClr val="BFBFBF"/>
            </a:solidFill>
            <a:prstDash val="solid"/>
            <a:round/>
            <a:headEnd len="sm" w="sm" type="none"/>
            <a:tailEnd len="sm" w="sm" type="none"/>
          </a:ln>
        </p:spPr>
      </p:pic>
      <p:sp>
        <p:nvSpPr>
          <p:cNvPr id="1076" name="Google Shape;1076;p33"/>
          <p:cNvSpPr txBox="1"/>
          <p:nvPr/>
        </p:nvSpPr>
        <p:spPr>
          <a:xfrm>
            <a:off x="493452" y="256884"/>
            <a:ext cx="9856865" cy="5655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CPHIN PSP Real World Readiness Framework Project Status</a:t>
            </a:r>
            <a:endParaRPr b="1" sz="2400" u="none" cap="none" strike="noStrike">
              <a:solidFill>
                <a:srgbClr val="102855"/>
              </a:solidFill>
              <a:latin typeface="Montserrat"/>
              <a:ea typeface="Montserrat"/>
              <a:cs typeface="Montserrat"/>
              <a:sym typeface="Montserra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0" name="Shape 1080"/>
        <p:cNvGrpSpPr/>
        <p:nvPr/>
      </p:nvGrpSpPr>
      <p:grpSpPr>
        <a:xfrm>
          <a:off x="0" y="0"/>
          <a:ext cx="0" cy="0"/>
          <a:chOff x="0" y="0"/>
          <a:chExt cx="0" cy="0"/>
        </a:xfrm>
      </p:grpSpPr>
      <p:pic>
        <p:nvPicPr>
          <p:cNvPr descr="A map of the world&#10;&#10;Description automatically generated" id="1081" name="Google Shape;1081;p34"/>
          <p:cNvPicPr preferRelativeResize="0"/>
          <p:nvPr/>
        </p:nvPicPr>
        <p:blipFill rotWithShape="1">
          <a:blip r:embed="rId3">
            <a:alphaModFix/>
          </a:blip>
          <a:srcRect b="0" l="0" r="0" t="0"/>
          <a:stretch/>
        </p:blipFill>
        <p:spPr>
          <a:xfrm>
            <a:off x="0" y="0"/>
            <a:ext cx="12954000" cy="6864350"/>
          </a:xfrm>
          <a:prstGeom prst="rect">
            <a:avLst/>
          </a:prstGeom>
          <a:noFill/>
          <a:ln>
            <a:noFill/>
          </a:ln>
        </p:spPr>
      </p:pic>
      <p:sp>
        <p:nvSpPr>
          <p:cNvPr id="1082" name="Google Shape;1082;p34"/>
          <p:cNvSpPr/>
          <p:nvPr/>
        </p:nvSpPr>
        <p:spPr>
          <a:xfrm>
            <a:off x="-1722407" y="887084"/>
            <a:ext cx="7950678" cy="7979432"/>
          </a:xfrm>
          <a:prstGeom prst="ellipse">
            <a:avLst/>
          </a:prstGeom>
          <a:solidFill>
            <a:schemeClr val="lt1">
              <a:alpha val="7098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3" name="Google Shape;1083;p34"/>
          <p:cNvSpPr txBox="1"/>
          <p:nvPr>
            <p:ph type="title"/>
          </p:nvPr>
        </p:nvSpPr>
        <p:spPr>
          <a:xfrm>
            <a:off x="-127095" y="2475193"/>
            <a:ext cx="6191923" cy="247525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02855"/>
              </a:buClr>
              <a:buSzPts val="4000"/>
              <a:buFont typeface="Montserrat"/>
              <a:buNone/>
            </a:pPr>
            <a:r>
              <a:rPr b="1" i="0" lang="en-US" sz="4000" u="none" cap="none" strike="noStrike">
                <a:solidFill>
                  <a:srgbClr val="102855"/>
                </a:solidFill>
                <a:latin typeface="Montserrat"/>
                <a:ea typeface="Montserrat"/>
                <a:cs typeface="Montserrat"/>
                <a:sym typeface="Montserrat"/>
              </a:rPr>
              <a:t>External RWE Framework Research</a:t>
            </a:r>
            <a:endParaRPr sz="4000">
              <a:latin typeface="Nunito"/>
              <a:ea typeface="Nunito"/>
              <a:cs typeface="Nunito"/>
              <a:sym typeface="Nunito"/>
            </a:endParaRPr>
          </a:p>
        </p:txBody>
      </p:sp>
      <p:cxnSp>
        <p:nvCxnSpPr>
          <p:cNvPr id="1084" name="Google Shape;1084;p34"/>
          <p:cNvCxnSpPr/>
          <p:nvPr/>
        </p:nvCxnSpPr>
        <p:spPr>
          <a:xfrm>
            <a:off x="656428" y="4472191"/>
            <a:ext cx="4624877" cy="0"/>
          </a:xfrm>
          <a:prstGeom prst="straightConnector1">
            <a:avLst/>
          </a:prstGeom>
          <a:noFill/>
          <a:ln cap="flat" cmpd="sng" w="38100">
            <a:solidFill>
              <a:schemeClr val="accent1"/>
            </a:solidFill>
            <a:prstDash val="solid"/>
            <a:miter lim="800000"/>
            <a:headEnd len="sm" w="sm" type="none"/>
            <a:tailEnd len="sm" w="sm" type="none"/>
          </a:ln>
        </p:spPr>
      </p:cxnSp>
      <p:pic>
        <p:nvPicPr>
          <p:cNvPr descr="Shape, logo, company name&#10;&#10;Description automatically generated" id="1085" name="Google Shape;1085;p34"/>
          <p:cNvPicPr preferRelativeResize="0"/>
          <p:nvPr/>
        </p:nvPicPr>
        <p:blipFill rotWithShape="1">
          <a:blip r:embed="rId4">
            <a:alphaModFix/>
          </a:blip>
          <a:srcRect b="0" l="0" r="0" t="0"/>
          <a:stretch/>
        </p:blipFill>
        <p:spPr>
          <a:xfrm>
            <a:off x="697412" y="5456826"/>
            <a:ext cx="3338770" cy="1464552"/>
          </a:xfrm>
          <a:prstGeom prst="rect">
            <a:avLst/>
          </a:prstGeom>
          <a:noFill/>
          <a:ln>
            <a:noFill/>
          </a:ln>
        </p:spPr>
      </p:pic>
      <p:sp>
        <p:nvSpPr>
          <p:cNvPr id="1086" name="Google Shape;1086;p34"/>
          <p:cNvSpPr txBox="1"/>
          <p:nvPr/>
        </p:nvSpPr>
        <p:spPr>
          <a:xfrm>
            <a:off x="11503199" y="6326350"/>
            <a:ext cx="579582" cy="34133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400"/>
              <a:buFont typeface="Quattrocento Sans"/>
              <a:buNone/>
            </a:pPr>
            <a:r>
              <a:rPr lang="en-US" sz="1400">
                <a:solidFill>
                  <a:schemeClr val="lt1"/>
                </a:solidFill>
                <a:latin typeface="Quattrocento Sans"/>
                <a:ea typeface="Quattrocento Sans"/>
                <a:cs typeface="Quattrocento Sans"/>
                <a:sym typeface="Quattrocento Sans"/>
              </a:rPr>
              <a:t>8</a:t>
            </a:r>
            <a:endParaRPr/>
          </a:p>
        </p:txBody>
      </p:sp>
      <p:pic>
        <p:nvPicPr>
          <p:cNvPr descr="A picture containing room, fence&#10;&#10;Description automatically generated" id="1087" name="Google Shape;1087;p34"/>
          <p:cNvPicPr preferRelativeResize="0"/>
          <p:nvPr/>
        </p:nvPicPr>
        <p:blipFill rotWithShape="1">
          <a:blip r:embed="rId5">
            <a:alphaModFix/>
          </a:blip>
          <a:srcRect b="0" l="0" r="0" t="0"/>
          <a:stretch/>
        </p:blipFill>
        <p:spPr>
          <a:xfrm>
            <a:off x="109219" y="5827058"/>
            <a:ext cx="916931" cy="724089"/>
          </a:xfrm>
          <a:prstGeom prst="rect">
            <a:avLst/>
          </a:prstGeom>
          <a:noFill/>
          <a:ln>
            <a:noFill/>
          </a:ln>
        </p:spPr>
      </p:pic>
      <p:cxnSp>
        <p:nvCxnSpPr>
          <p:cNvPr id="1088" name="Google Shape;1088;p34"/>
          <p:cNvCxnSpPr/>
          <p:nvPr/>
        </p:nvCxnSpPr>
        <p:spPr>
          <a:xfrm>
            <a:off x="1285351" y="5953108"/>
            <a:ext cx="0" cy="358862"/>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3" name="Shape 1093"/>
        <p:cNvGrpSpPr/>
        <p:nvPr/>
      </p:nvGrpSpPr>
      <p:grpSpPr>
        <a:xfrm>
          <a:off x="0" y="0"/>
          <a:ext cx="0" cy="0"/>
          <a:chOff x="0" y="0"/>
          <a:chExt cx="0" cy="0"/>
        </a:xfrm>
      </p:grpSpPr>
      <p:sp>
        <p:nvSpPr>
          <p:cNvPr id="1094" name="Google Shape;1094;p35"/>
          <p:cNvSpPr txBox="1"/>
          <p:nvPr/>
        </p:nvSpPr>
        <p:spPr>
          <a:xfrm>
            <a:off x="493453" y="194845"/>
            <a:ext cx="8987431"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The team is researching external RWE frameworks to incorporate in our project approach (1/2)</a:t>
            </a:r>
            <a:endParaRPr b="1" i="0" sz="2400" u="none" cap="none" strike="noStrike">
              <a:solidFill>
                <a:srgbClr val="102855"/>
              </a:solidFill>
              <a:latin typeface="Montserrat"/>
              <a:ea typeface="Montserrat"/>
              <a:cs typeface="Montserrat"/>
              <a:sym typeface="Montserrat"/>
            </a:endParaRPr>
          </a:p>
        </p:txBody>
      </p:sp>
      <p:sp>
        <p:nvSpPr>
          <p:cNvPr id="1095" name="Google Shape;1095;p35"/>
          <p:cNvSpPr txBox="1"/>
          <p:nvPr/>
        </p:nvSpPr>
        <p:spPr>
          <a:xfrm>
            <a:off x="550164" y="6524655"/>
            <a:ext cx="11091672" cy="276999"/>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B1D3F"/>
              </a:buClr>
              <a:buSzPts val="1800"/>
              <a:buFont typeface="Calibri"/>
              <a:buNone/>
            </a:pPr>
            <a:r>
              <a:rPr b="1" i="1" lang="en-US" sz="1800" u="none" cap="none" strike="noStrike">
                <a:solidFill>
                  <a:srgbClr val="0B1D3F"/>
                </a:solidFill>
                <a:latin typeface="Calibri"/>
                <a:ea typeface="Calibri"/>
                <a:cs typeface="Calibri"/>
                <a:sym typeface="Calibri"/>
              </a:rPr>
              <a:t>Are there other frameworks that you have been exposed to that we should investigate?</a:t>
            </a:r>
            <a:endParaRPr/>
          </a:p>
        </p:txBody>
      </p:sp>
      <p:graphicFrame>
        <p:nvGraphicFramePr>
          <p:cNvPr id="1096" name="Google Shape;1096;p35"/>
          <p:cNvGraphicFramePr/>
          <p:nvPr/>
        </p:nvGraphicFramePr>
        <p:xfrm>
          <a:off x="550164" y="1296246"/>
          <a:ext cx="3000000" cy="3000000"/>
        </p:xfrm>
        <a:graphic>
          <a:graphicData uri="http://schemas.openxmlformats.org/drawingml/2006/table">
            <a:tbl>
              <a:tblPr bandRow="1" firstRow="1">
                <a:noFill/>
                <a:tableStyleId>{B0FAAF59-7041-4EB8-A0FE-8992181081D1}</a:tableStyleId>
              </a:tblPr>
              <a:tblGrid>
                <a:gridCol w="3215375"/>
                <a:gridCol w="3939950"/>
                <a:gridCol w="4092500"/>
              </a:tblGrid>
              <a:tr h="257300">
                <a:tc>
                  <a:txBody>
                    <a:bodyPr/>
                    <a:lstStyle/>
                    <a:p>
                      <a:pPr indent="0" lvl="0" marL="0" marR="0" rtl="0" algn="ctr">
                        <a:spcBef>
                          <a:spcPts val="0"/>
                        </a:spcBef>
                        <a:spcAft>
                          <a:spcPts val="0"/>
                        </a:spcAft>
                        <a:buClr>
                          <a:schemeClr val="lt1"/>
                        </a:buClr>
                        <a:buSzPts val="1200"/>
                        <a:buFont typeface="Arial"/>
                        <a:buNone/>
                      </a:pPr>
                      <a:r>
                        <a:rPr b="1" lang="en-US" sz="1200" u="none" cap="none" strike="noStrike">
                          <a:solidFill>
                            <a:schemeClr val="lt1"/>
                          </a:solidFill>
                          <a:latin typeface="Arial"/>
                          <a:ea typeface="Arial"/>
                          <a:cs typeface="Arial"/>
                          <a:sym typeface="Arial"/>
                        </a:rPr>
                        <a:t>Reference Source</a:t>
                      </a:r>
                      <a:endParaRPr/>
                    </a:p>
                  </a:txBody>
                  <a:tcPr marT="45725" marB="45725" marR="91450" marL="91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02855">
                        <a:alpha val="80000"/>
                      </a:srgbClr>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US" sz="1200" u="none" cap="none" strike="noStrike">
                          <a:latin typeface="Arial"/>
                          <a:ea typeface="Arial"/>
                          <a:cs typeface="Arial"/>
                          <a:sym typeface="Arial"/>
                        </a:rPr>
                        <a:t>Description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05377"/>
                    </a:solidFill>
                  </a:tcPr>
                </a:tc>
                <a:tc>
                  <a:txBody>
                    <a:bodyPr/>
                    <a:lstStyle/>
                    <a:p>
                      <a:pPr indent="0" lvl="0" marL="0" marR="0" rtl="0" algn="ctr">
                        <a:spcBef>
                          <a:spcPts val="0"/>
                        </a:spcBef>
                        <a:spcAft>
                          <a:spcPts val="0"/>
                        </a:spcAft>
                        <a:buClr>
                          <a:schemeClr val="dk1"/>
                        </a:buClr>
                        <a:buSzPts val="1200"/>
                        <a:buFont typeface="Arial"/>
                        <a:buNone/>
                      </a:pPr>
                      <a:r>
                        <a:rPr b="1" lang="en-US" sz="1200" u="none" cap="none" strike="noStrike">
                          <a:latin typeface="Arial"/>
                          <a:ea typeface="Arial"/>
                          <a:cs typeface="Arial"/>
                          <a:sym typeface="Arial"/>
                        </a:rPr>
                        <a:t>Key Information to Incorporate Into Project Approach</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05377"/>
                    </a:solidFill>
                  </a:tcPr>
                </a:tc>
              </a:tr>
              <a:tr h="1014925">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CADTH: </a:t>
                      </a:r>
                      <a:r>
                        <a:rPr b="0" lang="en-US" sz="1200" u="none" cap="none" strike="noStrike">
                          <a:solidFill>
                            <a:schemeClr val="dk1"/>
                          </a:solidFill>
                          <a:latin typeface="Arial"/>
                          <a:ea typeface="Arial"/>
                          <a:cs typeface="Arial"/>
                          <a:sym typeface="Arial"/>
                        </a:rPr>
                        <a:t>Guidance for Reporting Real-World Evidence</a:t>
                      </a:r>
                      <a:r>
                        <a:rPr b="0" baseline="30000" lang="en-US" sz="1200" u="none" cap="none" strike="noStrike">
                          <a:solidFill>
                            <a:schemeClr val="dk1"/>
                          </a:solidFill>
                          <a:latin typeface="Arial"/>
                          <a:ea typeface="Arial"/>
                          <a:cs typeface="Arial"/>
                          <a:sym typeface="Arial"/>
                        </a:rPr>
                        <a:t>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Fit-for purpose reporting guidance that aims to harmonize current RWE principles for Canadian HTA agencies and regulators while maintaining alignment with international standards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Leverage guidance that is relevant to PSP data: </a:t>
                      </a:r>
                      <a:endParaRPr/>
                    </a:p>
                    <a:p>
                      <a:pPr indent="-171450" lvl="0" marL="171450" marR="0" rtl="0" algn="l">
                        <a:spcBef>
                          <a:spcPts val="600"/>
                        </a:spcBef>
                        <a:spcAft>
                          <a:spcPts val="0"/>
                        </a:spcAft>
                        <a:buClr>
                          <a:schemeClr val="dk1"/>
                        </a:buClr>
                        <a:buSzPts val="1200"/>
                        <a:buFont typeface="Arial"/>
                        <a:buChar char="•"/>
                      </a:pPr>
                      <a:r>
                        <a:rPr b="0" lang="en-US" sz="1200" u="none" cap="none" strike="noStrike">
                          <a:latin typeface="Arial"/>
                          <a:ea typeface="Arial"/>
                          <a:cs typeface="Arial"/>
                          <a:sym typeface="Arial"/>
                        </a:rPr>
                        <a:t>Setting and Context</a:t>
                      </a:r>
                      <a:endParaRPr/>
                    </a:p>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Specification, Access, Cleaning Methods, and Linkage</a:t>
                      </a:r>
                      <a:endParaRPr/>
                    </a:p>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Sources, Data Dictionary, and Variables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r h="943450">
                <a:tc>
                  <a:txBody>
                    <a:bodyPr/>
                    <a:lstStyle/>
                    <a:p>
                      <a:pPr indent="0" lvl="1" marL="174625"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ISPOR: </a:t>
                      </a:r>
                      <a:r>
                        <a:rPr b="0" lang="en-US" sz="1200" u="none" cap="none" strike="noStrike">
                          <a:solidFill>
                            <a:schemeClr val="dk1"/>
                          </a:solidFill>
                          <a:latin typeface="Arial"/>
                          <a:ea typeface="Arial"/>
                          <a:cs typeface="Arial"/>
                          <a:sym typeface="Arial"/>
                        </a:rPr>
                        <a:t>Fit-for-Purpose Real-World Data Assessments in Oncology: A Call for Cross-Stakeholder Collaboration</a:t>
                      </a:r>
                      <a:r>
                        <a:rPr b="0" baseline="30000" lang="en-US" sz="1200" u="none" cap="none" strike="noStrike">
                          <a:solidFill>
                            <a:schemeClr val="dk1"/>
                          </a:solidFill>
                          <a:latin typeface="Arial"/>
                          <a:ea typeface="Arial"/>
                          <a:cs typeface="Arial"/>
                          <a:sym typeface="Arial"/>
                        </a:rPr>
                        <a:t>2</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Framework combines relevance and quality dimensions of RWD assessment into a single framework to inform the choice of fit-for-purpose RWD to address specific scientific questions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element standardization</a:t>
                      </a:r>
                      <a:endParaRPr/>
                    </a:p>
                    <a:p>
                      <a:pPr indent="-171450" lvl="0" marL="171450" marR="0" rtl="0" algn="l">
                        <a:spcBef>
                          <a:spcPts val="0"/>
                        </a:spcBef>
                        <a:spcAft>
                          <a:spcPts val="0"/>
                        </a:spcAft>
                        <a:buClr>
                          <a:schemeClr val="dk1"/>
                        </a:buClr>
                        <a:buSzPts val="1200"/>
                        <a:buFont typeface="Arial"/>
                        <a:buChar char="•"/>
                      </a:pPr>
                      <a:r>
                        <a:rPr b="1" lang="en-US" sz="1200" u="none" cap="none" strike="noStrike">
                          <a:latin typeface="Arial"/>
                          <a:ea typeface="Arial"/>
                          <a:cs typeface="Arial"/>
                          <a:sym typeface="Arial"/>
                        </a:rPr>
                        <a:t>Verification and validation </a:t>
                      </a:r>
                      <a:r>
                        <a:rPr b="0" lang="en-US" sz="1200" u="none" cap="none" strike="noStrike">
                          <a:latin typeface="Arial"/>
                          <a:ea typeface="Arial"/>
                          <a:cs typeface="Arial"/>
                          <a:sym typeface="Arial"/>
                        </a:rPr>
                        <a:t>of patient-level data against the list of prespecified quality checks</a:t>
                      </a:r>
                      <a:endParaRPr/>
                    </a:p>
                    <a:p>
                      <a:pPr indent="-171450" lvl="0" marL="171450" marR="0" rtl="0" algn="l">
                        <a:spcBef>
                          <a:spcPts val="0"/>
                        </a:spcBef>
                        <a:spcAft>
                          <a:spcPts val="0"/>
                        </a:spcAft>
                        <a:buClr>
                          <a:schemeClr val="dk1"/>
                        </a:buClr>
                        <a:buSzPts val="1200"/>
                        <a:buFont typeface="Arial"/>
                        <a:buChar char="•"/>
                      </a:pPr>
                      <a:r>
                        <a:rPr b="1" lang="en-US" sz="1200" u="none" cap="none" strike="noStrike">
                          <a:latin typeface="Arial"/>
                          <a:ea typeface="Arial"/>
                          <a:cs typeface="Arial"/>
                          <a:sym typeface="Arial"/>
                        </a:rPr>
                        <a:t>Benchmarking </a:t>
                      </a:r>
                      <a:r>
                        <a:rPr b="0" lang="en-US" sz="1200" u="none" cap="none" strike="noStrike">
                          <a:latin typeface="Arial"/>
                          <a:ea typeface="Arial"/>
                          <a:cs typeface="Arial"/>
                          <a:sym typeface="Arial"/>
                        </a:rPr>
                        <a:t>real-world datasets for fit-for purpose use in context of specific use cases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1114975">
                <a:tc>
                  <a:txBody>
                    <a:bodyPr/>
                    <a:lstStyle/>
                    <a:p>
                      <a:pPr indent="0" lvl="1" marL="174625"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FDA: </a:t>
                      </a:r>
                      <a:r>
                        <a:rPr b="0" lang="en-US" sz="1200" u="none" cap="none" strike="noStrike">
                          <a:solidFill>
                            <a:schemeClr val="dk1"/>
                          </a:solidFill>
                          <a:latin typeface="Arial"/>
                          <a:ea typeface="Arial"/>
                          <a:cs typeface="Arial"/>
                          <a:sym typeface="Arial"/>
                        </a:rPr>
                        <a:t>Real-World Evidence Program</a:t>
                      </a:r>
                      <a:r>
                        <a:rPr b="0" baseline="30000" lang="en-US" sz="1200" u="none" cap="none" strike="noStrike">
                          <a:solidFill>
                            <a:schemeClr val="dk1"/>
                          </a:solidFill>
                          <a:latin typeface="Arial"/>
                          <a:ea typeface="Arial"/>
                          <a:cs typeface="Arial"/>
                          <a:sym typeface="Arial"/>
                        </a:rPr>
                        <a:t>3</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Framework that the FDA has used to implement its RWE program to generate RWE of product effectiveness to help support approval of new indications for drugs or help support post approval study requirements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Characteristics of the data (e.g., contain data on a relevant endpoint, consistency in documentation, lack of missing data) that </a:t>
                      </a:r>
                      <a:r>
                        <a:rPr b="1" lang="en-US" sz="1200" u="none" cap="none" strike="noStrike">
                          <a:latin typeface="Arial"/>
                          <a:ea typeface="Arial"/>
                          <a:cs typeface="Arial"/>
                          <a:sym typeface="Arial"/>
                        </a:rPr>
                        <a:t>improve the chance of a valid result</a:t>
                      </a:r>
                      <a:endParaRPr/>
                    </a:p>
                    <a:p>
                      <a:pPr indent="-171450" lvl="0" marL="171450" marR="0" rtl="0" algn="l">
                        <a:spcBef>
                          <a:spcPts val="0"/>
                        </a:spcBef>
                        <a:spcAft>
                          <a:spcPts val="0"/>
                        </a:spcAft>
                        <a:buClr>
                          <a:schemeClr val="dk1"/>
                        </a:buClr>
                        <a:buSzPts val="1200"/>
                        <a:buFont typeface="Arial"/>
                        <a:buChar char="•"/>
                      </a:pPr>
                      <a:r>
                        <a:rPr b="1" lang="en-US" sz="1200" u="none" cap="none" strike="noStrike">
                          <a:latin typeface="Arial"/>
                          <a:ea typeface="Arial"/>
                          <a:cs typeface="Arial"/>
                          <a:sym typeface="Arial"/>
                        </a:rPr>
                        <a:t>Characteristics of analysis </a:t>
                      </a:r>
                      <a:r>
                        <a:rPr b="0" lang="en-US" sz="1200" u="none" cap="none" strike="noStrike">
                          <a:latin typeface="Arial"/>
                          <a:ea typeface="Arial"/>
                          <a:cs typeface="Arial"/>
                          <a:sym typeface="Arial"/>
                        </a:rPr>
                        <a:t>that improve the chance of a valid result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r h="771900">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Health Canada: </a:t>
                      </a:r>
                      <a:r>
                        <a:rPr b="0" lang="en-US" sz="1200" u="none" cap="none" strike="noStrike">
                          <a:solidFill>
                            <a:schemeClr val="dk1"/>
                          </a:solidFill>
                          <a:latin typeface="Arial"/>
                          <a:ea typeface="Arial"/>
                          <a:cs typeface="Arial"/>
                          <a:sym typeface="Arial"/>
                        </a:rPr>
                        <a:t>Elements of Real-World Data / Evidence Quality throughout the Drug Product Life Cycle</a:t>
                      </a:r>
                      <a:r>
                        <a:rPr b="0" baseline="30000" lang="en-US" sz="1200" u="none" cap="none" strike="noStrike">
                          <a:solidFill>
                            <a:schemeClr val="dk1"/>
                          </a:solidFill>
                          <a:latin typeface="Arial"/>
                          <a:ea typeface="Arial"/>
                          <a:cs typeface="Arial"/>
                          <a:sym typeface="Arial"/>
                        </a:rPr>
                        <a:t>4</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Overview of protocol elements and data quality that could be considered when collecting data and evaluating the quality of RWE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Sources and Collection protocol development</a:t>
                      </a:r>
                      <a:endParaRPr/>
                    </a:p>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Management and Quality Control protocol development </a:t>
                      </a:r>
                      <a:endParaRPr/>
                    </a:p>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Feasibility and Data Limitation analyses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43375">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HL7 FHIR:</a:t>
                      </a:r>
                      <a:r>
                        <a:rPr b="0" lang="en-US" sz="1200" u="none" cap="none" strike="noStrike">
                          <a:solidFill>
                            <a:schemeClr val="dk1"/>
                          </a:solidFill>
                          <a:latin typeface="Arial"/>
                          <a:ea typeface="Arial"/>
                          <a:cs typeface="Arial"/>
                          <a:sym typeface="Arial"/>
                        </a:rPr>
                        <a:t> Vulcan</a:t>
                      </a:r>
                      <a:r>
                        <a:rPr b="0" baseline="30000" lang="en-US" sz="1200" u="none" cap="none" strike="noStrike">
                          <a:solidFill>
                            <a:schemeClr val="dk1"/>
                          </a:solidFill>
                          <a:latin typeface="Arial"/>
                          <a:ea typeface="Arial"/>
                          <a:cs typeface="Arial"/>
                          <a:sym typeface="Arial"/>
                        </a:rPr>
                        <a:t>5</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Program designed to bridge existing gaps between clinical care and clinical research, strategically connect industry collaboratives, maximize collective resources, and deliver integrated tools and resources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171450" lvl="0" marL="171450" marR="0" rtl="0" algn="l">
                        <a:spcBef>
                          <a:spcPts val="0"/>
                        </a:spcBef>
                        <a:spcAft>
                          <a:spcPts val="0"/>
                        </a:spcAft>
                        <a:buClr>
                          <a:schemeClr val="dk1"/>
                        </a:buClr>
                        <a:buSzPts val="1200"/>
                        <a:buFont typeface="Arial"/>
                        <a:buChar char="•"/>
                      </a:pPr>
                      <a:r>
                        <a:rPr b="1" lang="en-US" sz="1200" u="none" cap="none" strike="noStrike">
                          <a:latin typeface="Arial"/>
                          <a:ea typeface="Arial"/>
                          <a:cs typeface="Arial"/>
                          <a:sym typeface="Arial"/>
                        </a:rPr>
                        <a:t>Minimal set of clinical resources and elements </a:t>
                      </a:r>
                      <a:r>
                        <a:rPr b="0" lang="en-US" sz="1200" u="none" cap="none" strike="noStrike">
                          <a:latin typeface="Arial"/>
                          <a:ea typeface="Arial"/>
                          <a:cs typeface="Arial"/>
                          <a:sym typeface="Arial"/>
                        </a:rPr>
                        <a:t>needed to be present in a health record </a:t>
                      </a:r>
                      <a:endParaRPr/>
                    </a:p>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Development, refinement and use of standards toward optimizing the design, conduct and reporting of data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bl>
          </a:graphicData>
        </a:graphic>
      </p:graphicFrame>
      <p:pic>
        <p:nvPicPr>
          <p:cNvPr descr="Shape, logo, company name&#10;&#10;Description automatically generated" id="1097" name="Google Shape;1097;p35"/>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1098" name="Google Shape;1098;p35"/>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1099" name="Google Shape;1099;p35"/>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4" name="Shape 1104"/>
        <p:cNvGrpSpPr/>
        <p:nvPr/>
      </p:nvGrpSpPr>
      <p:grpSpPr>
        <a:xfrm>
          <a:off x="0" y="0"/>
          <a:ext cx="0" cy="0"/>
          <a:chOff x="0" y="0"/>
          <a:chExt cx="0" cy="0"/>
        </a:xfrm>
      </p:grpSpPr>
      <p:sp>
        <p:nvSpPr>
          <p:cNvPr id="1105" name="Google Shape;1105;p36"/>
          <p:cNvSpPr txBox="1"/>
          <p:nvPr/>
        </p:nvSpPr>
        <p:spPr>
          <a:xfrm>
            <a:off x="493453" y="194845"/>
            <a:ext cx="8987431"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The team is researching external RWE frameworks to incorporate in our project approach (2/2)</a:t>
            </a:r>
            <a:endParaRPr b="1" i="0" sz="2400" u="none" cap="none" strike="noStrike">
              <a:solidFill>
                <a:srgbClr val="102855"/>
              </a:solidFill>
              <a:latin typeface="Montserrat"/>
              <a:ea typeface="Montserrat"/>
              <a:cs typeface="Montserrat"/>
              <a:sym typeface="Montserrat"/>
            </a:endParaRPr>
          </a:p>
        </p:txBody>
      </p:sp>
      <p:sp>
        <p:nvSpPr>
          <p:cNvPr id="1106" name="Google Shape;1106;p36"/>
          <p:cNvSpPr txBox="1"/>
          <p:nvPr/>
        </p:nvSpPr>
        <p:spPr>
          <a:xfrm>
            <a:off x="550164" y="6524655"/>
            <a:ext cx="11091672" cy="276999"/>
          </a:xfrm>
          <a:prstGeom prst="rect">
            <a:avLst/>
          </a:prstGeom>
          <a:solidFill>
            <a:schemeClr val="lt1"/>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B1D3F"/>
              </a:buClr>
              <a:buSzPts val="1800"/>
              <a:buFont typeface="Calibri"/>
              <a:buNone/>
            </a:pPr>
            <a:r>
              <a:rPr b="1" i="1" lang="en-US" sz="1800" u="none" cap="none" strike="noStrike">
                <a:solidFill>
                  <a:srgbClr val="0B1D3F"/>
                </a:solidFill>
                <a:latin typeface="Calibri"/>
                <a:ea typeface="Calibri"/>
                <a:cs typeface="Calibri"/>
                <a:sym typeface="Calibri"/>
              </a:rPr>
              <a:t>Are there other frameworks that you have been exposed to that we should investigate?</a:t>
            </a:r>
            <a:endParaRPr/>
          </a:p>
        </p:txBody>
      </p:sp>
      <p:graphicFrame>
        <p:nvGraphicFramePr>
          <p:cNvPr id="1107" name="Google Shape;1107;p36"/>
          <p:cNvGraphicFramePr/>
          <p:nvPr/>
        </p:nvGraphicFramePr>
        <p:xfrm>
          <a:off x="550164" y="1318018"/>
          <a:ext cx="3000000" cy="3000000"/>
        </p:xfrm>
        <a:graphic>
          <a:graphicData uri="http://schemas.openxmlformats.org/drawingml/2006/table">
            <a:tbl>
              <a:tblPr bandRow="1" firstRow="1">
                <a:noFill/>
                <a:tableStyleId>{B0FAAF59-7041-4EB8-A0FE-8992181081D1}</a:tableStyleId>
              </a:tblPr>
              <a:tblGrid>
                <a:gridCol w="3215375"/>
                <a:gridCol w="3939950"/>
                <a:gridCol w="4092500"/>
              </a:tblGrid>
              <a:tr h="247450">
                <a:tc>
                  <a:txBody>
                    <a:bodyPr/>
                    <a:lstStyle/>
                    <a:p>
                      <a:pPr indent="0" lvl="0" marL="0" marR="0" rtl="0" algn="ctr">
                        <a:spcBef>
                          <a:spcPts val="0"/>
                        </a:spcBef>
                        <a:spcAft>
                          <a:spcPts val="0"/>
                        </a:spcAft>
                        <a:buClr>
                          <a:schemeClr val="lt1"/>
                        </a:buClr>
                        <a:buSzPts val="1200"/>
                        <a:buFont typeface="Arial"/>
                        <a:buNone/>
                      </a:pPr>
                      <a:r>
                        <a:rPr b="1" lang="en-US" sz="1200" u="none" cap="none" strike="noStrike">
                          <a:solidFill>
                            <a:schemeClr val="lt1"/>
                          </a:solidFill>
                          <a:latin typeface="Arial"/>
                          <a:ea typeface="Arial"/>
                          <a:cs typeface="Arial"/>
                          <a:sym typeface="Arial"/>
                        </a:rPr>
                        <a:t>Reference Source</a:t>
                      </a:r>
                      <a:endParaRPr/>
                    </a:p>
                  </a:txBody>
                  <a:tcPr marT="45725" marB="45725" marR="91450" marL="91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102855">
                        <a:alpha val="80000"/>
                      </a:srgbClr>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US" sz="1200" u="none" cap="none" strike="noStrike">
                          <a:latin typeface="Arial"/>
                          <a:ea typeface="Arial"/>
                          <a:cs typeface="Arial"/>
                          <a:sym typeface="Arial"/>
                        </a:rPr>
                        <a:t>Description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05377"/>
                    </a:solidFill>
                  </a:tcPr>
                </a:tc>
                <a:tc>
                  <a:txBody>
                    <a:bodyPr/>
                    <a:lstStyle/>
                    <a:p>
                      <a:pPr indent="0" lvl="0" marL="0" marR="0" rtl="0" algn="ctr">
                        <a:spcBef>
                          <a:spcPts val="0"/>
                        </a:spcBef>
                        <a:spcAft>
                          <a:spcPts val="0"/>
                        </a:spcAft>
                        <a:buClr>
                          <a:schemeClr val="dk1"/>
                        </a:buClr>
                        <a:buSzPts val="1200"/>
                        <a:buFont typeface="Arial"/>
                        <a:buNone/>
                      </a:pPr>
                      <a:r>
                        <a:rPr b="1" lang="en-US" sz="1200" u="none" cap="none" strike="noStrike">
                          <a:latin typeface="Arial"/>
                          <a:ea typeface="Arial"/>
                          <a:cs typeface="Arial"/>
                          <a:sym typeface="Arial"/>
                        </a:rPr>
                        <a:t>Key Information to Incorporate Into Project Approach</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05377"/>
                    </a:solidFill>
                  </a:tcPr>
                </a:tc>
              </a:tr>
              <a:tr h="976075">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Flatiron Health: </a:t>
                      </a:r>
                      <a:r>
                        <a:rPr b="0" lang="en-US" sz="1200" u="none" cap="none" strike="noStrike">
                          <a:solidFill>
                            <a:schemeClr val="dk1"/>
                          </a:solidFill>
                          <a:latin typeface="Arial"/>
                          <a:ea typeface="Arial"/>
                          <a:cs typeface="Arial"/>
                          <a:sym typeface="Arial"/>
                        </a:rPr>
                        <a:t>Data Quality 2.0: The Future of Real-World Evidence in Oncology</a:t>
                      </a:r>
                      <a:r>
                        <a:rPr b="0" baseline="30000" lang="en-US" sz="1200" u="none" cap="none" strike="noStrike">
                          <a:solidFill>
                            <a:schemeClr val="dk1"/>
                          </a:solidFill>
                          <a:latin typeface="Arial"/>
                          <a:ea typeface="Arial"/>
                          <a:cs typeface="Arial"/>
                          <a:sym typeface="Arial"/>
                        </a:rPr>
                        <a:t>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Description of multiple data quality dimensions that are needed to determine fitness-for-purpose of RWE / RWD data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spcBef>
                          <a:spcPts val="0"/>
                        </a:spcBef>
                        <a:spcAft>
                          <a:spcPts val="0"/>
                        </a:spcAft>
                        <a:buClr>
                          <a:schemeClr val="dk1"/>
                        </a:buClr>
                        <a:buSzPts val="1200"/>
                        <a:buFont typeface="Arial"/>
                        <a:buNone/>
                      </a:pPr>
                      <a:r>
                        <a:rPr b="1" lang="en-US" sz="1200" u="none" cap="none" strike="noStrike">
                          <a:latin typeface="Arial"/>
                          <a:ea typeface="Arial"/>
                          <a:cs typeface="Arial"/>
                          <a:sym typeface="Arial"/>
                        </a:rPr>
                        <a:t>Data Quality Dimensions:</a:t>
                      </a:r>
                      <a:endParaRPr/>
                    </a:p>
                    <a:p>
                      <a:pPr indent="-171450" lvl="0" marL="171450" marR="0" rtl="0" algn="l">
                        <a:spcBef>
                          <a:spcPts val="600"/>
                        </a:spcBef>
                        <a:spcAft>
                          <a:spcPts val="0"/>
                        </a:spcAft>
                        <a:buClr>
                          <a:schemeClr val="dk1"/>
                        </a:buClr>
                        <a:buSzPts val="1200"/>
                        <a:buFont typeface="Arial"/>
                        <a:buChar char="•"/>
                      </a:pPr>
                      <a:r>
                        <a:rPr b="1" lang="en-US" sz="1200" u="none" cap="none" strike="noStrike">
                          <a:latin typeface="Arial"/>
                          <a:ea typeface="Arial"/>
                          <a:cs typeface="Arial"/>
                          <a:sym typeface="Arial"/>
                        </a:rPr>
                        <a:t>Relevance: </a:t>
                      </a:r>
                      <a:r>
                        <a:rPr b="0" lang="en-US" sz="1200" u="none" cap="none" strike="noStrike">
                          <a:latin typeface="Arial"/>
                          <a:ea typeface="Arial"/>
                          <a:cs typeface="Arial"/>
                          <a:sym typeface="Arial"/>
                        </a:rPr>
                        <a:t>Availability, Sufficiency, and Representativeness</a:t>
                      </a:r>
                      <a:endParaRPr/>
                    </a:p>
                    <a:p>
                      <a:pPr indent="-171450" lvl="0" marL="171450" marR="0" rtl="0" algn="l">
                        <a:spcBef>
                          <a:spcPts val="0"/>
                        </a:spcBef>
                        <a:spcAft>
                          <a:spcPts val="0"/>
                        </a:spcAft>
                        <a:buClr>
                          <a:schemeClr val="dk1"/>
                        </a:buClr>
                        <a:buSzPts val="1200"/>
                        <a:buFont typeface="Arial"/>
                        <a:buChar char="•"/>
                      </a:pPr>
                      <a:r>
                        <a:rPr b="1" lang="en-US" sz="1200" u="none" cap="none" strike="noStrike">
                          <a:latin typeface="Arial"/>
                          <a:ea typeface="Arial"/>
                          <a:cs typeface="Arial"/>
                          <a:sym typeface="Arial"/>
                        </a:rPr>
                        <a:t>Reliability: </a:t>
                      </a:r>
                      <a:r>
                        <a:rPr b="0" lang="en-US" sz="1200" u="none" cap="none" strike="noStrike">
                          <a:latin typeface="Arial"/>
                          <a:ea typeface="Arial"/>
                          <a:cs typeface="Arial"/>
                          <a:sym typeface="Arial"/>
                        </a:rPr>
                        <a:t>Accuracy (validation and verification), Completeness, Provenance, and Timeliness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r h="577400">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EUnetHTA: </a:t>
                      </a:r>
                      <a:r>
                        <a:rPr b="0" lang="en-US" sz="1200" u="none" cap="none" strike="noStrike">
                          <a:solidFill>
                            <a:schemeClr val="dk1"/>
                          </a:solidFill>
                          <a:latin typeface="Arial"/>
                          <a:ea typeface="Arial"/>
                          <a:cs typeface="Arial"/>
                          <a:sym typeface="Arial"/>
                        </a:rPr>
                        <a:t>REQueST Tool and Vision Paper</a:t>
                      </a:r>
                      <a:r>
                        <a:rPr b="0" baseline="30000" lang="en-US" sz="1200" u="none" cap="none" strike="noStrike">
                          <a:solidFill>
                            <a:schemeClr val="dk1"/>
                          </a:solidFill>
                          <a:latin typeface="Arial"/>
                          <a:ea typeface="Arial"/>
                          <a:cs typeface="Arial"/>
                          <a:sym typeface="Arial"/>
                        </a:rPr>
                        <a:t>2</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Tool that aims to support HTA organizations and other actors in guiding and evaluating registries for effective usage in HA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Leverage tool to </a:t>
                      </a:r>
                      <a:r>
                        <a:rPr b="1" lang="en-US" sz="1200" u="none" cap="none" strike="noStrike">
                          <a:latin typeface="Arial"/>
                          <a:ea typeface="Arial"/>
                          <a:cs typeface="Arial"/>
                          <a:sym typeface="Arial"/>
                        </a:rPr>
                        <a:t>identify of data gaps </a:t>
                      </a:r>
                      <a:r>
                        <a:rPr b="0" lang="en-US" sz="1200" u="none" cap="none" strike="noStrike">
                          <a:latin typeface="Arial"/>
                          <a:ea typeface="Arial"/>
                          <a:cs typeface="Arial"/>
                          <a:sym typeface="Arial"/>
                        </a:rPr>
                        <a:t>in order to highlight areas that need improvement and to maximize the quality of data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646125">
                <a:tc>
                  <a:txBody>
                    <a:bodyPr/>
                    <a:lstStyle/>
                    <a:p>
                      <a:pPr indent="0" lvl="1" marL="174625" marR="0" rtl="0" algn="l">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BMC: </a:t>
                      </a:r>
                      <a:r>
                        <a:rPr b="0" lang="en-US" sz="1200" u="none" cap="none" strike="noStrike">
                          <a:solidFill>
                            <a:schemeClr val="dk1"/>
                          </a:solidFill>
                          <a:latin typeface="Arial"/>
                          <a:ea typeface="Arial"/>
                          <a:cs typeface="Arial"/>
                          <a:sym typeface="Arial"/>
                        </a:rPr>
                        <a:t>Real-world data: A Brief Review of the Methods, Applications, Challenges and Opportunities</a:t>
                      </a:r>
                      <a:r>
                        <a:rPr b="0" baseline="30000" lang="en-US" sz="1200" u="none" cap="none" strike="noStrike">
                          <a:solidFill>
                            <a:schemeClr val="dk1"/>
                          </a:solidFill>
                          <a:latin typeface="Arial"/>
                          <a:ea typeface="Arial"/>
                          <a:cs typeface="Arial"/>
                          <a:sym typeface="Arial"/>
                        </a:rPr>
                        <a:t>3</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Overview of the most common models and approaches to utilize and analyze real-world data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quality assessment methods and challenges</a:t>
                      </a:r>
                      <a:endParaRPr/>
                    </a:p>
                    <a:p>
                      <a:pPr indent="-171450" lvl="0" marL="171450" marR="0" rtl="0" algn="l">
                        <a:spcBef>
                          <a:spcPts val="600"/>
                        </a:spcBef>
                        <a:spcAft>
                          <a:spcPts val="0"/>
                        </a:spcAft>
                        <a:buClr>
                          <a:schemeClr val="dk1"/>
                        </a:buClr>
                        <a:buSzPts val="1200"/>
                        <a:buFont typeface="Arial"/>
                        <a:buChar char="•"/>
                      </a:pPr>
                      <a:r>
                        <a:rPr b="0" lang="en-US" sz="1200" u="none" cap="none" strike="noStrike">
                          <a:latin typeface="Arial"/>
                          <a:ea typeface="Arial"/>
                          <a:cs typeface="Arial"/>
                          <a:sym typeface="Arial"/>
                        </a:rPr>
                        <a:t>Reproducibility and replicability of results with multiple dimensions of the data set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r h="811100">
                <a:tc>
                  <a:txBody>
                    <a:bodyPr/>
                    <a:lstStyle/>
                    <a:p>
                      <a:pPr indent="0" lvl="1" marL="174625"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Duke Margolis Center for Health Policy: </a:t>
                      </a:r>
                      <a:r>
                        <a:rPr b="0" lang="en-US" sz="1200" u="none" cap="none" strike="noStrike">
                          <a:solidFill>
                            <a:schemeClr val="dk1"/>
                          </a:solidFill>
                          <a:latin typeface="Arial"/>
                          <a:ea typeface="Arial"/>
                          <a:cs typeface="Arial"/>
                          <a:sym typeface="Arial"/>
                        </a:rPr>
                        <a:t>Determining Real-World Data’s Fitness for Use and the Role of Reliability</a:t>
                      </a:r>
                      <a:r>
                        <a:rPr b="0" baseline="30000" lang="en-US" sz="1200" u="none" cap="none" strike="noStrike">
                          <a:solidFill>
                            <a:schemeClr val="dk1"/>
                          </a:solidFill>
                          <a:latin typeface="Arial"/>
                          <a:ea typeface="Arial"/>
                          <a:cs typeface="Arial"/>
                          <a:sym typeface="Arial"/>
                        </a:rPr>
                        <a:t>4</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Framework for how reviewers can systemically evaluate whether RWD are fit for use by using verification checks to assess reliability </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Considerations for </a:t>
                      </a:r>
                      <a:r>
                        <a:rPr b="1" lang="en-US" sz="1200" u="none" cap="none" strike="noStrike">
                          <a:latin typeface="Arial"/>
                          <a:ea typeface="Arial"/>
                          <a:cs typeface="Arial"/>
                          <a:sym typeface="Arial"/>
                        </a:rPr>
                        <a:t>verification checks </a:t>
                      </a:r>
                      <a:r>
                        <a:rPr b="0" lang="en-US" sz="1200" u="none" cap="none" strike="noStrike">
                          <a:latin typeface="Arial"/>
                          <a:ea typeface="Arial"/>
                          <a:cs typeface="Arial"/>
                          <a:sym typeface="Arial"/>
                        </a:rPr>
                        <a:t>to assess </a:t>
                      </a:r>
                      <a:r>
                        <a:rPr b="1" lang="en-US" sz="1200" u="none" cap="none" strike="noStrike">
                          <a:latin typeface="Arial"/>
                          <a:ea typeface="Arial"/>
                          <a:cs typeface="Arial"/>
                          <a:sym typeface="Arial"/>
                        </a:rPr>
                        <a:t>Electronic Health Record Data </a:t>
                      </a:r>
                      <a:r>
                        <a:rPr b="0" lang="en-US" sz="1200" u="none" cap="none" strike="noStrike">
                          <a:latin typeface="Arial"/>
                          <a:ea typeface="Arial"/>
                          <a:cs typeface="Arial"/>
                          <a:sym typeface="Arial"/>
                        </a:rPr>
                        <a:t>reliability </a:t>
                      </a:r>
                      <a:endParaRPr/>
                    </a:p>
                    <a:p>
                      <a:pPr indent="-171450" lvl="0" marL="171450" marR="0" rtl="0" algn="l">
                        <a:spcBef>
                          <a:spcPts val="600"/>
                        </a:spcBef>
                        <a:spcAft>
                          <a:spcPts val="0"/>
                        </a:spcAft>
                        <a:buClr>
                          <a:schemeClr val="dk1"/>
                        </a:buClr>
                        <a:buSzPts val="1200"/>
                        <a:buFont typeface="Arial"/>
                        <a:buChar char="•"/>
                      </a:pPr>
                      <a:r>
                        <a:rPr b="0" lang="en-US" sz="1200" u="none" cap="none" strike="noStrike">
                          <a:latin typeface="Arial"/>
                          <a:ea typeface="Arial"/>
                          <a:cs typeface="Arial"/>
                          <a:sym typeface="Arial"/>
                        </a:rPr>
                        <a:t>Considerations for </a:t>
                      </a:r>
                      <a:r>
                        <a:rPr b="1" lang="en-US" sz="1200" u="none" cap="none" strike="noStrike">
                          <a:latin typeface="Arial"/>
                          <a:ea typeface="Arial"/>
                          <a:cs typeface="Arial"/>
                          <a:sym typeface="Arial"/>
                        </a:rPr>
                        <a:t>verification checks</a:t>
                      </a:r>
                      <a:r>
                        <a:rPr b="0" lang="en-US" sz="1200" u="none" cap="none" strike="noStrike">
                          <a:latin typeface="Arial"/>
                          <a:ea typeface="Arial"/>
                          <a:cs typeface="Arial"/>
                          <a:sym typeface="Arial"/>
                        </a:rPr>
                        <a:t> to assess </a:t>
                      </a:r>
                      <a:r>
                        <a:rPr b="1" lang="en-US" sz="1200" u="none" cap="none" strike="noStrike">
                          <a:latin typeface="Arial"/>
                          <a:ea typeface="Arial"/>
                          <a:cs typeface="Arial"/>
                          <a:sym typeface="Arial"/>
                        </a:rPr>
                        <a:t>Person-Generated Health Data </a:t>
                      </a:r>
                      <a:r>
                        <a:rPr b="0" lang="en-US" sz="1200" u="none" cap="none" strike="noStrike">
                          <a:latin typeface="Arial"/>
                          <a:ea typeface="Arial"/>
                          <a:cs typeface="Arial"/>
                          <a:sym typeface="Arial"/>
                        </a:rPr>
                        <a:t>reliability</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11100">
                <a:tc>
                  <a:txBody>
                    <a:bodyPr/>
                    <a:lstStyle/>
                    <a:p>
                      <a:pPr indent="0" lvl="1" marL="174625" marR="0" rtl="0" algn="l">
                        <a:lnSpc>
                          <a:spcPct val="100000"/>
                        </a:lnSpc>
                        <a:spcBef>
                          <a:spcPts val="0"/>
                        </a:spcBef>
                        <a:spcAft>
                          <a:spcPts val="0"/>
                        </a:spcAft>
                        <a:buClr>
                          <a:schemeClr val="dk1"/>
                        </a:buClr>
                        <a:buSzPts val="1200"/>
                        <a:buFont typeface="Arial"/>
                        <a:buNone/>
                      </a:pPr>
                      <a:r>
                        <a:rPr b="1" lang="en-US" sz="1200" u="none" cap="none" strike="noStrike">
                          <a:solidFill>
                            <a:schemeClr val="dk1"/>
                          </a:solidFill>
                          <a:latin typeface="Arial"/>
                          <a:ea typeface="Arial"/>
                          <a:cs typeface="Arial"/>
                          <a:sym typeface="Arial"/>
                        </a:rPr>
                        <a:t>NIH: </a:t>
                      </a:r>
                      <a:r>
                        <a:rPr b="0" lang="en-US" sz="1200" u="none" cap="none" strike="noStrike">
                          <a:solidFill>
                            <a:schemeClr val="dk1"/>
                          </a:solidFill>
                          <a:latin typeface="Arial"/>
                          <a:ea typeface="Arial"/>
                          <a:cs typeface="Arial"/>
                          <a:sym typeface="Arial"/>
                        </a:rPr>
                        <a:t>A Harmonized Data Quality Assessment Terminology and Framework for the Secondary Use of Electronic Health Record Data</a:t>
                      </a:r>
                      <a:r>
                        <a:rPr b="0" baseline="30000" lang="en-US" sz="1200" u="none" cap="none" strike="noStrike">
                          <a:solidFill>
                            <a:schemeClr val="dk1"/>
                          </a:solidFill>
                          <a:latin typeface="Arial"/>
                          <a:ea typeface="Arial"/>
                          <a:cs typeface="Arial"/>
                          <a:sym typeface="Arial"/>
                        </a:rPr>
                        <a:t>5</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0" lvl="0" marL="0" marR="0" rtl="0" algn="l">
                        <a:lnSpc>
                          <a:spcPct val="100000"/>
                        </a:lnSpc>
                        <a:spcBef>
                          <a:spcPts val="0"/>
                        </a:spcBef>
                        <a:spcAft>
                          <a:spcPts val="0"/>
                        </a:spcAft>
                        <a:buClr>
                          <a:schemeClr val="dk1"/>
                        </a:buClr>
                        <a:buSzPts val="1200"/>
                        <a:buFont typeface="Arial"/>
                        <a:buNone/>
                      </a:pPr>
                      <a:r>
                        <a:rPr b="0" lang="en-US" sz="1200" u="none" cap="none" strike="noStrike">
                          <a:latin typeface="Arial"/>
                          <a:ea typeface="Arial"/>
                          <a:cs typeface="Arial"/>
                          <a:sym typeface="Arial"/>
                        </a:rPr>
                        <a:t>Data quality assessment terms, methods and reporting practices organized into a conceptual framework to support a common approach to defining whether HER data is ‘fit’ for specific uses</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c>
                  <a:txBody>
                    <a:bodyPr/>
                    <a:lstStyle/>
                    <a:p>
                      <a:pPr indent="-171450" lvl="0" marL="171450" marR="0" rtl="0" algn="l">
                        <a:spcBef>
                          <a:spcPts val="0"/>
                        </a:spcBef>
                        <a:spcAft>
                          <a:spcPts val="0"/>
                        </a:spcAft>
                        <a:buClr>
                          <a:schemeClr val="dk1"/>
                        </a:buClr>
                        <a:buSzPts val="1200"/>
                        <a:buFont typeface="Arial"/>
                        <a:buChar char="•"/>
                      </a:pPr>
                      <a:r>
                        <a:rPr b="0" lang="en-US" sz="1200" u="none" cap="none" strike="noStrike">
                          <a:latin typeface="Arial"/>
                          <a:ea typeface="Arial"/>
                          <a:cs typeface="Arial"/>
                          <a:sym typeface="Arial"/>
                        </a:rPr>
                        <a:t>Data quality comprises of </a:t>
                      </a:r>
                      <a:r>
                        <a:rPr b="1" lang="en-US" sz="1200" u="none" cap="none" strike="noStrike">
                          <a:latin typeface="Arial"/>
                          <a:ea typeface="Arial"/>
                          <a:cs typeface="Arial"/>
                          <a:sym typeface="Arial"/>
                        </a:rPr>
                        <a:t>data conformance, completeness and plausibility </a:t>
                      </a:r>
                      <a:endParaRPr/>
                    </a:p>
                    <a:p>
                      <a:pPr indent="-171450" lvl="0" marL="171450" marR="0" rtl="0" algn="l">
                        <a:spcBef>
                          <a:spcPts val="600"/>
                        </a:spcBef>
                        <a:spcAft>
                          <a:spcPts val="0"/>
                        </a:spcAft>
                        <a:buClr>
                          <a:schemeClr val="dk1"/>
                        </a:buClr>
                        <a:buSzPts val="1200"/>
                        <a:buFont typeface="Arial"/>
                        <a:buChar char="•"/>
                      </a:pPr>
                      <a:r>
                        <a:rPr b="0" lang="en-US" sz="1200" u="none" cap="none" strike="noStrike">
                          <a:latin typeface="Arial"/>
                          <a:ea typeface="Arial"/>
                          <a:cs typeface="Arial"/>
                          <a:sym typeface="Arial"/>
                        </a:rPr>
                        <a:t>Data quality assessment methods for </a:t>
                      </a:r>
                      <a:r>
                        <a:rPr b="1" lang="en-US" sz="1200" u="none" cap="none" strike="noStrike">
                          <a:latin typeface="Arial"/>
                          <a:ea typeface="Arial"/>
                          <a:cs typeface="Arial"/>
                          <a:sym typeface="Arial"/>
                        </a:rPr>
                        <a:t>verification and validation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DE6F9"/>
                    </a:solidFill>
                  </a:tcPr>
                </a:tc>
              </a:tr>
            </a:tbl>
          </a:graphicData>
        </a:graphic>
      </p:graphicFrame>
      <p:pic>
        <p:nvPicPr>
          <p:cNvPr descr="Shape, logo, company name&#10;&#10;Description automatically generated" id="1108" name="Google Shape;1108;p36"/>
          <p:cNvPicPr preferRelativeResize="0"/>
          <p:nvPr/>
        </p:nvPicPr>
        <p:blipFill rotWithShape="1">
          <a:blip r:embed="rId3">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1109" name="Google Shape;1109;p36"/>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1110" name="Google Shape;1110;p36"/>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5" name="Shape 1115"/>
        <p:cNvGrpSpPr/>
        <p:nvPr/>
      </p:nvGrpSpPr>
      <p:grpSpPr>
        <a:xfrm>
          <a:off x="0" y="0"/>
          <a:ext cx="0" cy="0"/>
          <a:chOff x="0" y="0"/>
          <a:chExt cx="0" cy="0"/>
        </a:xfrm>
      </p:grpSpPr>
      <p:sp>
        <p:nvSpPr>
          <p:cNvPr id="1116" name="Google Shape;1116;p37"/>
          <p:cNvSpPr txBox="1"/>
          <p:nvPr/>
        </p:nvSpPr>
        <p:spPr>
          <a:xfrm>
            <a:off x="493453" y="194845"/>
            <a:ext cx="8987431"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To understand the landscape of checks used to assess reliability, multiple frameworks by data aggregators were reviewed and compared </a:t>
            </a:r>
            <a:endParaRPr b="1" i="0" sz="2400" u="none" cap="none" strike="noStrike">
              <a:solidFill>
                <a:srgbClr val="102855"/>
              </a:solidFill>
              <a:latin typeface="Montserrat"/>
              <a:ea typeface="Montserrat"/>
              <a:cs typeface="Montserrat"/>
              <a:sym typeface="Montserrat"/>
            </a:endParaRPr>
          </a:p>
        </p:txBody>
      </p:sp>
      <p:sp>
        <p:nvSpPr>
          <p:cNvPr id="1117" name="Google Shape;1117;p37"/>
          <p:cNvSpPr txBox="1"/>
          <p:nvPr/>
        </p:nvSpPr>
        <p:spPr>
          <a:xfrm>
            <a:off x="4152900" y="1719469"/>
            <a:ext cx="3886200" cy="36774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Arial"/>
                <a:ea typeface="Arial"/>
                <a:cs typeface="Arial"/>
                <a:sym typeface="Arial"/>
              </a:rPr>
              <a:t>Data Quality Check Principles</a:t>
            </a:r>
            <a:r>
              <a:rPr b="1" baseline="30000" lang="en-US" sz="1800">
                <a:solidFill>
                  <a:schemeClr val="dk1"/>
                </a:solidFill>
                <a:latin typeface="Arial"/>
                <a:ea typeface="Arial"/>
                <a:cs typeface="Arial"/>
                <a:sym typeface="Arial"/>
              </a:rPr>
              <a:t>1-7</a:t>
            </a:r>
            <a:endParaRPr/>
          </a:p>
        </p:txBody>
      </p:sp>
      <p:sp>
        <p:nvSpPr>
          <p:cNvPr id="1118" name="Google Shape;1118;p37"/>
          <p:cNvSpPr/>
          <p:nvPr/>
        </p:nvSpPr>
        <p:spPr>
          <a:xfrm>
            <a:off x="596873" y="2241276"/>
            <a:ext cx="2643284" cy="409989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p37"/>
          <p:cNvSpPr/>
          <p:nvPr/>
        </p:nvSpPr>
        <p:spPr>
          <a:xfrm>
            <a:off x="3442217" y="2241276"/>
            <a:ext cx="2641600" cy="409989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0" name="Google Shape;1120;p37"/>
          <p:cNvSpPr/>
          <p:nvPr/>
        </p:nvSpPr>
        <p:spPr>
          <a:xfrm>
            <a:off x="6285877" y="2241276"/>
            <a:ext cx="2641600" cy="409989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1" name="Google Shape;1121;p37"/>
          <p:cNvSpPr/>
          <p:nvPr/>
        </p:nvSpPr>
        <p:spPr>
          <a:xfrm>
            <a:off x="9129536" y="2241276"/>
            <a:ext cx="2641600" cy="4099892"/>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ee related image detail. FDA Warning For Sedation in Kids Under 3 Years and Pregnant Women ..." id="1122" name="Google Shape;1122;p37"/>
          <p:cNvPicPr preferRelativeResize="0"/>
          <p:nvPr/>
        </p:nvPicPr>
        <p:blipFill rotWithShape="1">
          <a:blip r:embed="rId3">
            <a:alphaModFix/>
          </a:blip>
          <a:srcRect b="0" l="0" r="0" t="0"/>
          <a:stretch/>
        </p:blipFill>
        <p:spPr>
          <a:xfrm>
            <a:off x="9993136" y="2370280"/>
            <a:ext cx="914400" cy="914400"/>
          </a:xfrm>
          <a:prstGeom prst="rect">
            <a:avLst/>
          </a:prstGeom>
          <a:noFill/>
          <a:ln>
            <a:noFill/>
          </a:ln>
        </p:spPr>
      </p:pic>
      <p:pic>
        <p:nvPicPr>
          <p:cNvPr descr="PCORnet | CTSI | University of Utah Health" id="1123" name="Google Shape;1123;p37"/>
          <p:cNvPicPr preferRelativeResize="0"/>
          <p:nvPr/>
        </p:nvPicPr>
        <p:blipFill rotWithShape="1">
          <a:blip r:embed="rId4">
            <a:alphaModFix/>
          </a:blip>
          <a:srcRect b="0" l="0" r="0" t="0"/>
          <a:stretch/>
        </p:blipFill>
        <p:spPr>
          <a:xfrm>
            <a:off x="6637776" y="2598880"/>
            <a:ext cx="1937802" cy="457200"/>
          </a:xfrm>
          <a:prstGeom prst="rect">
            <a:avLst/>
          </a:prstGeom>
          <a:noFill/>
          <a:ln>
            <a:noFill/>
          </a:ln>
        </p:spPr>
      </p:pic>
      <p:pic>
        <p:nvPicPr>
          <p:cNvPr descr="VUMC assumes new role in FDA safety monitoring | VUMC Reporter ..." id="1124" name="Google Shape;1124;p37"/>
          <p:cNvPicPr preferRelativeResize="0"/>
          <p:nvPr/>
        </p:nvPicPr>
        <p:blipFill rotWithShape="1">
          <a:blip r:embed="rId5">
            <a:alphaModFix/>
          </a:blip>
          <a:srcRect b="0" l="0" r="0" t="0"/>
          <a:stretch/>
        </p:blipFill>
        <p:spPr>
          <a:xfrm>
            <a:off x="4196240" y="2370280"/>
            <a:ext cx="1133554" cy="914400"/>
          </a:xfrm>
          <a:prstGeom prst="rect">
            <a:avLst/>
          </a:prstGeom>
          <a:noFill/>
          <a:ln>
            <a:noFill/>
          </a:ln>
        </p:spPr>
      </p:pic>
      <p:pic>
        <p:nvPicPr>
          <p:cNvPr descr="Duke-Margolis Center for Health Policy | LinkedIn" id="1125" name="Google Shape;1125;p37"/>
          <p:cNvPicPr preferRelativeResize="0"/>
          <p:nvPr/>
        </p:nvPicPr>
        <p:blipFill rotWithShape="1">
          <a:blip r:embed="rId6">
            <a:alphaModFix/>
          </a:blip>
          <a:srcRect b="0" l="0" r="0" t="0"/>
          <a:stretch/>
        </p:blipFill>
        <p:spPr>
          <a:xfrm>
            <a:off x="1461315" y="2370280"/>
            <a:ext cx="914400" cy="914400"/>
          </a:xfrm>
          <a:prstGeom prst="rect">
            <a:avLst/>
          </a:prstGeom>
          <a:noFill/>
          <a:ln>
            <a:noFill/>
          </a:ln>
        </p:spPr>
      </p:pic>
      <p:sp>
        <p:nvSpPr>
          <p:cNvPr id="1126" name="Google Shape;1126;p37"/>
          <p:cNvSpPr/>
          <p:nvPr/>
        </p:nvSpPr>
        <p:spPr>
          <a:xfrm>
            <a:off x="606705" y="3429000"/>
            <a:ext cx="2641600" cy="428625"/>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Validity</a:t>
            </a:r>
            <a:endParaRPr/>
          </a:p>
        </p:txBody>
      </p:sp>
      <p:sp>
        <p:nvSpPr>
          <p:cNvPr id="1127" name="Google Shape;1127;p37"/>
          <p:cNvSpPr/>
          <p:nvPr/>
        </p:nvSpPr>
        <p:spPr>
          <a:xfrm>
            <a:off x="606705" y="4052537"/>
            <a:ext cx="2641600" cy="428625"/>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Plausibility</a:t>
            </a:r>
            <a:endParaRPr/>
          </a:p>
        </p:txBody>
      </p:sp>
      <p:sp>
        <p:nvSpPr>
          <p:cNvPr id="1128" name="Google Shape;1128;p37"/>
          <p:cNvSpPr/>
          <p:nvPr/>
        </p:nvSpPr>
        <p:spPr>
          <a:xfrm>
            <a:off x="606705" y="4676074"/>
            <a:ext cx="2641600" cy="428625"/>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Consistency</a:t>
            </a:r>
            <a:endParaRPr/>
          </a:p>
        </p:txBody>
      </p:sp>
      <p:sp>
        <p:nvSpPr>
          <p:cNvPr id="1129" name="Google Shape;1129;p37"/>
          <p:cNvSpPr/>
          <p:nvPr/>
        </p:nvSpPr>
        <p:spPr>
          <a:xfrm>
            <a:off x="606705" y="5299611"/>
            <a:ext cx="2641600" cy="428625"/>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Conformance</a:t>
            </a:r>
            <a:endParaRPr/>
          </a:p>
        </p:txBody>
      </p:sp>
      <p:sp>
        <p:nvSpPr>
          <p:cNvPr id="1130" name="Google Shape;1130;p37"/>
          <p:cNvSpPr/>
          <p:nvPr/>
        </p:nvSpPr>
        <p:spPr>
          <a:xfrm>
            <a:off x="606705" y="5923147"/>
            <a:ext cx="2641600" cy="428625"/>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Completeness</a:t>
            </a:r>
            <a:endParaRPr/>
          </a:p>
        </p:txBody>
      </p:sp>
      <p:sp>
        <p:nvSpPr>
          <p:cNvPr id="1131" name="Google Shape;1131;p37"/>
          <p:cNvSpPr/>
          <p:nvPr/>
        </p:nvSpPr>
        <p:spPr>
          <a:xfrm>
            <a:off x="3440532" y="3429000"/>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Level 1: </a:t>
            </a:r>
            <a:endParaRPr/>
          </a:p>
          <a:p>
            <a:pPr indent="0" lvl="0" marL="0" marR="0" rtl="0" algn="ctr">
              <a:spcBef>
                <a:spcPts val="0"/>
              </a:spcBef>
              <a:spcAft>
                <a:spcPts val="0"/>
              </a:spcAft>
              <a:buNone/>
            </a:pPr>
            <a:r>
              <a:rPr lang="en-US" sz="1400">
                <a:solidFill>
                  <a:srgbClr val="2F528F"/>
                </a:solidFill>
                <a:latin typeface="Arial"/>
                <a:ea typeface="Arial"/>
                <a:cs typeface="Arial"/>
                <a:sym typeface="Arial"/>
              </a:rPr>
              <a:t>Completeness, Validity</a:t>
            </a:r>
            <a:endParaRPr/>
          </a:p>
        </p:txBody>
      </p:sp>
      <p:sp>
        <p:nvSpPr>
          <p:cNvPr id="1132" name="Google Shape;1132;p37"/>
          <p:cNvSpPr/>
          <p:nvPr/>
        </p:nvSpPr>
        <p:spPr>
          <a:xfrm>
            <a:off x="3440532" y="4225457"/>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Level 2:</a:t>
            </a:r>
            <a:endParaRPr/>
          </a:p>
          <a:p>
            <a:pPr indent="0" lvl="0" marL="0" marR="0" rtl="0" algn="ctr">
              <a:spcBef>
                <a:spcPts val="0"/>
              </a:spcBef>
              <a:spcAft>
                <a:spcPts val="0"/>
              </a:spcAft>
              <a:buNone/>
            </a:pPr>
            <a:r>
              <a:rPr lang="en-US" sz="1400">
                <a:solidFill>
                  <a:srgbClr val="2F528F"/>
                </a:solidFill>
                <a:latin typeface="Arial"/>
                <a:ea typeface="Arial"/>
                <a:cs typeface="Arial"/>
                <a:sym typeface="Arial"/>
              </a:rPr>
              <a:t>Accuracy, Integrity</a:t>
            </a:r>
            <a:endParaRPr/>
          </a:p>
        </p:txBody>
      </p:sp>
      <p:sp>
        <p:nvSpPr>
          <p:cNvPr id="1133" name="Google Shape;1133;p37"/>
          <p:cNvSpPr/>
          <p:nvPr/>
        </p:nvSpPr>
        <p:spPr>
          <a:xfrm>
            <a:off x="3450057" y="5818372"/>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Level 4: </a:t>
            </a:r>
            <a:endParaRPr/>
          </a:p>
          <a:p>
            <a:pPr indent="0" lvl="0" marL="0" marR="0" rtl="0" algn="ctr">
              <a:spcBef>
                <a:spcPts val="0"/>
              </a:spcBef>
              <a:spcAft>
                <a:spcPts val="0"/>
              </a:spcAft>
              <a:buNone/>
            </a:pPr>
            <a:r>
              <a:rPr lang="en-US" sz="1400">
                <a:solidFill>
                  <a:srgbClr val="2F528F"/>
                </a:solidFill>
                <a:latin typeface="Arial"/>
                <a:ea typeface="Arial"/>
                <a:cs typeface="Arial"/>
                <a:sym typeface="Arial"/>
              </a:rPr>
              <a:t>Plausibility</a:t>
            </a:r>
            <a:endParaRPr/>
          </a:p>
        </p:txBody>
      </p:sp>
      <p:sp>
        <p:nvSpPr>
          <p:cNvPr id="1134" name="Google Shape;1134;p37"/>
          <p:cNvSpPr/>
          <p:nvPr/>
        </p:nvSpPr>
        <p:spPr>
          <a:xfrm>
            <a:off x="3440532" y="5021914"/>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Level 3: </a:t>
            </a:r>
            <a:endParaRPr/>
          </a:p>
          <a:p>
            <a:pPr indent="0" lvl="0" marL="0" marR="0" rtl="0" algn="ctr">
              <a:spcBef>
                <a:spcPts val="0"/>
              </a:spcBef>
              <a:spcAft>
                <a:spcPts val="0"/>
              </a:spcAft>
              <a:buNone/>
            </a:pPr>
            <a:r>
              <a:rPr lang="en-US" sz="1400">
                <a:solidFill>
                  <a:srgbClr val="2F528F"/>
                </a:solidFill>
                <a:latin typeface="Arial"/>
                <a:ea typeface="Arial"/>
                <a:cs typeface="Arial"/>
                <a:sym typeface="Arial"/>
              </a:rPr>
              <a:t>Consistency of Trends</a:t>
            </a:r>
            <a:endParaRPr/>
          </a:p>
        </p:txBody>
      </p:sp>
      <p:sp>
        <p:nvSpPr>
          <p:cNvPr id="1135" name="Google Shape;1135;p37"/>
          <p:cNvSpPr/>
          <p:nvPr/>
        </p:nvSpPr>
        <p:spPr>
          <a:xfrm>
            <a:off x="6292032" y="3423209"/>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Model Conformance</a:t>
            </a:r>
            <a:endParaRPr/>
          </a:p>
        </p:txBody>
      </p:sp>
      <p:sp>
        <p:nvSpPr>
          <p:cNvPr id="1136" name="Google Shape;1136;p37"/>
          <p:cNvSpPr/>
          <p:nvPr/>
        </p:nvSpPr>
        <p:spPr>
          <a:xfrm>
            <a:off x="6292032" y="4219666"/>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Plausibility</a:t>
            </a:r>
            <a:endParaRPr/>
          </a:p>
        </p:txBody>
      </p:sp>
      <p:sp>
        <p:nvSpPr>
          <p:cNvPr id="1137" name="Google Shape;1137;p37"/>
          <p:cNvSpPr/>
          <p:nvPr/>
        </p:nvSpPr>
        <p:spPr>
          <a:xfrm>
            <a:off x="6292032" y="5812581"/>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Persistence</a:t>
            </a:r>
            <a:endParaRPr/>
          </a:p>
        </p:txBody>
      </p:sp>
      <p:sp>
        <p:nvSpPr>
          <p:cNvPr id="1138" name="Google Shape;1138;p37"/>
          <p:cNvSpPr/>
          <p:nvPr/>
        </p:nvSpPr>
        <p:spPr>
          <a:xfrm>
            <a:off x="6292032" y="5016123"/>
            <a:ext cx="2641600" cy="533400"/>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Completeness</a:t>
            </a:r>
            <a:endParaRPr/>
          </a:p>
        </p:txBody>
      </p:sp>
      <p:sp>
        <p:nvSpPr>
          <p:cNvPr id="1139" name="Google Shape;1139;p37"/>
          <p:cNvSpPr/>
          <p:nvPr/>
        </p:nvSpPr>
        <p:spPr>
          <a:xfrm>
            <a:off x="9137183" y="3423208"/>
            <a:ext cx="2641600" cy="712113"/>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Completeness</a:t>
            </a:r>
            <a:endParaRPr/>
          </a:p>
        </p:txBody>
      </p:sp>
      <p:sp>
        <p:nvSpPr>
          <p:cNvPr id="1140" name="Google Shape;1140;p37"/>
          <p:cNvSpPr/>
          <p:nvPr/>
        </p:nvSpPr>
        <p:spPr>
          <a:xfrm>
            <a:off x="9137183" y="4526132"/>
            <a:ext cx="2641600" cy="712113"/>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Consistency</a:t>
            </a:r>
            <a:endParaRPr/>
          </a:p>
        </p:txBody>
      </p:sp>
      <p:sp>
        <p:nvSpPr>
          <p:cNvPr id="1141" name="Google Shape;1141;p37"/>
          <p:cNvSpPr/>
          <p:nvPr/>
        </p:nvSpPr>
        <p:spPr>
          <a:xfrm>
            <a:off x="9137183" y="5629055"/>
            <a:ext cx="2641600" cy="712113"/>
          </a:xfrm>
          <a:prstGeom prst="rect">
            <a:avLst/>
          </a:prstGeom>
          <a:solidFill>
            <a:srgbClr val="2F528F">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2F528F"/>
                </a:solidFill>
                <a:latin typeface="Arial"/>
                <a:ea typeface="Arial"/>
                <a:cs typeface="Arial"/>
                <a:sym typeface="Arial"/>
              </a:rPr>
              <a:t>Accuracy</a:t>
            </a:r>
            <a:endParaRPr/>
          </a:p>
        </p:txBody>
      </p:sp>
      <p:pic>
        <p:nvPicPr>
          <p:cNvPr descr="Shape, logo, company name&#10;&#10;Description automatically generated" id="1142" name="Google Shape;1142;p37"/>
          <p:cNvPicPr preferRelativeResize="0"/>
          <p:nvPr/>
        </p:nvPicPr>
        <p:blipFill rotWithShape="1">
          <a:blip r:embed="rId7">
            <a:alphaModFix/>
          </a:blip>
          <a:srcRect b="0" l="0" r="0" t="0"/>
          <a:stretch/>
        </p:blipFill>
        <p:spPr>
          <a:xfrm>
            <a:off x="11435884" y="194845"/>
            <a:ext cx="667352" cy="551794"/>
          </a:xfrm>
          <a:prstGeom prst="rect">
            <a:avLst/>
          </a:prstGeom>
          <a:noFill/>
          <a:ln>
            <a:noFill/>
          </a:ln>
        </p:spPr>
      </p:pic>
      <p:pic>
        <p:nvPicPr>
          <p:cNvPr descr="A picture containing room, fence&#10;&#10;Description automatically generated" id="1143" name="Google Shape;1143;p37"/>
          <p:cNvPicPr preferRelativeResize="0"/>
          <p:nvPr/>
        </p:nvPicPr>
        <p:blipFill rotWithShape="1">
          <a:blip r:embed="rId8">
            <a:alphaModFix/>
          </a:blip>
          <a:srcRect b="0" l="0" r="0" t="0"/>
          <a:stretch/>
        </p:blipFill>
        <p:spPr>
          <a:xfrm>
            <a:off x="10573349" y="194845"/>
            <a:ext cx="671963" cy="530641"/>
          </a:xfrm>
          <a:prstGeom prst="rect">
            <a:avLst/>
          </a:prstGeom>
          <a:noFill/>
          <a:ln>
            <a:noFill/>
          </a:ln>
        </p:spPr>
      </p:pic>
      <p:cxnSp>
        <p:nvCxnSpPr>
          <p:cNvPr id="1144" name="Google Shape;1144;p37"/>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1145" name="Google Shape;1145;p37"/>
          <p:cNvSpPr/>
          <p:nvPr/>
        </p:nvSpPr>
        <p:spPr>
          <a:xfrm>
            <a:off x="80990" y="85261"/>
            <a:ext cx="377851" cy="374904"/>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
          <p:cNvSpPr txBox="1"/>
          <p:nvPr/>
        </p:nvSpPr>
        <p:spPr>
          <a:xfrm>
            <a:off x="493452" y="256884"/>
            <a:ext cx="9553373" cy="11711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i="0" lang="en-US" sz="2400" u="none" cap="none" strike="noStrike">
                <a:solidFill>
                  <a:srgbClr val="102855"/>
                </a:solidFill>
                <a:latin typeface="Montserrat"/>
                <a:ea typeface="Montserrat"/>
                <a:cs typeface="Montserrat"/>
                <a:sym typeface="Montserrat"/>
              </a:rPr>
              <a:t>CPHIN Overview &amp; Demonstration Projects</a:t>
            </a:r>
            <a:endParaRPr b="1" i="0"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224" name="Google Shape;224;p4"/>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225" name="Google Shape;225;p4"/>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226" name="Google Shape;226;p4"/>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grpSp>
        <p:nvGrpSpPr>
          <p:cNvPr id="227" name="Google Shape;227;p4"/>
          <p:cNvGrpSpPr/>
          <p:nvPr/>
        </p:nvGrpSpPr>
        <p:grpSpPr>
          <a:xfrm>
            <a:off x="591126" y="1147566"/>
            <a:ext cx="11009749" cy="1437865"/>
            <a:chOff x="591122" y="1415563"/>
            <a:chExt cx="11009750" cy="1437865"/>
          </a:xfrm>
        </p:grpSpPr>
        <p:sp>
          <p:nvSpPr>
            <p:cNvPr id="228" name="Google Shape;228;p4"/>
            <p:cNvSpPr/>
            <p:nvPr/>
          </p:nvSpPr>
          <p:spPr>
            <a:xfrm>
              <a:off x="591124" y="1415563"/>
              <a:ext cx="11009746" cy="1426656"/>
            </a:xfrm>
            <a:prstGeom prst="roundRect">
              <a:avLst>
                <a:gd fmla="val 16667" name="adj"/>
              </a:avLst>
            </a:prstGeom>
            <a:solidFill>
              <a:srgbClr val="DDEAF6"/>
            </a:solidFill>
            <a:ln>
              <a:noFill/>
            </a:ln>
          </p:spPr>
          <p:txBody>
            <a:bodyPr anchorCtr="0" anchor="t"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1" i="0" lang="en-US" sz="1800" u="none" cap="none" strike="noStrike">
                  <a:solidFill>
                    <a:srgbClr val="000000"/>
                  </a:solidFill>
                  <a:latin typeface="Calibri"/>
                  <a:ea typeface="Calibri"/>
                  <a:cs typeface="Calibri"/>
                  <a:sym typeface="Calibri"/>
                </a:rPr>
                <a:t>Vision: </a:t>
              </a:r>
              <a:r>
                <a:rPr lang="en-US" sz="1600">
                  <a:solidFill>
                    <a:srgbClr val="000000"/>
                  </a:solidFill>
                  <a:latin typeface="Calibri"/>
                  <a:ea typeface="Calibri"/>
                  <a:cs typeface="Calibri"/>
                  <a:sym typeface="Calibri"/>
                </a:rPr>
                <a:t>A health system continuously advancing through data and innovation</a:t>
              </a:r>
              <a:endParaRPr i="0" sz="1600" u="none" cap="none" strike="noStrike">
                <a:solidFill>
                  <a:srgbClr val="000000"/>
                </a:solidFill>
                <a:latin typeface="Calibri"/>
                <a:ea typeface="Calibri"/>
                <a:cs typeface="Calibri"/>
                <a:sym typeface="Calibri"/>
              </a:endParaRPr>
            </a:p>
          </p:txBody>
        </p:sp>
        <p:sp>
          <p:nvSpPr>
            <p:cNvPr id="229" name="Google Shape;229;p4"/>
            <p:cNvSpPr/>
            <p:nvPr/>
          </p:nvSpPr>
          <p:spPr>
            <a:xfrm rot="-5400000">
              <a:off x="5605287" y="-3153363"/>
              <a:ext cx="981416" cy="11009747"/>
            </a:xfrm>
            <a:prstGeom prst="flowChartDelay">
              <a:avLst/>
            </a:prstGeom>
            <a:solidFill>
              <a:srgbClr val="002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txBox="1"/>
            <p:nvPr/>
          </p:nvSpPr>
          <p:spPr>
            <a:xfrm>
              <a:off x="2203450" y="2004541"/>
              <a:ext cx="7785067" cy="837691"/>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2000"/>
                <a:buFont typeface="Calibri"/>
                <a:buNone/>
              </a:pPr>
              <a:r>
                <a:t/>
              </a:r>
              <a:endParaRPr b="0" i="0" sz="2000" u="none" cap="none" strike="noStrike">
                <a:solidFill>
                  <a:srgbClr val="FFFFFF"/>
                </a:solidFill>
                <a:latin typeface="Calibri"/>
                <a:ea typeface="Calibri"/>
                <a:cs typeface="Calibri"/>
                <a:sym typeface="Calibri"/>
              </a:endParaRPr>
            </a:p>
          </p:txBody>
        </p:sp>
        <p:sp>
          <p:nvSpPr>
            <p:cNvPr id="231" name="Google Shape;231;p4"/>
            <p:cNvSpPr txBox="1"/>
            <p:nvPr/>
          </p:nvSpPr>
          <p:spPr>
            <a:xfrm>
              <a:off x="591124" y="1991654"/>
              <a:ext cx="11009747" cy="861774"/>
            </a:xfrm>
            <a:prstGeom prst="rect">
              <a:avLst/>
            </a:prstGeom>
            <a:solidFill>
              <a:srgbClr val="00206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rgbClr val="FFFFFF"/>
                  </a:solidFill>
                  <a:latin typeface="Calibri"/>
                  <a:ea typeface="Calibri"/>
                  <a:cs typeface="Calibri"/>
                  <a:sym typeface="Calibri"/>
                </a:rPr>
                <a:t>Mission:</a:t>
              </a:r>
              <a:r>
                <a:rPr b="1" lang="en-US" sz="1800">
                  <a:solidFill>
                    <a:srgbClr val="FFFFFF"/>
                  </a:solidFill>
                  <a:latin typeface="Calibri"/>
                  <a:ea typeface="Calibri"/>
                  <a:cs typeface="Calibri"/>
                  <a:sym typeface="Calibri"/>
                </a:rPr>
                <a:t> </a:t>
              </a:r>
              <a:endParaRPr b="1"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600"/>
                <a:buFont typeface="Calibri"/>
                <a:buNone/>
              </a:pPr>
              <a:r>
                <a:rPr b="0" i="0" lang="en-US" sz="1600" u="none" cap="none" strike="noStrike">
                  <a:solidFill>
                    <a:srgbClr val="FFFFFF"/>
                  </a:solidFill>
                  <a:latin typeface="Calibri"/>
                  <a:ea typeface="Calibri"/>
                  <a:cs typeface="Calibri"/>
                  <a:sym typeface="Calibri"/>
                </a:rPr>
                <a:t>CPHIN is a connector that enables collaboration between healthcare stakeholders (healthcare institutions, industry, government, academia</a:t>
              </a:r>
              <a:r>
                <a:rPr lang="en-US" sz="1600">
                  <a:solidFill>
                    <a:srgbClr val="FFFFFF"/>
                  </a:solidFill>
                  <a:latin typeface="Calibri"/>
                  <a:ea typeface="Calibri"/>
                  <a:cs typeface="Calibri"/>
                  <a:sym typeface="Calibri"/>
                </a:rPr>
                <a:t>)</a:t>
              </a:r>
              <a:r>
                <a:rPr b="0" i="0" lang="en-US" sz="1600" u="none" cap="none" strike="noStrike">
                  <a:solidFill>
                    <a:srgbClr val="FFFFFF"/>
                  </a:solidFill>
                  <a:latin typeface="Calibri"/>
                  <a:ea typeface="Calibri"/>
                  <a:cs typeface="Calibri"/>
                  <a:sym typeface="Calibri"/>
                </a:rPr>
                <a:t> to accelerate innovation and improve health outcomes for Canadians</a:t>
              </a:r>
              <a:endParaRPr b="0" i="0" sz="1600" u="none" cap="none" strike="noStrike">
                <a:solidFill>
                  <a:srgbClr val="FFFFFF"/>
                </a:solidFill>
                <a:latin typeface="Calibri"/>
                <a:ea typeface="Calibri"/>
                <a:cs typeface="Calibri"/>
                <a:sym typeface="Calibri"/>
              </a:endParaRPr>
            </a:p>
          </p:txBody>
        </p:sp>
      </p:grpSp>
      <p:sp>
        <p:nvSpPr>
          <p:cNvPr id="232" name="Google Shape;232;p4"/>
          <p:cNvSpPr/>
          <p:nvPr/>
        </p:nvSpPr>
        <p:spPr>
          <a:xfrm>
            <a:off x="591124" y="2807270"/>
            <a:ext cx="11009749" cy="572982"/>
          </a:xfrm>
          <a:prstGeom prst="roundRect">
            <a:avLst>
              <a:gd fmla="val 0" name="adj"/>
            </a:avLst>
          </a:prstGeom>
          <a:solidFill>
            <a:srgbClr val="DDEA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Calibri"/>
              <a:buNone/>
            </a:pPr>
            <a:r>
              <a:rPr b="0" lang="en-US" sz="1600" u="none" cap="none" strike="noStrike">
                <a:solidFill>
                  <a:srgbClr val="000000"/>
                </a:solidFill>
                <a:latin typeface="Calibri"/>
                <a:ea typeface="Calibri"/>
                <a:cs typeface="Calibri"/>
                <a:sym typeface="Calibri"/>
              </a:rPr>
              <a:t>CPHIN’s </a:t>
            </a:r>
            <a:r>
              <a:rPr b="1" lang="en-US" sz="1600" u="none" cap="none" strike="noStrike">
                <a:solidFill>
                  <a:srgbClr val="000000"/>
                </a:solidFill>
                <a:latin typeface="Calibri"/>
                <a:ea typeface="Calibri"/>
                <a:cs typeface="Calibri"/>
                <a:sym typeface="Calibri"/>
              </a:rPr>
              <a:t>demonstration project approach unites stakeholders to focus on the use and application of real-world data (RWD),</a:t>
            </a:r>
            <a:r>
              <a:rPr b="0" lang="en-US" sz="1600" u="none" cap="none" strike="noStrike">
                <a:solidFill>
                  <a:srgbClr val="000000"/>
                </a:solidFill>
                <a:latin typeface="Calibri"/>
                <a:ea typeface="Calibri"/>
                <a:cs typeface="Calibri"/>
                <a:sym typeface="Calibri"/>
              </a:rPr>
              <a:t> a crucial step in moving toward a learning health system</a:t>
            </a:r>
            <a:endParaRPr b="0" sz="1600" u="none" cap="none" strike="noStrike">
              <a:solidFill>
                <a:srgbClr val="000000"/>
              </a:solidFill>
              <a:latin typeface="Calibri"/>
              <a:ea typeface="Calibri"/>
              <a:cs typeface="Calibri"/>
              <a:sym typeface="Calibri"/>
            </a:endParaRPr>
          </a:p>
        </p:txBody>
      </p:sp>
      <p:sp>
        <p:nvSpPr>
          <p:cNvPr id="233" name="Google Shape;233;p4"/>
          <p:cNvSpPr/>
          <p:nvPr/>
        </p:nvSpPr>
        <p:spPr>
          <a:xfrm>
            <a:off x="5967664" y="3476276"/>
            <a:ext cx="6224336" cy="22929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600"/>
              <a:buFont typeface="Calibri"/>
              <a:buNone/>
            </a:pPr>
            <a:r>
              <a:rPr b="1" i="0" lang="en-US" sz="1600" u="none" cap="none" strike="noStrike">
                <a:solidFill>
                  <a:srgbClr val="002060"/>
                </a:solidFill>
                <a:latin typeface="Calibri"/>
                <a:ea typeface="Calibri"/>
                <a:cs typeface="Calibri"/>
                <a:sym typeface="Calibri"/>
              </a:rPr>
              <a:t>Why Demonstration Projects:</a:t>
            </a:r>
            <a:endParaRPr/>
          </a:p>
          <a:p>
            <a:pPr indent="-285750" lvl="0" marL="285750" marR="0" rtl="0" algn="l">
              <a:lnSpc>
                <a:spcPct val="100000"/>
              </a:lnSpc>
              <a:spcBef>
                <a:spcPts val="600"/>
              </a:spcBef>
              <a:spcAft>
                <a:spcPts val="0"/>
              </a:spcAft>
              <a:buClr>
                <a:srgbClr val="000000"/>
              </a:buClr>
              <a:buSzPts val="1400"/>
              <a:buFont typeface="Noto Sans Symbols"/>
              <a:buChar char="✔"/>
            </a:pPr>
            <a:r>
              <a:rPr b="1" i="0" lang="en-US" sz="1400" u="none" cap="none" strike="noStrike">
                <a:solidFill>
                  <a:srgbClr val="000000"/>
                </a:solidFill>
                <a:latin typeface="Calibri"/>
                <a:ea typeface="Calibri"/>
                <a:cs typeface="Calibri"/>
                <a:sym typeface="Calibri"/>
              </a:rPr>
              <a:t>Conscious Collaboration</a:t>
            </a:r>
            <a:r>
              <a:rPr b="0" i="0" lang="en-US" sz="1400" u="none" cap="none" strike="noStrike">
                <a:solidFill>
                  <a:srgbClr val="000000"/>
                </a:solidFill>
                <a:latin typeface="Calibri"/>
                <a:ea typeface="Calibri"/>
                <a:cs typeface="Calibri"/>
                <a:sym typeface="Calibri"/>
              </a:rPr>
              <a:t>: Show that public and private healthcare stakeholders can </a:t>
            </a:r>
            <a:r>
              <a:rPr i="0" lang="en-US" sz="1400" u="none" cap="none" strike="noStrike">
                <a:solidFill>
                  <a:srgbClr val="000000"/>
                </a:solidFill>
                <a:latin typeface="Calibri"/>
                <a:ea typeface="Calibri"/>
                <a:cs typeface="Calibri"/>
                <a:sym typeface="Calibri"/>
              </a:rPr>
              <a:t>work together </a:t>
            </a:r>
            <a:r>
              <a:rPr b="0" i="0" lang="en-US" sz="1400" u="none" cap="none" strike="noStrike">
                <a:solidFill>
                  <a:srgbClr val="000000"/>
                </a:solidFill>
                <a:latin typeface="Calibri"/>
                <a:ea typeface="Calibri"/>
                <a:cs typeface="Calibri"/>
                <a:sym typeface="Calibri"/>
              </a:rPr>
              <a:t>toward a common goal of a learning health system</a:t>
            </a:r>
            <a:endParaRPr b="0" i="0" sz="1400" u="none" cap="none" strike="noStrike">
              <a:solidFill>
                <a:srgbClr val="000000"/>
              </a:solidFill>
              <a:latin typeface="Calibri"/>
              <a:ea typeface="Calibri"/>
              <a:cs typeface="Calibri"/>
              <a:sym typeface="Calibri"/>
            </a:endParaRPr>
          </a:p>
          <a:p>
            <a:pPr indent="-285750" lvl="0" marL="285750" marR="0" rtl="0" algn="l">
              <a:spcBef>
                <a:spcPts val="600"/>
              </a:spcBef>
              <a:spcAft>
                <a:spcPts val="0"/>
              </a:spcAft>
              <a:buClr>
                <a:srgbClr val="000000"/>
              </a:buClr>
              <a:buSzPts val="1400"/>
              <a:buFont typeface="Noto Sans Symbols"/>
              <a:buChar char="✔"/>
            </a:pPr>
            <a:r>
              <a:rPr b="1" lang="en-US" sz="1400">
                <a:solidFill>
                  <a:srgbClr val="000000"/>
                </a:solidFill>
                <a:latin typeface="Calibri"/>
                <a:ea typeface="Calibri"/>
                <a:cs typeface="Calibri"/>
                <a:sym typeface="Calibri"/>
              </a:rPr>
              <a:t>Transparency and Trust: </a:t>
            </a:r>
            <a:r>
              <a:rPr lang="en-US" sz="1400">
                <a:solidFill>
                  <a:srgbClr val="000000"/>
                </a:solidFill>
                <a:latin typeface="Calibri"/>
                <a:ea typeface="Calibri"/>
                <a:cs typeface="Calibri"/>
                <a:sym typeface="Calibri"/>
              </a:rPr>
              <a:t>Engage key healthcare stakeholders from the outset, ensuring projects are transparent and designed to produce reliable, actionable data for regulatory, reimbursement, and clinical decision-making.</a:t>
            </a:r>
            <a:endParaRPr/>
          </a:p>
          <a:p>
            <a:pPr indent="-285750" lvl="0" marL="285750" marR="0" rtl="0" algn="l">
              <a:lnSpc>
                <a:spcPct val="100000"/>
              </a:lnSpc>
              <a:spcBef>
                <a:spcPts val="600"/>
              </a:spcBef>
              <a:spcAft>
                <a:spcPts val="0"/>
              </a:spcAft>
              <a:buClr>
                <a:srgbClr val="000000"/>
              </a:buClr>
              <a:buSzPts val="1400"/>
              <a:buFont typeface="Noto Sans Symbols"/>
              <a:buChar char="✔"/>
            </a:pPr>
            <a:r>
              <a:rPr b="1" lang="en-US" sz="1400">
                <a:solidFill>
                  <a:srgbClr val="000000"/>
                </a:solidFill>
                <a:latin typeface="Calibri"/>
                <a:ea typeface="Calibri"/>
                <a:cs typeface="Calibri"/>
                <a:sym typeface="Calibri"/>
              </a:rPr>
              <a:t>Focused Priorities: </a:t>
            </a:r>
            <a:r>
              <a:rPr lang="en-US" sz="1400">
                <a:solidFill>
                  <a:srgbClr val="000000"/>
                </a:solidFill>
                <a:latin typeface="Calibri"/>
                <a:ea typeface="Calibri"/>
                <a:cs typeface="Calibri"/>
                <a:sym typeface="Calibri"/>
              </a:rPr>
              <a:t>Enable stakeholders to concentrate on specific, high-impact topics, ensuring that individual demonstration projects drive targeted advancements.</a:t>
            </a:r>
            <a:endParaRPr sz="1400">
              <a:solidFill>
                <a:srgbClr val="000000"/>
              </a:solidFill>
              <a:latin typeface="Calibri"/>
              <a:ea typeface="Calibri"/>
              <a:cs typeface="Calibri"/>
              <a:sym typeface="Calibri"/>
            </a:endParaRPr>
          </a:p>
        </p:txBody>
      </p:sp>
      <p:sp>
        <p:nvSpPr>
          <p:cNvPr id="234" name="Google Shape;234;p4"/>
          <p:cNvSpPr/>
          <p:nvPr/>
        </p:nvSpPr>
        <p:spPr>
          <a:xfrm>
            <a:off x="591124" y="3476276"/>
            <a:ext cx="5068531" cy="20774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1600"/>
              <a:buFont typeface="Calibri"/>
              <a:buNone/>
            </a:pPr>
            <a:r>
              <a:rPr b="1" i="0" lang="en-US" sz="1600" u="none" cap="none" strike="noStrike">
                <a:solidFill>
                  <a:srgbClr val="002060"/>
                </a:solidFill>
                <a:latin typeface="Calibri"/>
                <a:ea typeface="Calibri"/>
                <a:cs typeface="Calibri"/>
                <a:sym typeface="Calibri"/>
              </a:rPr>
              <a:t>Objectives:</a:t>
            </a:r>
            <a:endParaRPr/>
          </a:p>
          <a:p>
            <a:pPr indent="-285750" lvl="0" marL="285750" marR="0" rtl="0" algn="l">
              <a:lnSpc>
                <a:spcPct val="100000"/>
              </a:lnSpc>
              <a:spcBef>
                <a:spcPts val="60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Establish a </a:t>
            </a:r>
            <a:r>
              <a:rPr b="1" i="0" lang="en-US" sz="1400" u="none" cap="none" strike="noStrike">
                <a:solidFill>
                  <a:srgbClr val="000000"/>
                </a:solidFill>
                <a:latin typeface="Calibri"/>
                <a:ea typeface="Calibri"/>
                <a:cs typeface="Calibri"/>
                <a:sym typeface="Calibri"/>
              </a:rPr>
              <a:t>collaboration model across healthcare ecosystem stakeholders </a:t>
            </a:r>
            <a:r>
              <a:rPr b="0" i="0" lang="en-US" sz="1400" u="none" cap="none" strike="noStrike">
                <a:solidFill>
                  <a:srgbClr val="000000"/>
                </a:solidFill>
                <a:latin typeface="Calibri"/>
                <a:ea typeface="Calibri"/>
                <a:cs typeface="Calibri"/>
                <a:sym typeface="Calibri"/>
              </a:rPr>
              <a:t>including, CDA, Health Canada, Industry, Academics, Hospitals, Patients, and Payers</a:t>
            </a:r>
            <a:endParaRPr b="0" i="0" sz="1400" u="none" cap="none" strike="noStrike">
              <a:solidFill>
                <a:srgbClr val="000000"/>
              </a:solidFill>
              <a:latin typeface="Calibri"/>
              <a:ea typeface="Calibri"/>
              <a:cs typeface="Calibri"/>
              <a:sym typeface="Calibri"/>
            </a:endParaRPr>
          </a:p>
          <a:p>
            <a:pPr indent="-285750" lvl="0" marL="285750" marR="0" rtl="0" algn="l">
              <a:spcBef>
                <a:spcPts val="600"/>
              </a:spcBef>
              <a:spcAft>
                <a:spcPts val="0"/>
              </a:spcAft>
              <a:buClr>
                <a:srgbClr val="000000"/>
              </a:buClr>
              <a:buSzPts val="1400"/>
              <a:buFont typeface="Arial"/>
              <a:buChar char="•"/>
            </a:pPr>
            <a:r>
              <a:rPr b="1" i="0" lang="en-US" sz="1400" u="none" cap="none" strike="noStrike">
                <a:solidFill>
                  <a:srgbClr val="000000"/>
                </a:solidFill>
                <a:latin typeface="Calibri"/>
                <a:ea typeface="Calibri"/>
                <a:cs typeface="Calibri"/>
                <a:sym typeface="Calibri"/>
              </a:rPr>
              <a:t>Design data sharing models and pathways </a:t>
            </a:r>
            <a:r>
              <a:rPr b="0" i="0" lang="en-US" sz="1400" u="none" cap="none" strike="noStrike">
                <a:solidFill>
                  <a:srgbClr val="000000"/>
                </a:solidFill>
                <a:latin typeface="Calibri"/>
                <a:ea typeface="Calibri"/>
                <a:cs typeface="Calibri"/>
                <a:sym typeface="Calibri"/>
              </a:rPr>
              <a:t>for the collection and use of quality </a:t>
            </a:r>
            <a:r>
              <a:rPr lang="en-US" sz="1400">
                <a:solidFill>
                  <a:srgbClr val="000000"/>
                </a:solidFill>
                <a:latin typeface="Calibri"/>
                <a:ea typeface="Calibri"/>
                <a:cs typeface="Calibri"/>
                <a:sym typeface="Calibri"/>
              </a:rPr>
              <a:t>RWD for </a:t>
            </a:r>
            <a:r>
              <a:rPr b="0" i="0" lang="en-US" sz="1400" u="none" cap="none" strike="noStrike">
                <a:solidFill>
                  <a:srgbClr val="000000"/>
                </a:solidFill>
                <a:latin typeface="Calibri"/>
                <a:ea typeface="Calibri"/>
                <a:cs typeface="Calibri"/>
                <a:sym typeface="Calibri"/>
              </a:rPr>
              <a:t>decision making</a:t>
            </a:r>
            <a:r>
              <a:rPr lang="en-US" sz="1400">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400"/>
              <a:buFont typeface="Arial"/>
              <a:buChar char="•"/>
            </a:pPr>
            <a:r>
              <a:rPr lang="en-US" sz="1400">
                <a:solidFill>
                  <a:srgbClr val="000000"/>
                </a:solidFill>
                <a:latin typeface="Calibri"/>
                <a:ea typeface="Calibri"/>
                <a:cs typeface="Calibri"/>
                <a:sym typeface="Calibri"/>
              </a:rPr>
              <a:t>Cultivate widespread </a:t>
            </a:r>
            <a:r>
              <a:rPr b="1" lang="en-US" sz="1400">
                <a:solidFill>
                  <a:srgbClr val="000000"/>
                </a:solidFill>
                <a:latin typeface="Calibri"/>
                <a:ea typeface="Calibri"/>
                <a:cs typeface="Calibri"/>
                <a:sym typeface="Calibri"/>
              </a:rPr>
              <a:t>commitment to integrating RWE </a:t>
            </a:r>
            <a:r>
              <a:rPr lang="en-US" sz="1400">
                <a:solidFill>
                  <a:srgbClr val="000000"/>
                </a:solidFill>
                <a:latin typeface="Calibri"/>
                <a:ea typeface="Calibri"/>
                <a:cs typeface="Calibri"/>
                <a:sym typeface="Calibri"/>
              </a:rPr>
              <a:t>into strategic and clinical decision-making processes</a:t>
            </a:r>
            <a:r>
              <a:rPr lang="en-US" sz="1400">
                <a:solidFill>
                  <a:schemeClr val="dk1"/>
                </a:solidFill>
                <a:latin typeface="Calibri"/>
                <a:ea typeface="Calibri"/>
                <a:cs typeface="Calibri"/>
                <a:sym typeface="Calibri"/>
              </a:rPr>
              <a:t>.</a:t>
            </a:r>
            <a:endParaRPr b="1" i="0" sz="1400" u="none" cap="none" strike="noStrike">
              <a:solidFill>
                <a:srgbClr val="000000"/>
              </a:solidFill>
              <a:latin typeface="Calibri"/>
              <a:ea typeface="Calibri"/>
              <a:cs typeface="Calibri"/>
              <a:sym typeface="Calibri"/>
            </a:endParaRPr>
          </a:p>
        </p:txBody>
      </p:sp>
      <p:cxnSp>
        <p:nvCxnSpPr>
          <p:cNvPr id="235" name="Google Shape;235;p4"/>
          <p:cNvCxnSpPr/>
          <p:nvPr/>
        </p:nvCxnSpPr>
        <p:spPr>
          <a:xfrm>
            <a:off x="550164" y="2704063"/>
            <a:ext cx="11091672" cy="0"/>
          </a:xfrm>
          <a:prstGeom prst="straightConnector1">
            <a:avLst/>
          </a:prstGeom>
          <a:noFill/>
          <a:ln cap="rnd" cmpd="sng" w="19050">
            <a:solidFill>
              <a:schemeClr val="dk2"/>
            </a:solidFill>
            <a:prstDash val="dot"/>
            <a:round/>
            <a:headEnd len="sm" w="sm" type="none"/>
            <a:tailEnd len="sm" w="sm" type="none"/>
          </a:ln>
        </p:spPr>
      </p:cxnSp>
      <p:grpSp>
        <p:nvGrpSpPr>
          <p:cNvPr id="236" name="Google Shape;236;p4"/>
          <p:cNvGrpSpPr/>
          <p:nvPr/>
        </p:nvGrpSpPr>
        <p:grpSpPr>
          <a:xfrm>
            <a:off x="550164" y="5890562"/>
            <a:ext cx="11091672" cy="334029"/>
            <a:chOff x="550164" y="5636142"/>
            <a:chExt cx="11091672" cy="334029"/>
          </a:xfrm>
        </p:grpSpPr>
        <p:sp>
          <p:nvSpPr>
            <p:cNvPr id="237" name="Google Shape;237;p4"/>
            <p:cNvSpPr txBox="1"/>
            <p:nvPr/>
          </p:nvSpPr>
          <p:spPr>
            <a:xfrm>
              <a:off x="550164" y="5754727"/>
              <a:ext cx="11091672"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cxnSp>
          <p:nvCxnSpPr>
            <p:cNvPr id="238" name="Google Shape;238;p4"/>
            <p:cNvCxnSpPr/>
            <p:nvPr/>
          </p:nvCxnSpPr>
          <p:spPr>
            <a:xfrm>
              <a:off x="550164" y="5636142"/>
              <a:ext cx="11091672" cy="0"/>
            </a:xfrm>
            <a:prstGeom prst="straightConnector1">
              <a:avLst/>
            </a:prstGeom>
            <a:noFill/>
            <a:ln cap="rnd" cmpd="sng" w="19050">
              <a:solidFill>
                <a:schemeClr val="dk2"/>
              </a:solidFill>
              <a:prstDash val="dot"/>
              <a:round/>
              <a:headEnd len="sm" w="sm" type="none"/>
              <a:tailEnd len="sm" w="sm" type="none"/>
            </a:ln>
          </p:spPr>
        </p:cxnSp>
      </p:grpSp>
      <p:pic>
        <p:nvPicPr>
          <p:cNvPr id="239" name="Google Shape;239;p4"/>
          <p:cNvPicPr preferRelativeResize="0"/>
          <p:nvPr/>
        </p:nvPicPr>
        <p:blipFill rotWithShape="1">
          <a:blip r:embed="rId5">
            <a:alphaModFix/>
          </a:blip>
          <a:srcRect b="0" l="0" r="0" t="0"/>
          <a:stretch/>
        </p:blipFill>
        <p:spPr>
          <a:xfrm>
            <a:off x="499899" y="6056542"/>
            <a:ext cx="1471930" cy="431918"/>
          </a:xfrm>
          <a:prstGeom prst="rect">
            <a:avLst/>
          </a:prstGeom>
          <a:noFill/>
          <a:ln>
            <a:noFill/>
          </a:ln>
        </p:spPr>
      </p:pic>
      <p:pic>
        <p:nvPicPr>
          <p:cNvPr id="240" name="Google Shape;240;p4"/>
          <p:cNvPicPr preferRelativeResize="0"/>
          <p:nvPr/>
        </p:nvPicPr>
        <p:blipFill rotWithShape="1">
          <a:blip r:embed="rId6">
            <a:alphaModFix/>
          </a:blip>
          <a:srcRect b="0" l="0" r="31983" t="0"/>
          <a:stretch/>
        </p:blipFill>
        <p:spPr>
          <a:xfrm>
            <a:off x="6296662" y="6115967"/>
            <a:ext cx="1491855" cy="414254"/>
          </a:xfrm>
          <a:prstGeom prst="rect">
            <a:avLst/>
          </a:prstGeom>
          <a:noFill/>
          <a:ln>
            <a:noFill/>
          </a:ln>
        </p:spPr>
      </p:pic>
      <p:pic>
        <p:nvPicPr>
          <p:cNvPr id="241" name="Google Shape;241;p4"/>
          <p:cNvPicPr preferRelativeResize="0"/>
          <p:nvPr/>
        </p:nvPicPr>
        <p:blipFill rotWithShape="1">
          <a:blip r:embed="rId7">
            <a:alphaModFix/>
          </a:blip>
          <a:srcRect b="0" l="0" r="0" t="16438"/>
          <a:stretch/>
        </p:blipFill>
        <p:spPr>
          <a:xfrm>
            <a:off x="10507943" y="5972115"/>
            <a:ext cx="941967" cy="683658"/>
          </a:xfrm>
          <a:prstGeom prst="rect">
            <a:avLst/>
          </a:prstGeom>
          <a:noFill/>
          <a:ln>
            <a:noFill/>
          </a:ln>
        </p:spPr>
      </p:pic>
      <p:pic>
        <p:nvPicPr>
          <p:cNvPr id="242" name="Google Shape;242;p4"/>
          <p:cNvPicPr preferRelativeResize="0"/>
          <p:nvPr/>
        </p:nvPicPr>
        <p:blipFill rotWithShape="1">
          <a:blip r:embed="rId8">
            <a:alphaModFix/>
          </a:blip>
          <a:srcRect b="0" l="0" r="0" t="0"/>
          <a:stretch/>
        </p:blipFill>
        <p:spPr>
          <a:xfrm>
            <a:off x="4545001" y="6114510"/>
            <a:ext cx="1551903" cy="344328"/>
          </a:xfrm>
          <a:prstGeom prst="rect">
            <a:avLst/>
          </a:prstGeom>
          <a:noFill/>
          <a:ln>
            <a:noFill/>
          </a:ln>
        </p:spPr>
      </p:pic>
      <p:pic>
        <p:nvPicPr>
          <p:cNvPr id="243" name="Google Shape;243;p4"/>
          <p:cNvPicPr preferRelativeResize="0"/>
          <p:nvPr/>
        </p:nvPicPr>
        <p:blipFill rotWithShape="1">
          <a:blip r:embed="rId9">
            <a:alphaModFix/>
          </a:blip>
          <a:srcRect b="0" l="0" r="0" t="0"/>
          <a:stretch/>
        </p:blipFill>
        <p:spPr>
          <a:xfrm>
            <a:off x="8044720" y="6026614"/>
            <a:ext cx="713828" cy="594318"/>
          </a:xfrm>
          <a:prstGeom prst="rect">
            <a:avLst/>
          </a:prstGeom>
          <a:noFill/>
          <a:ln>
            <a:noFill/>
          </a:ln>
        </p:spPr>
      </p:pic>
      <p:pic>
        <p:nvPicPr>
          <p:cNvPr id="244" name="Google Shape;244;p4"/>
          <p:cNvPicPr preferRelativeResize="0"/>
          <p:nvPr/>
        </p:nvPicPr>
        <p:blipFill rotWithShape="1">
          <a:blip r:embed="rId10">
            <a:alphaModFix/>
          </a:blip>
          <a:srcRect b="0" l="0" r="0" t="0"/>
          <a:stretch/>
        </p:blipFill>
        <p:spPr>
          <a:xfrm>
            <a:off x="9022022" y="6056791"/>
            <a:ext cx="1366902" cy="384441"/>
          </a:xfrm>
          <a:prstGeom prst="rect">
            <a:avLst/>
          </a:prstGeom>
          <a:noFill/>
          <a:ln>
            <a:noFill/>
          </a:ln>
        </p:spPr>
      </p:pic>
      <p:pic>
        <p:nvPicPr>
          <p:cNvPr id="245" name="Google Shape;245;p4"/>
          <p:cNvPicPr preferRelativeResize="0"/>
          <p:nvPr/>
        </p:nvPicPr>
        <p:blipFill rotWithShape="1">
          <a:blip r:embed="rId11">
            <a:alphaModFix/>
          </a:blip>
          <a:srcRect b="0" l="0" r="0" t="0"/>
          <a:stretch/>
        </p:blipFill>
        <p:spPr>
          <a:xfrm>
            <a:off x="3531186" y="6056497"/>
            <a:ext cx="794069" cy="430121"/>
          </a:xfrm>
          <a:prstGeom prst="rect">
            <a:avLst/>
          </a:prstGeom>
          <a:noFill/>
          <a:ln>
            <a:noFill/>
          </a:ln>
        </p:spPr>
      </p:pic>
      <p:pic>
        <p:nvPicPr>
          <p:cNvPr descr="Takeda Maintains Annual Guidance Despite First-quarter, 43% OFF" id="246" name="Google Shape;246;p4"/>
          <p:cNvPicPr preferRelativeResize="0"/>
          <p:nvPr/>
        </p:nvPicPr>
        <p:blipFill rotWithShape="1">
          <a:blip r:embed="rId12">
            <a:alphaModFix/>
          </a:blip>
          <a:srcRect b="0" l="0" r="0" t="0"/>
          <a:stretch/>
        </p:blipFill>
        <p:spPr>
          <a:xfrm>
            <a:off x="2232025" y="5940001"/>
            <a:ext cx="1086910" cy="6718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5"/>
          <p:cNvSpPr txBox="1"/>
          <p:nvPr/>
        </p:nvSpPr>
        <p:spPr>
          <a:xfrm>
            <a:off x="493452" y="256884"/>
            <a:ext cx="9553373" cy="7509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u="none" cap="none" strike="noStrike">
                <a:solidFill>
                  <a:srgbClr val="102855"/>
                </a:solidFill>
                <a:latin typeface="Montserrat"/>
                <a:ea typeface="Montserrat"/>
                <a:cs typeface="Montserrat"/>
                <a:sym typeface="Montserrat"/>
              </a:rPr>
              <a:t>The PSP RWE framework</a:t>
            </a:r>
            <a:r>
              <a:rPr b="1" lang="en-US" sz="2400">
                <a:solidFill>
                  <a:srgbClr val="102855"/>
                </a:solidFill>
                <a:latin typeface="Montserrat"/>
                <a:ea typeface="Montserrat"/>
                <a:cs typeface="Montserrat"/>
                <a:sym typeface="Montserrat"/>
              </a:rPr>
              <a:t> was</a:t>
            </a:r>
            <a:r>
              <a:rPr b="1" lang="en-US" sz="2400" u="none" cap="none" strike="noStrike">
                <a:solidFill>
                  <a:srgbClr val="102855"/>
                </a:solidFill>
                <a:latin typeface="Montserrat"/>
                <a:ea typeface="Montserrat"/>
                <a:cs typeface="Montserrat"/>
                <a:sym typeface="Montserrat"/>
              </a:rPr>
              <a:t> built in collaboration </a:t>
            </a:r>
            <a:r>
              <a:rPr b="1" lang="en-US" sz="2400">
                <a:solidFill>
                  <a:srgbClr val="102855"/>
                </a:solidFill>
                <a:latin typeface="Montserrat"/>
                <a:ea typeface="Montserrat"/>
                <a:cs typeface="Montserrat"/>
                <a:sym typeface="Montserrat"/>
              </a:rPr>
              <a:t>with </a:t>
            </a:r>
            <a:r>
              <a:rPr b="1" lang="en-US" sz="2400" u="none" cap="none" strike="noStrike">
                <a:solidFill>
                  <a:srgbClr val="102855"/>
                </a:solidFill>
                <a:latin typeface="Montserrat"/>
                <a:ea typeface="Montserrat"/>
                <a:cs typeface="Montserrat"/>
                <a:sym typeface="Montserrat"/>
              </a:rPr>
              <a:t> </a:t>
            </a:r>
            <a:r>
              <a:rPr b="1" lang="en-US" sz="2400">
                <a:solidFill>
                  <a:srgbClr val="102855"/>
                </a:solidFill>
                <a:latin typeface="Montserrat"/>
                <a:ea typeface="Montserrat"/>
                <a:cs typeface="Montserrat"/>
                <a:sym typeface="Montserrat"/>
              </a:rPr>
              <a:t>partners</a:t>
            </a:r>
            <a:r>
              <a:rPr b="1" lang="en-US" sz="2400" u="none" cap="none" strike="noStrike">
                <a:solidFill>
                  <a:srgbClr val="102855"/>
                </a:solidFill>
                <a:latin typeface="Montserrat"/>
                <a:ea typeface="Montserrat"/>
                <a:cs typeface="Montserrat"/>
                <a:sym typeface="Montserrat"/>
              </a:rPr>
              <a:t> across the healthcare landscape</a:t>
            </a:r>
            <a:endParaRPr b="1"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253" name="Google Shape;253;p5"/>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254" name="Google Shape;254;p5"/>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255" name="Google Shape;255;p5"/>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256" name="Google Shape;256;p5"/>
          <p:cNvSpPr txBox="1"/>
          <p:nvPr/>
        </p:nvSpPr>
        <p:spPr>
          <a:xfrm>
            <a:off x="8311896" y="2556531"/>
            <a:ext cx="3328416" cy="3630168"/>
          </a:xfrm>
          <a:prstGeom prst="rect">
            <a:avLst/>
          </a:prstGeom>
          <a:solidFill>
            <a:srgbClr val="F4F3F3"/>
          </a:solidFill>
          <a:ln>
            <a:noFill/>
          </a:ln>
        </p:spPr>
        <p:txBody>
          <a:bodyPr anchorCtr="0" anchor="t" bIns="91425" lIns="91425" spcFirstLastPara="1" rIns="91425" wrap="square" tIns="548625">
            <a:noAutofit/>
          </a:bodyPr>
          <a:lstStyle/>
          <a:p>
            <a:pPr indent="0" lvl="0" marL="0" marR="0" rtl="0" algn="ctr">
              <a:lnSpc>
                <a:spcPct val="100000"/>
              </a:lnSpc>
              <a:spcBef>
                <a:spcPts val="0"/>
              </a:spcBef>
              <a:spcAft>
                <a:spcPts val="0"/>
              </a:spcAft>
              <a:buClr>
                <a:schemeClr val="dk1"/>
              </a:buClr>
              <a:buSzPts val="1600"/>
              <a:buFont typeface="Arial"/>
              <a:buNone/>
            </a:pPr>
            <a:r>
              <a:rPr i="1" lang="en-US" sz="1600">
                <a:solidFill>
                  <a:schemeClr val="dk1"/>
                </a:solidFill>
                <a:latin typeface="Arial"/>
                <a:ea typeface="Arial"/>
                <a:cs typeface="Arial"/>
                <a:sym typeface="Arial"/>
              </a:rPr>
              <a:t>Feedback committee established to review deliverables to enable  cross organizational collaboration and additional industry feedback </a:t>
            </a:r>
            <a:endParaRPr/>
          </a:p>
        </p:txBody>
      </p:sp>
      <p:sp>
        <p:nvSpPr>
          <p:cNvPr id="257" name="Google Shape;257;p5"/>
          <p:cNvSpPr/>
          <p:nvPr/>
        </p:nvSpPr>
        <p:spPr>
          <a:xfrm>
            <a:off x="8311896" y="1734714"/>
            <a:ext cx="3328416" cy="1176111"/>
          </a:xfrm>
          <a:prstGeom prst="flowChartOffpageConnector">
            <a:avLst/>
          </a:prstGeom>
          <a:solidFill>
            <a:schemeClr val="accent3"/>
          </a:solidFill>
          <a:ln>
            <a:noFill/>
          </a:ln>
        </p:spPr>
        <p:txBody>
          <a:bodyPr anchorCtr="0" anchor="ctr" bIns="91425" lIns="91425" spcFirstLastPara="1" rIns="91425" wrap="square" tIns="365750">
            <a:noAutofit/>
          </a:bodyPr>
          <a:lstStyle/>
          <a:p>
            <a:pPr indent="0" lvl="0" marL="0" marR="0" rtl="0" algn="ctr">
              <a:lnSpc>
                <a:spcPct val="100000"/>
              </a:lnSpc>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Feedback Committee</a:t>
            </a:r>
            <a:endParaRPr b="1" sz="3200">
              <a:solidFill>
                <a:schemeClr val="lt1"/>
              </a:solidFill>
              <a:latin typeface="Arial"/>
              <a:ea typeface="Arial"/>
              <a:cs typeface="Arial"/>
              <a:sym typeface="Arial"/>
            </a:endParaRPr>
          </a:p>
        </p:txBody>
      </p:sp>
      <p:sp>
        <p:nvSpPr>
          <p:cNvPr id="258" name="Google Shape;258;p5"/>
          <p:cNvSpPr txBox="1"/>
          <p:nvPr/>
        </p:nvSpPr>
        <p:spPr>
          <a:xfrm>
            <a:off x="4430268" y="2556531"/>
            <a:ext cx="3328416" cy="3630168"/>
          </a:xfrm>
          <a:prstGeom prst="rect">
            <a:avLst/>
          </a:prstGeom>
          <a:solidFill>
            <a:srgbClr val="F4F3F3"/>
          </a:solidFill>
          <a:ln>
            <a:noFill/>
          </a:ln>
        </p:spPr>
        <p:txBody>
          <a:bodyPr anchorCtr="0" anchor="t" bIns="91425" lIns="91425" spcFirstLastPara="1" rIns="91425" wrap="square" tIns="548625">
            <a:noAutofit/>
          </a:bodyPr>
          <a:lstStyle/>
          <a:p>
            <a:pPr indent="0" lvl="0" marL="0" marR="0" rtl="0" algn="ctr">
              <a:lnSpc>
                <a:spcPct val="100000"/>
              </a:lnSpc>
              <a:spcBef>
                <a:spcPts val="0"/>
              </a:spcBef>
              <a:spcAft>
                <a:spcPts val="0"/>
              </a:spcAft>
              <a:buClr>
                <a:schemeClr val="dk1"/>
              </a:buClr>
              <a:buSzPts val="1600"/>
              <a:buFont typeface="Arial"/>
              <a:buNone/>
            </a:pPr>
            <a:r>
              <a:rPr i="1" lang="en-US" sz="1600">
                <a:solidFill>
                  <a:schemeClr val="dk1"/>
                </a:solidFill>
                <a:latin typeface="Arial"/>
                <a:ea typeface="Arial"/>
                <a:cs typeface="Arial"/>
                <a:sym typeface="Arial"/>
              </a:rPr>
              <a:t>Additional Team involved in completing pilot analysis of PSPs against the established framework</a:t>
            </a:r>
            <a:endParaRPr/>
          </a:p>
        </p:txBody>
      </p:sp>
      <p:sp>
        <p:nvSpPr>
          <p:cNvPr id="259" name="Google Shape;259;p5"/>
          <p:cNvSpPr/>
          <p:nvPr/>
        </p:nvSpPr>
        <p:spPr>
          <a:xfrm>
            <a:off x="4430268" y="1734714"/>
            <a:ext cx="3328416" cy="1176111"/>
          </a:xfrm>
          <a:prstGeom prst="flowChartOffpageConnector">
            <a:avLst/>
          </a:prstGeom>
          <a:solidFill>
            <a:schemeClr val="accent2"/>
          </a:solidFill>
          <a:ln>
            <a:noFill/>
          </a:ln>
        </p:spPr>
        <p:txBody>
          <a:bodyPr anchorCtr="0" anchor="ctr" bIns="91425" lIns="91425" spcFirstLastPara="1" rIns="91425" wrap="square" tIns="365750">
            <a:noAutofit/>
          </a:bodyPr>
          <a:lstStyle/>
          <a:p>
            <a:pPr indent="0" lvl="0" marL="0" marR="0" rtl="0" algn="ctr">
              <a:lnSpc>
                <a:spcPct val="100000"/>
              </a:lnSpc>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Additional Project Partners</a:t>
            </a:r>
            <a:endParaRPr b="1" sz="3200">
              <a:solidFill>
                <a:schemeClr val="lt1"/>
              </a:solidFill>
              <a:latin typeface="Arial"/>
              <a:ea typeface="Arial"/>
              <a:cs typeface="Arial"/>
              <a:sym typeface="Arial"/>
            </a:endParaRPr>
          </a:p>
        </p:txBody>
      </p:sp>
      <p:sp>
        <p:nvSpPr>
          <p:cNvPr id="260" name="Google Shape;260;p5"/>
          <p:cNvSpPr txBox="1"/>
          <p:nvPr/>
        </p:nvSpPr>
        <p:spPr>
          <a:xfrm>
            <a:off x="548640" y="2556531"/>
            <a:ext cx="3328416" cy="3630168"/>
          </a:xfrm>
          <a:prstGeom prst="rect">
            <a:avLst/>
          </a:prstGeom>
          <a:solidFill>
            <a:srgbClr val="F4F3F3"/>
          </a:solidFill>
          <a:ln>
            <a:noFill/>
          </a:ln>
        </p:spPr>
        <p:txBody>
          <a:bodyPr anchorCtr="0" anchor="t" bIns="91425" lIns="91425" spcFirstLastPara="1" rIns="91425" wrap="square" tIns="548625">
            <a:noAutofit/>
          </a:bodyPr>
          <a:lstStyle/>
          <a:p>
            <a:pPr indent="0" lvl="0" marL="0" marR="0" rtl="0" algn="ctr">
              <a:lnSpc>
                <a:spcPct val="100000"/>
              </a:lnSpc>
              <a:spcBef>
                <a:spcPts val="0"/>
              </a:spcBef>
              <a:spcAft>
                <a:spcPts val="0"/>
              </a:spcAft>
              <a:buClr>
                <a:schemeClr val="dk1"/>
              </a:buClr>
              <a:buSzPts val="1600"/>
              <a:buFont typeface="Arial"/>
              <a:buNone/>
            </a:pPr>
            <a:r>
              <a:rPr i="1" lang="en-US" sz="1600">
                <a:solidFill>
                  <a:schemeClr val="dk1"/>
                </a:solidFill>
                <a:latin typeface="Arial"/>
                <a:ea typeface="Arial"/>
                <a:cs typeface="Arial"/>
                <a:sym typeface="Arial"/>
              </a:rPr>
              <a:t>Core Team involved in developing the PSP Real World Readiness Framework and completing pilot analysis of PSPs against the framework</a:t>
            </a:r>
            <a:endParaRPr/>
          </a:p>
        </p:txBody>
      </p:sp>
      <p:sp>
        <p:nvSpPr>
          <p:cNvPr id="261" name="Google Shape;261;p5"/>
          <p:cNvSpPr/>
          <p:nvPr/>
        </p:nvSpPr>
        <p:spPr>
          <a:xfrm>
            <a:off x="548640" y="1734714"/>
            <a:ext cx="3328416" cy="1176111"/>
          </a:xfrm>
          <a:prstGeom prst="flowChartOffpageConnector">
            <a:avLst/>
          </a:prstGeom>
          <a:solidFill>
            <a:schemeClr val="accent1"/>
          </a:solidFill>
          <a:ln>
            <a:noFill/>
          </a:ln>
        </p:spPr>
        <p:txBody>
          <a:bodyPr anchorCtr="0" anchor="ctr" bIns="91425" lIns="91425" spcFirstLastPara="1" rIns="91425" wrap="square" tIns="365750">
            <a:noAutofit/>
          </a:bodyPr>
          <a:lstStyle/>
          <a:p>
            <a:pPr indent="0" lvl="0" marL="0" marR="0" rtl="0" algn="ctr">
              <a:lnSpc>
                <a:spcPct val="100000"/>
              </a:lnSpc>
              <a:spcBef>
                <a:spcPts val="0"/>
              </a:spcBef>
              <a:spcAft>
                <a:spcPts val="0"/>
              </a:spcAft>
              <a:buClr>
                <a:schemeClr val="lt1"/>
              </a:buClr>
              <a:buSzPts val="2000"/>
              <a:buFont typeface="Arial"/>
              <a:buNone/>
            </a:pPr>
            <a:r>
              <a:rPr b="1" lang="en-US" sz="2000">
                <a:solidFill>
                  <a:schemeClr val="lt1"/>
                </a:solidFill>
                <a:latin typeface="Arial"/>
                <a:ea typeface="Arial"/>
                <a:cs typeface="Arial"/>
                <a:sym typeface="Arial"/>
              </a:rPr>
              <a:t>Framework Development Team</a:t>
            </a:r>
            <a:endParaRPr b="1" sz="3200">
              <a:solidFill>
                <a:schemeClr val="lt1"/>
              </a:solidFill>
              <a:latin typeface="Arial"/>
              <a:ea typeface="Arial"/>
              <a:cs typeface="Arial"/>
              <a:sym typeface="Arial"/>
            </a:endParaRPr>
          </a:p>
        </p:txBody>
      </p:sp>
      <p:pic>
        <p:nvPicPr>
          <p:cNvPr id="262" name="Google Shape;262;p5"/>
          <p:cNvPicPr preferRelativeResize="0"/>
          <p:nvPr/>
        </p:nvPicPr>
        <p:blipFill rotWithShape="1">
          <a:blip r:embed="rId5">
            <a:alphaModFix/>
          </a:blip>
          <a:srcRect b="38599" l="0" r="0" t="41600"/>
          <a:stretch/>
        </p:blipFill>
        <p:spPr>
          <a:xfrm>
            <a:off x="587499" y="5654688"/>
            <a:ext cx="2118336" cy="405913"/>
          </a:xfrm>
          <a:prstGeom prst="rect">
            <a:avLst/>
          </a:prstGeom>
          <a:noFill/>
          <a:ln>
            <a:noFill/>
          </a:ln>
        </p:spPr>
      </p:pic>
      <p:pic>
        <p:nvPicPr>
          <p:cNvPr id="263" name="Google Shape;263;p5"/>
          <p:cNvPicPr preferRelativeResize="0"/>
          <p:nvPr/>
        </p:nvPicPr>
        <p:blipFill rotWithShape="1">
          <a:blip r:embed="rId6">
            <a:alphaModFix/>
          </a:blip>
          <a:srcRect b="0" l="0" r="0" t="0"/>
          <a:stretch/>
        </p:blipFill>
        <p:spPr>
          <a:xfrm>
            <a:off x="750390" y="4542219"/>
            <a:ext cx="984908" cy="516299"/>
          </a:xfrm>
          <a:prstGeom prst="rect">
            <a:avLst/>
          </a:prstGeom>
          <a:noFill/>
          <a:ln>
            <a:noFill/>
          </a:ln>
        </p:spPr>
      </p:pic>
      <p:pic>
        <p:nvPicPr>
          <p:cNvPr id="264" name="Google Shape;264;p5"/>
          <p:cNvPicPr preferRelativeResize="0"/>
          <p:nvPr/>
        </p:nvPicPr>
        <p:blipFill rotWithShape="1">
          <a:blip r:embed="rId7">
            <a:alphaModFix/>
          </a:blip>
          <a:srcRect b="0" l="0" r="0" t="0"/>
          <a:stretch/>
        </p:blipFill>
        <p:spPr>
          <a:xfrm>
            <a:off x="2921955" y="4554421"/>
            <a:ext cx="730994" cy="609030"/>
          </a:xfrm>
          <a:prstGeom prst="rect">
            <a:avLst/>
          </a:prstGeom>
          <a:noFill/>
          <a:ln>
            <a:noFill/>
          </a:ln>
        </p:spPr>
      </p:pic>
      <p:pic>
        <p:nvPicPr>
          <p:cNvPr descr="A picture containing room, fence&#10;&#10;Description automatically generated" id="265" name="Google Shape;265;p5"/>
          <p:cNvPicPr preferRelativeResize="0"/>
          <p:nvPr/>
        </p:nvPicPr>
        <p:blipFill rotWithShape="1">
          <a:blip r:embed="rId4">
            <a:alphaModFix/>
          </a:blip>
          <a:srcRect b="0" l="0" r="0" t="0"/>
          <a:stretch/>
        </p:blipFill>
        <p:spPr>
          <a:xfrm>
            <a:off x="2921955" y="5569840"/>
            <a:ext cx="730994" cy="558654"/>
          </a:xfrm>
          <a:prstGeom prst="rect">
            <a:avLst/>
          </a:prstGeom>
          <a:noFill/>
          <a:ln>
            <a:noFill/>
          </a:ln>
        </p:spPr>
      </p:pic>
      <p:pic>
        <p:nvPicPr>
          <p:cNvPr descr="Takeda – Logos Download" id="266" name="Google Shape;266;p5"/>
          <p:cNvPicPr preferRelativeResize="0"/>
          <p:nvPr/>
        </p:nvPicPr>
        <p:blipFill rotWithShape="1">
          <a:blip r:embed="rId8">
            <a:alphaModFix/>
          </a:blip>
          <a:srcRect b="0" l="0" r="0" t="0"/>
          <a:stretch/>
        </p:blipFill>
        <p:spPr>
          <a:xfrm>
            <a:off x="1646667" y="5036169"/>
            <a:ext cx="1186564" cy="415221"/>
          </a:xfrm>
          <a:prstGeom prst="rect">
            <a:avLst/>
          </a:prstGeom>
          <a:noFill/>
          <a:ln>
            <a:noFill/>
          </a:ln>
        </p:spPr>
      </p:pic>
      <p:pic>
        <p:nvPicPr>
          <p:cNvPr descr="Innomar Strategies - Canadian Digestive Health Foundation" id="267" name="Google Shape;267;p5"/>
          <p:cNvPicPr preferRelativeResize="0"/>
          <p:nvPr/>
        </p:nvPicPr>
        <p:blipFill rotWithShape="1">
          <a:blip r:embed="rId9">
            <a:alphaModFix/>
          </a:blip>
          <a:srcRect b="0" l="0" r="0" t="0"/>
          <a:stretch/>
        </p:blipFill>
        <p:spPr>
          <a:xfrm>
            <a:off x="5107967" y="4800368"/>
            <a:ext cx="1976065" cy="586891"/>
          </a:xfrm>
          <a:prstGeom prst="rect">
            <a:avLst/>
          </a:prstGeom>
          <a:noFill/>
          <a:ln>
            <a:noFill/>
          </a:ln>
        </p:spPr>
      </p:pic>
      <p:pic>
        <p:nvPicPr>
          <p:cNvPr id="268" name="Google Shape;268;p5"/>
          <p:cNvPicPr preferRelativeResize="0"/>
          <p:nvPr/>
        </p:nvPicPr>
        <p:blipFill rotWithShape="1">
          <a:blip r:embed="rId10">
            <a:alphaModFix/>
          </a:blip>
          <a:srcRect b="0" l="0" r="0" t="0"/>
          <a:stretch/>
        </p:blipFill>
        <p:spPr>
          <a:xfrm>
            <a:off x="8423811" y="5795700"/>
            <a:ext cx="1220607" cy="304176"/>
          </a:xfrm>
          <a:prstGeom prst="rect">
            <a:avLst/>
          </a:prstGeom>
          <a:noFill/>
          <a:ln>
            <a:noFill/>
          </a:ln>
        </p:spPr>
      </p:pic>
      <p:pic>
        <p:nvPicPr>
          <p:cNvPr id="269" name="Google Shape;269;p5"/>
          <p:cNvPicPr preferRelativeResize="0"/>
          <p:nvPr/>
        </p:nvPicPr>
        <p:blipFill rotWithShape="1">
          <a:blip r:embed="rId11">
            <a:alphaModFix/>
          </a:blip>
          <a:srcRect b="11859" l="0" r="0" t="11514"/>
          <a:stretch/>
        </p:blipFill>
        <p:spPr>
          <a:xfrm>
            <a:off x="9303918" y="4480090"/>
            <a:ext cx="1269431" cy="389672"/>
          </a:xfrm>
          <a:prstGeom prst="rect">
            <a:avLst/>
          </a:prstGeom>
          <a:noFill/>
          <a:ln>
            <a:noFill/>
          </a:ln>
        </p:spPr>
      </p:pic>
      <p:pic>
        <p:nvPicPr>
          <p:cNvPr descr="Shape, logo, company name&#10;&#10;Description automatically generated" id="270" name="Google Shape;270;p5"/>
          <p:cNvPicPr preferRelativeResize="0"/>
          <p:nvPr/>
        </p:nvPicPr>
        <p:blipFill rotWithShape="1">
          <a:blip r:embed="rId3">
            <a:alphaModFix/>
          </a:blip>
          <a:srcRect b="16699" l="27052" r="36062" t="13771"/>
          <a:stretch/>
        </p:blipFill>
        <p:spPr>
          <a:xfrm>
            <a:off x="10631986" y="4279842"/>
            <a:ext cx="1020899" cy="816914"/>
          </a:xfrm>
          <a:prstGeom prst="rect">
            <a:avLst/>
          </a:prstGeom>
          <a:noFill/>
          <a:ln>
            <a:noFill/>
          </a:ln>
        </p:spPr>
      </p:pic>
      <p:pic>
        <p:nvPicPr>
          <p:cNvPr descr="20Sense" id="271" name="Google Shape;271;p5"/>
          <p:cNvPicPr preferRelativeResize="0"/>
          <p:nvPr/>
        </p:nvPicPr>
        <p:blipFill rotWithShape="1">
          <a:blip r:embed="rId12">
            <a:alphaModFix/>
          </a:blip>
          <a:srcRect b="0" l="0" r="0" t="0"/>
          <a:stretch/>
        </p:blipFill>
        <p:spPr>
          <a:xfrm>
            <a:off x="8745889" y="5298099"/>
            <a:ext cx="1373136" cy="288395"/>
          </a:xfrm>
          <a:prstGeom prst="rect">
            <a:avLst/>
          </a:prstGeom>
          <a:noFill/>
          <a:ln>
            <a:noFill/>
          </a:ln>
        </p:spPr>
      </p:pic>
      <p:pic>
        <p:nvPicPr>
          <p:cNvPr id="272" name="Google Shape;272;p5"/>
          <p:cNvPicPr preferRelativeResize="0"/>
          <p:nvPr/>
        </p:nvPicPr>
        <p:blipFill rotWithShape="1">
          <a:blip r:embed="rId13">
            <a:alphaModFix/>
          </a:blip>
          <a:srcRect b="0" l="0" r="0" t="0"/>
          <a:stretch/>
        </p:blipFill>
        <p:spPr>
          <a:xfrm>
            <a:off x="9911174" y="5836036"/>
            <a:ext cx="1644438" cy="286602"/>
          </a:xfrm>
          <a:prstGeom prst="rect">
            <a:avLst/>
          </a:prstGeom>
          <a:noFill/>
          <a:ln>
            <a:noFill/>
          </a:ln>
        </p:spPr>
      </p:pic>
      <p:pic>
        <p:nvPicPr>
          <p:cNvPr descr="the-leukemia-lymphoma-society-of-canada-societe-de-leucemie-lymphome-du ..." id="273" name="Google Shape;273;p5"/>
          <p:cNvPicPr preferRelativeResize="0"/>
          <p:nvPr/>
        </p:nvPicPr>
        <p:blipFill rotWithShape="1">
          <a:blip r:embed="rId14">
            <a:alphaModFix/>
          </a:blip>
          <a:srcRect b="0" l="0" r="0" t="0"/>
          <a:stretch/>
        </p:blipFill>
        <p:spPr>
          <a:xfrm>
            <a:off x="10318215" y="5090563"/>
            <a:ext cx="1182229" cy="699543"/>
          </a:xfrm>
          <a:prstGeom prst="rect">
            <a:avLst/>
          </a:prstGeom>
          <a:noFill/>
          <a:ln>
            <a:noFill/>
          </a:ln>
        </p:spPr>
      </p:pic>
      <p:pic>
        <p:nvPicPr>
          <p:cNvPr descr="Canada’s Drug Agency - YouTube" id="274" name="Google Shape;274;p5"/>
          <p:cNvPicPr preferRelativeResize="0"/>
          <p:nvPr/>
        </p:nvPicPr>
        <p:blipFill rotWithShape="1">
          <a:blip r:embed="rId15">
            <a:alphaModFix/>
          </a:blip>
          <a:srcRect b="0" l="0" r="0" t="0"/>
          <a:stretch/>
        </p:blipFill>
        <p:spPr>
          <a:xfrm>
            <a:off x="8445488" y="4279842"/>
            <a:ext cx="869567" cy="8695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6"/>
          <p:cNvSpPr txBox="1"/>
          <p:nvPr/>
        </p:nvSpPr>
        <p:spPr>
          <a:xfrm>
            <a:off x="493452" y="256884"/>
            <a:ext cx="9889325" cy="11711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cap="none" strike="noStrike">
                <a:solidFill>
                  <a:srgbClr val="102855"/>
                </a:solidFill>
                <a:latin typeface="Montserrat"/>
                <a:ea typeface="Montserrat"/>
                <a:cs typeface="Montserrat"/>
                <a:sym typeface="Montserrat"/>
              </a:rPr>
              <a:t>The objective of this initiative is to advance the acceptance of PSP data in decision-making by key stakeholders</a:t>
            </a:r>
            <a:endParaRPr b="1" sz="2400" cap="none" strike="noStrike">
              <a:solidFill>
                <a:srgbClr val="102855"/>
              </a:solidFill>
              <a:latin typeface="Montserrat"/>
              <a:ea typeface="Montserrat"/>
              <a:cs typeface="Montserrat"/>
              <a:sym typeface="Montserrat"/>
            </a:endParaRPr>
          </a:p>
        </p:txBody>
      </p:sp>
      <p:pic>
        <p:nvPicPr>
          <p:cNvPr descr="Shape, logo, company name&#10;&#10;Description automatically generated" id="281" name="Google Shape;281;p6"/>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282" name="Google Shape;282;p6"/>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283" name="Google Shape;283;p6"/>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284" name="Google Shape;284;p6"/>
          <p:cNvSpPr txBox="1"/>
          <p:nvPr/>
        </p:nvSpPr>
        <p:spPr>
          <a:xfrm>
            <a:off x="579738" y="1547866"/>
            <a:ext cx="2956128"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en-US" sz="2400">
                <a:solidFill>
                  <a:srgbClr val="102855"/>
                </a:solidFill>
                <a:latin typeface="Arial"/>
                <a:ea typeface="Arial"/>
                <a:cs typeface="Arial"/>
                <a:sym typeface="Arial"/>
              </a:rPr>
              <a:t>Project Objectives</a:t>
            </a:r>
            <a:endParaRPr i="1" sz="1800">
              <a:solidFill>
                <a:schemeClr val="dk1"/>
              </a:solidFill>
              <a:latin typeface="Arial"/>
              <a:ea typeface="Arial"/>
              <a:cs typeface="Arial"/>
              <a:sym typeface="Arial"/>
            </a:endParaRPr>
          </a:p>
        </p:txBody>
      </p:sp>
      <p:sp>
        <p:nvSpPr>
          <p:cNvPr id="285" name="Google Shape;285;p6"/>
          <p:cNvSpPr/>
          <p:nvPr/>
        </p:nvSpPr>
        <p:spPr>
          <a:xfrm rot="5400000">
            <a:off x="4632344" y="3736197"/>
            <a:ext cx="3122732" cy="386451"/>
          </a:xfrm>
          <a:prstGeom prst="triangle">
            <a:avLst>
              <a:gd fmla="val 50000" name="adj"/>
            </a:avLst>
          </a:prstGeom>
          <a:solidFill>
            <a:srgbClr val="D8E2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Calibri"/>
              <a:ea typeface="Calibri"/>
              <a:cs typeface="Calibri"/>
              <a:sym typeface="Calibri"/>
            </a:endParaRPr>
          </a:p>
        </p:txBody>
      </p:sp>
      <p:sp>
        <p:nvSpPr>
          <p:cNvPr id="286" name="Google Shape;286;p6"/>
          <p:cNvSpPr txBox="1"/>
          <p:nvPr/>
        </p:nvSpPr>
        <p:spPr>
          <a:xfrm>
            <a:off x="6378640" y="1547866"/>
            <a:ext cx="2956128"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i="1" lang="en-US" sz="2400">
                <a:solidFill>
                  <a:srgbClr val="102855"/>
                </a:solidFill>
                <a:latin typeface="Arial"/>
                <a:ea typeface="Arial"/>
                <a:cs typeface="Arial"/>
                <a:sym typeface="Arial"/>
              </a:rPr>
              <a:t>Key Deliverables</a:t>
            </a:r>
            <a:endParaRPr i="1" sz="1800">
              <a:solidFill>
                <a:schemeClr val="dk1"/>
              </a:solidFill>
              <a:latin typeface="Arial"/>
              <a:ea typeface="Arial"/>
              <a:cs typeface="Arial"/>
              <a:sym typeface="Arial"/>
            </a:endParaRPr>
          </a:p>
        </p:txBody>
      </p:sp>
      <p:sp>
        <p:nvSpPr>
          <p:cNvPr id="287" name="Google Shape;287;p6"/>
          <p:cNvSpPr txBox="1"/>
          <p:nvPr/>
        </p:nvSpPr>
        <p:spPr>
          <a:xfrm>
            <a:off x="605770" y="2294646"/>
            <a:ext cx="5053126" cy="3139321"/>
          </a:xfrm>
          <a:prstGeom prst="rect">
            <a:avLst/>
          </a:prstGeom>
          <a:noFill/>
          <a:ln>
            <a:noFill/>
          </a:ln>
        </p:spPr>
        <p:txBody>
          <a:bodyPr anchorCtr="0" anchor="t" bIns="45700" lIns="91425" spcFirstLastPara="1" rIns="91425" wrap="square" tIns="45700">
            <a:spAutoFit/>
          </a:bodyPr>
          <a:lstStyle/>
          <a:p>
            <a:pPr indent="-285749" lvl="0" marL="404812" marR="0" rtl="0" algn="l">
              <a:lnSpc>
                <a:spcPct val="10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Develop a </a:t>
            </a:r>
            <a:r>
              <a:rPr b="1" lang="en-US" sz="1800">
                <a:solidFill>
                  <a:srgbClr val="2F5496"/>
                </a:solidFill>
                <a:latin typeface="Arial"/>
                <a:ea typeface="Arial"/>
                <a:cs typeface="Arial"/>
                <a:sym typeface="Arial"/>
              </a:rPr>
              <a:t>Real-World Readiness Framework </a:t>
            </a:r>
            <a:r>
              <a:rPr lang="en-US" sz="1800">
                <a:solidFill>
                  <a:schemeClr val="dk1"/>
                </a:solidFill>
                <a:latin typeface="Arial"/>
                <a:ea typeface="Arial"/>
                <a:cs typeface="Arial"/>
                <a:sym typeface="Arial"/>
              </a:rPr>
              <a:t>for PSP</a:t>
            </a:r>
            <a:endParaRPr/>
          </a:p>
          <a:p>
            <a:pPr indent="0" lvl="0" marL="119062" marR="0" rtl="0" algn="l">
              <a:lnSpc>
                <a:spcPct val="100000"/>
              </a:lnSpc>
              <a:spcBef>
                <a:spcPts val="1200"/>
              </a:spcBef>
              <a:spcAft>
                <a:spcPts val="0"/>
              </a:spcAft>
              <a:buNone/>
            </a:pPr>
            <a:r>
              <a:rPr b="1" lang="en-US" sz="1600">
                <a:solidFill>
                  <a:srgbClr val="2F5496"/>
                </a:solidFill>
                <a:latin typeface="Arial"/>
                <a:ea typeface="Arial"/>
                <a:cs typeface="Arial"/>
                <a:sym typeface="Arial"/>
              </a:rPr>
              <a:t> </a:t>
            </a:r>
            <a:endParaRPr/>
          </a:p>
          <a:p>
            <a:pPr indent="-285749" lvl="0" marL="404812" marR="0" rtl="0" algn="l">
              <a:spcBef>
                <a:spcPts val="1200"/>
              </a:spcBef>
              <a:spcAft>
                <a:spcPts val="0"/>
              </a:spcAft>
              <a:buClr>
                <a:srgbClr val="2F5496"/>
              </a:buClr>
              <a:buSzPts val="1800"/>
              <a:buFont typeface="Noto Sans Symbols"/>
              <a:buChar char="▪"/>
            </a:pPr>
            <a:r>
              <a:rPr b="1" lang="en-US" sz="1800">
                <a:solidFill>
                  <a:srgbClr val="2F5496"/>
                </a:solidFill>
                <a:latin typeface="Arial"/>
                <a:ea typeface="Arial"/>
                <a:cs typeface="Arial"/>
                <a:sym typeface="Arial"/>
              </a:rPr>
              <a:t>Assess existing PSP datasets</a:t>
            </a:r>
            <a:r>
              <a:rPr b="1" lang="en-US" sz="1800">
                <a:solidFill>
                  <a:schemeClr val="dk1"/>
                </a:solidFill>
                <a:latin typeface="Arial"/>
                <a:ea typeface="Arial"/>
                <a:cs typeface="Arial"/>
                <a:sym typeface="Arial"/>
              </a:rPr>
              <a:t> </a:t>
            </a:r>
            <a:r>
              <a:rPr b="0" lang="en-US" sz="1800">
                <a:solidFill>
                  <a:schemeClr val="dk1"/>
                </a:solidFill>
                <a:latin typeface="Arial"/>
                <a:ea typeface="Arial"/>
                <a:cs typeface="Arial"/>
                <a:sym typeface="Arial"/>
              </a:rPr>
              <a:t>to evaluate the framework’s readiness </a:t>
            </a:r>
            <a:endParaRPr/>
          </a:p>
          <a:p>
            <a:pPr indent="0" lvl="0" marL="119062" marR="0" rtl="0" algn="l">
              <a:spcBef>
                <a:spcPts val="1200"/>
              </a:spcBef>
              <a:spcAft>
                <a:spcPts val="0"/>
              </a:spcAft>
              <a:buNone/>
            </a:pPr>
            <a:r>
              <a:t/>
            </a:r>
            <a:endParaRPr b="0" sz="1600">
              <a:solidFill>
                <a:schemeClr val="dk1"/>
              </a:solidFill>
              <a:latin typeface="Arial"/>
              <a:ea typeface="Arial"/>
              <a:cs typeface="Arial"/>
              <a:sym typeface="Arial"/>
            </a:endParaRPr>
          </a:p>
          <a:p>
            <a:pPr indent="-285749" lvl="0" marL="404812" marR="0" rtl="0" algn="l">
              <a:spcBef>
                <a:spcPts val="1200"/>
              </a:spcBef>
              <a:spcAft>
                <a:spcPts val="0"/>
              </a:spcAft>
              <a:buClr>
                <a:srgbClr val="2F5496"/>
              </a:buClr>
              <a:buSzPts val="1800"/>
              <a:buFont typeface="Noto Sans Symbols"/>
              <a:buChar char="▪"/>
            </a:pPr>
            <a:r>
              <a:rPr b="1" lang="en-US" sz="1800">
                <a:solidFill>
                  <a:srgbClr val="2F5496"/>
                </a:solidFill>
                <a:latin typeface="Arial"/>
                <a:ea typeface="Arial"/>
                <a:cs typeface="Arial"/>
                <a:sym typeface="Arial"/>
              </a:rPr>
              <a:t>Improve trust</a:t>
            </a:r>
            <a:r>
              <a:rPr b="1" lang="en-US" sz="1800">
                <a:solidFill>
                  <a:schemeClr val="dk1"/>
                </a:solidFill>
                <a:latin typeface="Arial"/>
                <a:ea typeface="Arial"/>
                <a:cs typeface="Arial"/>
                <a:sym typeface="Arial"/>
              </a:rPr>
              <a:t> </a:t>
            </a:r>
            <a:r>
              <a:rPr b="0" lang="en-US" sz="1800">
                <a:solidFill>
                  <a:schemeClr val="dk1"/>
                </a:solidFill>
                <a:latin typeface="Arial"/>
                <a:ea typeface="Arial"/>
                <a:cs typeface="Arial"/>
                <a:sym typeface="Arial"/>
              </a:rPr>
              <a:t>across the ecosystem and </a:t>
            </a:r>
            <a:r>
              <a:rPr b="1" lang="en-US" sz="1800">
                <a:solidFill>
                  <a:srgbClr val="2F5496"/>
                </a:solidFill>
                <a:latin typeface="Arial"/>
                <a:ea typeface="Arial"/>
                <a:cs typeface="Arial"/>
                <a:sym typeface="Arial"/>
              </a:rPr>
              <a:t>drive better outcomes </a:t>
            </a:r>
            <a:r>
              <a:rPr b="0" lang="en-US" sz="1800">
                <a:solidFill>
                  <a:schemeClr val="dk1"/>
                </a:solidFill>
                <a:latin typeface="Arial"/>
                <a:ea typeface="Arial"/>
                <a:cs typeface="Arial"/>
                <a:sym typeface="Arial"/>
              </a:rPr>
              <a:t>with the collaboration of many stakeholders</a:t>
            </a:r>
            <a:endParaRPr/>
          </a:p>
        </p:txBody>
      </p:sp>
      <p:pic>
        <p:nvPicPr>
          <p:cNvPr descr="A colorful diagram with arrows and arrows&#10;&#10;Description automatically generated with medium confidence" id="288" name="Google Shape;288;p6"/>
          <p:cNvPicPr preferRelativeResize="0"/>
          <p:nvPr/>
        </p:nvPicPr>
        <p:blipFill rotWithShape="1">
          <a:blip r:embed="rId5">
            <a:alphaModFix/>
          </a:blip>
          <a:srcRect b="0" l="0" r="0" t="0"/>
          <a:stretch/>
        </p:blipFill>
        <p:spPr>
          <a:xfrm>
            <a:off x="6755269" y="2210953"/>
            <a:ext cx="640080" cy="640080"/>
          </a:xfrm>
          <a:prstGeom prst="rect">
            <a:avLst/>
          </a:prstGeom>
          <a:noFill/>
          <a:ln>
            <a:noFill/>
          </a:ln>
        </p:spPr>
      </p:pic>
      <p:sp>
        <p:nvSpPr>
          <p:cNvPr id="289" name="Google Shape;289;p6"/>
          <p:cNvSpPr txBox="1"/>
          <p:nvPr/>
        </p:nvSpPr>
        <p:spPr>
          <a:xfrm>
            <a:off x="7558210" y="2449922"/>
            <a:ext cx="4238443" cy="369332"/>
          </a:xfrm>
          <a:prstGeom prst="rect">
            <a:avLst/>
          </a:prstGeom>
          <a:noFill/>
          <a:ln>
            <a:noFill/>
          </a:ln>
        </p:spPr>
        <p:txBody>
          <a:bodyPr anchorCtr="0" anchor="t" bIns="45700" lIns="91425" spcFirstLastPara="1" rIns="91425" wrap="square" tIns="45700">
            <a:spAutoFit/>
          </a:bodyPr>
          <a:lstStyle/>
          <a:p>
            <a:pPr indent="0" lvl="0" marL="119062" marR="0" rtl="0" algn="l">
              <a:lnSpc>
                <a:spcPct val="100000"/>
              </a:lnSpc>
              <a:spcBef>
                <a:spcPts val="0"/>
              </a:spcBef>
              <a:spcAft>
                <a:spcPts val="0"/>
              </a:spcAft>
              <a:buNone/>
            </a:pPr>
            <a:r>
              <a:rPr b="1" lang="en-US" sz="1800">
                <a:solidFill>
                  <a:srgbClr val="2F5496"/>
                </a:solidFill>
                <a:latin typeface="Arial"/>
                <a:ea typeface="Arial"/>
                <a:cs typeface="Arial"/>
                <a:sym typeface="Arial"/>
              </a:rPr>
              <a:t>White Paper </a:t>
            </a:r>
            <a:endParaRPr sz="1600">
              <a:solidFill>
                <a:srgbClr val="000000"/>
              </a:solidFill>
              <a:latin typeface="Arial"/>
              <a:ea typeface="Arial"/>
              <a:cs typeface="Arial"/>
              <a:sym typeface="Arial"/>
            </a:endParaRPr>
          </a:p>
        </p:txBody>
      </p:sp>
      <p:pic>
        <p:nvPicPr>
          <p:cNvPr descr="A stack of papers with graphs and charts&#10;&#10;Description automatically generated" id="290" name="Google Shape;290;p6"/>
          <p:cNvPicPr preferRelativeResize="0"/>
          <p:nvPr/>
        </p:nvPicPr>
        <p:blipFill rotWithShape="1">
          <a:blip r:embed="rId6">
            <a:alphaModFix/>
          </a:blip>
          <a:srcRect b="0" l="0" r="0" t="0"/>
          <a:stretch/>
        </p:blipFill>
        <p:spPr>
          <a:xfrm>
            <a:off x="6755269" y="3487321"/>
            <a:ext cx="640080" cy="640080"/>
          </a:xfrm>
          <a:prstGeom prst="rect">
            <a:avLst/>
          </a:prstGeom>
          <a:noFill/>
          <a:ln>
            <a:noFill/>
          </a:ln>
        </p:spPr>
      </p:pic>
      <p:sp>
        <p:nvSpPr>
          <p:cNvPr id="291" name="Google Shape;291;p6"/>
          <p:cNvSpPr txBox="1"/>
          <p:nvPr/>
        </p:nvSpPr>
        <p:spPr>
          <a:xfrm>
            <a:off x="7531117" y="3622695"/>
            <a:ext cx="4238443" cy="369332"/>
          </a:xfrm>
          <a:prstGeom prst="rect">
            <a:avLst/>
          </a:prstGeom>
          <a:noFill/>
          <a:ln>
            <a:noFill/>
          </a:ln>
        </p:spPr>
        <p:txBody>
          <a:bodyPr anchorCtr="0" anchor="t" bIns="45700" lIns="91425" spcFirstLastPara="1" rIns="91425" wrap="square" tIns="45700">
            <a:spAutoFit/>
          </a:bodyPr>
          <a:lstStyle/>
          <a:p>
            <a:pPr indent="0" lvl="0" marL="119062" marR="0" rtl="0" algn="l">
              <a:lnSpc>
                <a:spcPct val="100000"/>
              </a:lnSpc>
              <a:spcBef>
                <a:spcPts val="0"/>
              </a:spcBef>
              <a:spcAft>
                <a:spcPts val="0"/>
              </a:spcAft>
              <a:buNone/>
            </a:pPr>
            <a:r>
              <a:rPr b="1" lang="en-US" sz="1800">
                <a:solidFill>
                  <a:srgbClr val="2F5496"/>
                </a:solidFill>
                <a:latin typeface="Arial"/>
                <a:ea typeface="Arial"/>
                <a:cs typeface="Arial"/>
                <a:sym typeface="Arial"/>
              </a:rPr>
              <a:t>Published Project Report</a:t>
            </a:r>
            <a:endParaRPr b="1" sz="1800">
              <a:solidFill>
                <a:schemeClr val="dk1"/>
              </a:solidFill>
              <a:latin typeface="Arial"/>
              <a:ea typeface="Arial"/>
              <a:cs typeface="Arial"/>
              <a:sym typeface="Arial"/>
            </a:endParaRPr>
          </a:p>
        </p:txBody>
      </p:sp>
      <p:pic>
        <p:nvPicPr>
          <p:cNvPr descr="A group of people holding hands&#10;&#10;Description automatically generated" id="292" name="Google Shape;292;p6"/>
          <p:cNvPicPr preferRelativeResize="0"/>
          <p:nvPr/>
        </p:nvPicPr>
        <p:blipFill rotWithShape="1">
          <a:blip r:embed="rId7">
            <a:alphaModFix/>
          </a:blip>
          <a:srcRect b="0" l="0" r="0" t="0"/>
          <a:stretch/>
        </p:blipFill>
        <p:spPr>
          <a:xfrm>
            <a:off x="6755269" y="4771658"/>
            <a:ext cx="640080" cy="640080"/>
          </a:xfrm>
          <a:prstGeom prst="rect">
            <a:avLst/>
          </a:prstGeom>
          <a:noFill/>
          <a:ln>
            <a:noFill/>
          </a:ln>
        </p:spPr>
      </p:pic>
      <p:sp>
        <p:nvSpPr>
          <p:cNvPr id="293" name="Google Shape;293;p6"/>
          <p:cNvSpPr txBox="1"/>
          <p:nvPr/>
        </p:nvSpPr>
        <p:spPr>
          <a:xfrm>
            <a:off x="7531117" y="4491534"/>
            <a:ext cx="4238443" cy="1200329"/>
          </a:xfrm>
          <a:prstGeom prst="rect">
            <a:avLst/>
          </a:prstGeom>
          <a:noFill/>
          <a:ln>
            <a:noFill/>
          </a:ln>
        </p:spPr>
        <p:txBody>
          <a:bodyPr anchorCtr="0" anchor="t" bIns="45700" lIns="91425" spcFirstLastPara="1" rIns="91425" wrap="square" tIns="45700">
            <a:spAutoFit/>
          </a:bodyPr>
          <a:lstStyle/>
          <a:p>
            <a:pPr indent="0" lvl="0" marL="119062" marR="0" rtl="0" algn="l">
              <a:lnSpc>
                <a:spcPct val="100000"/>
              </a:lnSpc>
              <a:spcBef>
                <a:spcPts val="0"/>
              </a:spcBef>
              <a:spcAft>
                <a:spcPts val="0"/>
              </a:spcAft>
              <a:buNone/>
            </a:pPr>
            <a:r>
              <a:rPr b="1" lang="en-US" sz="1800">
                <a:solidFill>
                  <a:srgbClr val="2F5496"/>
                </a:solidFill>
                <a:latin typeface="Arial"/>
                <a:ea typeface="Arial"/>
                <a:cs typeface="Arial"/>
                <a:sym typeface="Arial"/>
              </a:rPr>
              <a:t>Collaboration with and feedback from key</a:t>
            </a:r>
            <a:r>
              <a:rPr b="1" lang="en-US" sz="1800">
                <a:solidFill>
                  <a:schemeClr val="dk1"/>
                </a:solidFill>
                <a:latin typeface="Arial"/>
                <a:ea typeface="Arial"/>
                <a:cs typeface="Arial"/>
                <a:sym typeface="Arial"/>
              </a:rPr>
              <a:t> </a:t>
            </a:r>
            <a:r>
              <a:rPr b="1" lang="en-US" sz="1800">
                <a:solidFill>
                  <a:srgbClr val="2F5496"/>
                </a:solidFill>
                <a:latin typeface="Arial"/>
                <a:ea typeface="Arial"/>
                <a:cs typeface="Arial"/>
                <a:sym typeface="Arial"/>
              </a:rPr>
              <a:t>partners </a:t>
            </a:r>
            <a:r>
              <a:rPr b="0" lang="en-US" sz="1800">
                <a:solidFill>
                  <a:schemeClr val="dk1"/>
                </a:solidFill>
                <a:latin typeface="Arial"/>
                <a:ea typeface="Arial"/>
                <a:cs typeface="Arial"/>
                <a:sym typeface="Arial"/>
              </a:rPr>
              <a:t>throughout the development of the framework and report</a:t>
            </a:r>
            <a:endParaRPr b="0" sz="1800">
              <a:solidFill>
                <a:schemeClr val="dk1"/>
              </a:solidFill>
              <a:highlight>
                <a:srgbClr val="FFFF00"/>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7"/>
          <p:cNvSpPr txBox="1"/>
          <p:nvPr/>
        </p:nvSpPr>
        <p:spPr>
          <a:xfrm>
            <a:off x="493453" y="194845"/>
            <a:ext cx="9305047" cy="128827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t/>
            </a:r>
            <a:endParaRPr b="1" i="0"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300" name="Google Shape;300;p7"/>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301" name="Google Shape;301;p7"/>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302" name="Google Shape;302;p7"/>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303" name="Google Shape;303;p7"/>
          <p:cNvSpPr/>
          <p:nvPr/>
        </p:nvSpPr>
        <p:spPr>
          <a:xfrm>
            <a:off x="5000625" y="746638"/>
            <a:ext cx="6435259" cy="54849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000000"/>
                </a:solidFill>
                <a:latin typeface="Arial"/>
                <a:ea typeface="Arial"/>
                <a:cs typeface="Arial"/>
                <a:sym typeface="Arial"/>
              </a:rPr>
              <a:t>Expected Project Impact:</a:t>
            </a:r>
            <a:endParaRPr sz="1800">
              <a:solidFill>
                <a:srgbClr val="000000"/>
              </a:solidFill>
              <a:latin typeface="Arial"/>
              <a:ea typeface="Arial"/>
              <a:cs typeface="Arial"/>
              <a:sym typeface="Arial"/>
            </a:endParaRPr>
          </a:p>
          <a:p>
            <a:pPr indent="-285750" lvl="0" marL="285750" marR="0" rtl="0" algn="l">
              <a:spcBef>
                <a:spcPts val="1200"/>
              </a:spcBef>
              <a:spcAft>
                <a:spcPts val="0"/>
              </a:spcAft>
              <a:buClr>
                <a:srgbClr val="000000"/>
              </a:buClr>
              <a:buSzPts val="2000"/>
              <a:buFont typeface="Arial"/>
              <a:buChar char="•"/>
            </a:pPr>
            <a:r>
              <a:rPr b="1" lang="en-US" sz="2000">
                <a:solidFill>
                  <a:srgbClr val="000000"/>
                </a:solidFill>
                <a:latin typeface="Arial"/>
                <a:ea typeface="Arial"/>
                <a:cs typeface="Arial"/>
                <a:sym typeface="Arial"/>
              </a:rPr>
              <a:t>Advance the acceptance of PSP data </a:t>
            </a:r>
            <a:r>
              <a:rPr lang="en-US" sz="2000">
                <a:solidFill>
                  <a:srgbClr val="000000"/>
                </a:solidFill>
                <a:latin typeface="Arial"/>
                <a:ea typeface="Arial"/>
                <a:cs typeface="Arial"/>
                <a:sym typeface="Arial"/>
              </a:rPr>
              <a:t>by decision-makers (CDA-AMC, INESSS, Payers) and other health ecosystem partners</a:t>
            </a:r>
            <a:endParaRPr/>
          </a:p>
          <a:p>
            <a:pPr indent="-285750" lvl="0" marL="285750" marR="0" rtl="0" algn="l">
              <a:spcBef>
                <a:spcPts val="1200"/>
              </a:spcBef>
              <a:spcAft>
                <a:spcPts val="0"/>
              </a:spcAft>
              <a:buClr>
                <a:srgbClr val="000000"/>
              </a:buClr>
              <a:buSzPts val="2000"/>
              <a:buFont typeface="Arial"/>
              <a:buChar char="•"/>
            </a:pPr>
            <a:r>
              <a:rPr lang="en-US" sz="2000">
                <a:solidFill>
                  <a:srgbClr val="000000"/>
                </a:solidFill>
                <a:latin typeface="Arial"/>
                <a:ea typeface="Arial"/>
                <a:cs typeface="Arial"/>
                <a:sym typeface="Arial"/>
              </a:rPr>
              <a:t>Help bio-pharma and PSP vendors </a:t>
            </a:r>
            <a:r>
              <a:rPr b="1" lang="en-US" sz="2000">
                <a:solidFill>
                  <a:srgbClr val="000000"/>
                </a:solidFill>
                <a:latin typeface="Arial"/>
                <a:ea typeface="Arial"/>
                <a:cs typeface="Arial"/>
                <a:sym typeface="Arial"/>
              </a:rPr>
              <a:t>design their PSPs</a:t>
            </a:r>
            <a:r>
              <a:rPr lang="en-US" sz="2000">
                <a:solidFill>
                  <a:srgbClr val="000000"/>
                </a:solidFill>
                <a:latin typeface="Arial"/>
                <a:ea typeface="Arial"/>
                <a:cs typeface="Arial"/>
                <a:sym typeface="Arial"/>
              </a:rPr>
              <a:t> to collect data that can be used for decision-making</a:t>
            </a:r>
            <a:endParaRPr/>
          </a:p>
          <a:p>
            <a:pPr indent="-285750" lvl="0" marL="285750" marR="0" rtl="0" algn="l">
              <a:spcBef>
                <a:spcPts val="1200"/>
              </a:spcBef>
              <a:spcAft>
                <a:spcPts val="0"/>
              </a:spcAft>
              <a:buClr>
                <a:srgbClr val="000000"/>
              </a:buClr>
              <a:buSzPts val="2000"/>
              <a:buFont typeface="Arial"/>
              <a:buChar char="•"/>
            </a:pPr>
            <a:r>
              <a:rPr lang="en-US" sz="2000">
                <a:solidFill>
                  <a:srgbClr val="000000"/>
                </a:solidFill>
                <a:latin typeface="Arial"/>
                <a:ea typeface="Arial"/>
                <a:cs typeface="Arial"/>
                <a:sym typeface="Arial"/>
              </a:rPr>
              <a:t>Demonstrate the positive impact of industry and broader </a:t>
            </a:r>
            <a:r>
              <a:rPr b="1" lang="en-US" sz="2000">
                <a:solidFill>
                  <a:srgbClr val="000000"/>
                </a:solidFill>
                <a:latin typeface="Arial"/>
                <a:ea typeface="Arial"/>
                <a:cs typeface="Arial"/>
                <a:sym typeface="Arial"/>
              </a:rPr>
              <a:t>ecosystem collaboration</a:t>
            </a:r>
            <a:endParaRPr/>
          </a:p>
        </p:txBody>
      </p:sp>
      <p:sp>
        <p:nvSpPr>
          <p:cNvPr id="304" name="Google Shape;304;p7"/>
          <p:cNvSpPr/>
          <p:nvPr/>
        </p:nvSpPr>
        <p:spPr>
          <a:xfrm>
            <a:off x="0" y="0"/>
            <a:ext cx="4667250" cy="6858000"/>
          </a:xfrm>
          <a:prstGeom prst="rect">
            <a:avLst/>
          </a:prstGeom>
          <a:solidFill>
            <a:schemeClr val="dk2"/>
          </a:solidFill>
          <a:ln>
            <a:noFill/>
          </a:ln>
        </p:spPr>
        <p:txBody>
          <a:bodyPr anchorCtr="0" anchor="ctr" bIns="45700" lIns="91425" spcFirstLastPara="1" rIns="91425" wrap="square" tIns="45700">
            <a:noAutofit/>
          </a:bodyPr>
          <a:lstStyle/>
          <a:p>
            <a:pPr indent="0" lvl="0" marL="171450" marR="0" rtl="0" algn="l">
              <a:lnSpc>
                <a:spcPct val="90000"/>
              </a:lnSpc>
              <a:spcBef>
                <a:spcPts val="0"/>
              </a:spcBef>
              <a:spcAft>
                <a:spcPts val="0"/>
              </a:spcAft>
              <a:buClr>
                <a:schemeClr val="lt1"/>
              </a:buClr>
              <a:buSzPts val="2800"/>
              <a:buFont typeface="Arial"/>
              <a:buNone/>
            </a:pPr>
            <a:r>
              <a:rPr b="1" lang="en-US" sz="2800">
                <a:solidFill>
                  <a:schemeClr val="lt1"/>
                </a:solidFill>
                <a:latin typeface="Arial"/>
                <a:ea typeface="Arial"/>
                <a:cs typeface="Arial"/>
                <a:sym typeface="Arial"/>
              </a:rPr>
              <a:t>This project builds on Canadian and international initiatives to advance the utilization of PSP data as a trusted source of insights</a:t>
            </a:r>
            <a:endParaRPr b="1" i="0" sz="2800" u="none" cap="none" strike="noStrike">
              <a:solidFill>
                <a:schemeClr val="lt1"/>
              </a:solidFill>
              <a:latin typeface="Arial"/>
              <a:ea typeface="Arial"/>
              <a:cs typeface="Arial"/>
              <a:sym typeface="Arial"/>
            </a:endParaRPr>
          </a:p>
        </p:txBody>
      </p:sp>
      <p:sp>
        <p:nvSpPr>
          <p:cNvPr id="305" name="Google Shape;305;p7"/>
          <p:cNvSpPr txBox="1"/>
          <p:nvPr/>
        </p:nvSpPr>
        <p:spPr>
          <a:xfrm flipH="1">
            <a:off x="4848223" y="5703209"/>
            <a:ext cx="7048337" cy="1231106"/>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None/>
            </a:pPr>
            <a:r>
              <a:rPr lang="en-US" sz="600">
                <a:solidFill>
                  <a:schemeClr val="dk1"/>
                </a:solidFill>
                <a:latin typeface="Arial"/>
                <a:ea typeface="Arial"/>
                <a:cs typeface="Arial"/>
                <a:sym typeface="Arial"/>
              </a:rPr>
              <a:t>Sources: </a:t>
            </a:r>
            <a:endParaRPr/>
          </a:p>
          <a:p>
            <a:pPr indent="0" lvl="0" marL="0" marR="0" rtl="0" algn="l">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[1] CADTH: Guidance for Reporting Real-World Evidence - </a:t>
            </a:r>
            <a:r>
              <a:rPr lang="en-US" sz="600" u="sng">
                <a:solidFill>
                  <a:schemeClr val="dk1"/>
                </a:solidFill>
                <a:latin typeface="Arial"/>
                <a:ea typeface="Arial"/>
                <a:cs typeface="Arial"/>
                <a:sym typeface="Arial"/>
                <a:hlinkClick r:id="rId5">
                  <a:extLst>
                    <a:ext uri="{A12FA001-AC4F-418D-AE19-62706E023703}">
                      <ahyp:hlinkClr val="tx"/>
                    </a:ext>
                  </a:extLst>
                </a:hlinkClick>
              </a:rPr>
              <a:t>CADTH Methods and Guidelines | Guidance for Reporting Real-World Evidence</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[2] ISPOR: UReQA Framework - </a:t>
            </a:r>
            <a:r>
              <a:rPr lang="en-US" sz="600" u="sng">
                <a:solidFill>
                  <a:schemeClr val="dk1"/>
                </a:solidFill>
                <a:latin typeface="Arial"/>
                <a:ea typeface="Arial"/>
                <a:cs typeface="Arial"/>
                <a:sym typeface="Arial"/>
                <a:hlinkClick r:id="rId6">
                  <a:extLst>
                    <a:ext uri="{A12FA001-AC4F-418D-AE19-62706E023703}">
                      <ahyp:hlinkClr val="tx"/>
                    </a:ext>
                  </a:extLst>
                </a:hlinkClick>
              </a:rPr>
              <a:t>ISPOR - Fit-for-Purpose Real-World Data Assessments in Oncology: A Call for Cross-Stakeholder Collaboration</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[3] </a:t>
            </a:r>
            <a:r>
              <a:rPr b="0" lang="en-US" sz="600">
                <a:solidFill>
                  <a:schemeClr val="dk1"/>
                </a:solidFill>
                <a:latin typeface="Arial"/>
                <a:ea typeface="Arial"/>
                <a:cs typeface="Arial"/>
                <a:sym typeface="Arial"/>
              </a:rPr>
              <a:t>FDA: Real-World Evidence </a:t>
            </a:r>
            <a:r>
              <a:rPr b="0" lang="en-US" sz="600">
                <a:solidFill>
                  <a:schemeClr val="dk1"/>
                </a:solidFill>
                <a:latin typeface="Arial"/>
                <a:ea typeface="Arial"/>
                <a:cs typeface="Arial"/>
                <a:sym typeface="Arial"/>
              </a:rPr>
              <a:t>Program - </a:t>
            </a:r>
            <a:r>
              <a:rPr lang="en-US" sz="600" u="sng">
                <a:solidFill>
                  <a:schemeClr val="dk1"/>
                </a:solidFill>
                <a:latin typeface="Arial"/>
                <a:ea typeface="Arial"/>
                <a:cs typeface="Arial"/>
                <a:sym typeface="Arial"/>
                <a:hlinkClick r:id="rId7">
                  <a:extLst>
                    <a:ext uri="{A12FA001-AC4F-418D-AE19-62706E023703}">
                      <ahyp:hlinkClr val="tx"/>
                    </a:ext>
                  </a:extLst>
                </a:hlinkClick>
              </a:rPr>
              <a:t>download (fda.gov)</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[4] </a:t>
            </a:r>
            <a:r>
              <a:rPr b="0" lang="en-US" sz="600">
                <a:solidFill>
                  <a:schemeClr val="dk1"/>
                </a:solidFill>
                <a:latin typeface="Arial"/>
                <a:ea typeface="Arial"/>
                <a:cs typeface="Arial"/>
                <a:sym typeface="Arial"/>
              </a:rPr>
              <a:t>Health Canada: Elements of Real-World Data / Evidence Quality throughout the Drug Product Life Cycle - </a:t>
            </a:r>
            <a:r>
              <a:rPr lang="en-US" sz="600" u="sng">
                <a:solidFill>
                  <a:schemeClr val="dk1"/>
                </a:solidFill>
                <a:latin typeface="Arial"/>
                <a:ea typeface="Arial"/>
                <a:cs typeface="Arial"/>
                <a:sym typeface="Arial"/>
                <a:hlinkClick r:id="rId8">
                  <a:extLst>
                    <a:ext uri="{A12FA001-AC4F-418D-AE19-62706E023703}">
                      <ahyp:hlinkClr val="tx"/>
                    </a:ext>
                  </a:extLst>
                </a:hlinkClick>
              </a:rPr>
              <a:t>Elements of real world data/evidence quality throughout the prescription drug product life cycle - Canada.ca</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[5] BMC: Real-world </a:t>
            </a:r>
            <a:r>
              <a:rPr b="0" lang="en-US" sz="600">
                <a:solidFill>
                  <a:schemeClr val="dk1"/>
                </a:solidFill>
                <a:latin typeface="Arial"/>
                <a:ea typeface="Arial"/>
                <a:cs typeface="Arial"/>
                <a:sym typeface="Arial"/>
              </a:rPr>
              <a:t>data: A Brief Review of the Methods, Applications, Challenges and Opportunities - </a:t>
            </a:r>
            <a:r>
              <a:rPr lang="en-US" sz="600" u="sng">
                <a:solidFill>
                  <a:schemeClr val="dk1"/>
                </a:solidFill>
                <a:latin typeface="Arial"/>
                <a:ea typeface="Arial"/>
                <a:cs typeface="Arial"/>
                <a:sym typeface="Arial"/>
                <a:hlinkClick r:id="rId9">
                  <a:extLst>
                    <a:ext uri="{A12FA001-AC4F-418D-AE19-62706E023703}">
                      <ahyp:hlinkClr val="tx"/>
                    </a:ext>
                  </a:extLst>
                </a:hlinkClick>
              </a:rPr>
              <a:t>Real-world data: a brief review of the methods, applications, challenges and opportunities | BMC Medical Research Methodology | Full Text (biomedcentral.com)</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[6] Duke Margolis Center for Health Policy: Determining Real-World Data’s Fitness for Use and the Role of Reliability - </a:t>
            </a:r>
            <a:r>
              <a:rPr lang="en-US" sz="600" u="sng">
                <a:solidFill>
                  <a:schemeClr val="dk1"/>
                </a:solidFill>
                <a:latin typeface="Arial"/>
                <a:ea typeface="Arial"/>
                <a:cs typeface="Arial"/>
                <a:sym typeface="Arial"/>
                <a:hlinkClick r:id="rId10">
                  <a:extLst>
                    <a:ext uri="{A12FA001-AC4F-418D-AE19-62706E023703}">
                      <ahyp:hlinkClr val="tx"/>
                    </a:ext>
                  </a:extLst>
                </a:hlinkClick>
              </a:rPr>
              <a:t>rwd_reliability.pdf (duke.edu)</a:t>
            </a:r>
            <a:endParaRPr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[7] NIH: A Harmonized </a:t>
            </a:r>
            <a:r>
              <a:rPr b="0" lang="en-US" sz="600">
                <a:solidFill>
                  <a:schemeClr val="dk1"/>
                </a:solidFill>
                <a:latin typeface="Arial"/>
                <a:ea typeface="Arial"/>
                <a:cs typeface="Arial"/>
                <a:sym typeface="Arial"/>
              </a:rPr>
              <a:t>Data Quality Assessment Terminology and Framework for the Secondary Use of Electronic Health Record Data - </a:t>
            </a:r>
            <a:r>
              <a:rPr lang="en-US" sz="600" u="sng">
                <a:solidFill>
                  <a:schemeClr val="dk1"/>
                </a:solidFill>
                <a:latin typeface="Arial"/>
                <a:ea typeface="Arial"/>
                <a:cs typeface="Arial"/>
                <a:sym typeface="Arial"/>
                <a:hlinkClick r:id="rId11">
                  <a:extLst>
                    <a:ext uri="{A12FA001-AC4F-418D-AE19-62706E023703}">
                      <ahyp:hlinkClr val="tx"/>
                    </a:ext>
                  </a:extLst>
                </a:hlinkClick>
              </a:rPr>
              <a:t>A Harmonized Data Quality Assessment Terminology and Framework for the Secondary Use of Electronic Health Record Data - PMC (nih.gov)</a:t>
            </a:r>
            <a:endParaRPr b="0" sz="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600"/>
              <a:buFont typeface="Calibri"/>
              <a:buNone/>
            </a:pPr>
            <a:r>
              <a:t/>
            </a:r>
            <a:endParaRPr sz="600">
              <a:solidFill>
                <a:schemeClr val="dk1"/>
              </a:solidFill>
              <a:latin typeface="Arial"/>
              <a:ea typeface="Arial"/>
              <a:cs typeface="Arial"/>
              <a:sym typeface="Arial"/>
            </a:endParaRPr>
          </a:p>
          <a:p>
            <a:pPr indent="0" lvl="0" marL="0" marR="0" rtl="0" algn="l">
              <a:spcBef>
                <a:spcPts val="0"/>
              </a:spcBef>
              <a:spcAft>
                <a:spcPts val="0"/>
              </a:spcAft>
              <a:buNone/>
            </a:pPr>
            <a:r>
              <a:t/>
            </a:r>
            <a:endParaRPr sz="700">
              <a:solidFill>
                <a:srgbClr val="75737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8"/>
          <p:cNvSpPr txBox="1"/>
          <p:nvPr/>
        </p:nvSpPr>
        <p:spPr>
          <a:xfrm>
            <a:off x="493452" y="256884"/>
            <a:ext cx="9305047" cy="5655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PSP Real-World Readiness Framework</a:t>
            </a:r>
            <a:endParaRPr b="1" i="0" sz="2400" u="none" cap="none" strike="noStrike">
              <a:solidFill>
                <a:srgbClr val="102855"/>
              </a:solidFill>
              <a:latin typeface="Montserrat"/>
              <a:ea typeface="Montserrat"/>
              <a:cs typeface="Montserrat"/>
              <a:sym typeface="Montserrat"/>
            </a:endParaRPr>
          </a:p>
        </p:txBody>
      </p:sp>
      <p:graphicFrame>
        <p:nvGraphicFramePr>
          <p:cNvPr id="312" name="Google Shape;312;p8"/>
          <p:cNvGraphicFramePr/>
          <p:nvPr/>
        </p:nvGraphicFramePr>
        <p:xfrm>
          <a:off x="9196104" y="1937288"/>
          <a:ext cx="3000000" cy="3000000"/>
        </p:xfrm>
        <a:graphic>
          <a:graphicData uri="http://schemas.openxmlformats.org/drawingml/2006/table">
            <a:tbl>
              <a:tblPr bandRow="1" firstRow="1">
                <a:noFill/>
                <a:tableStyleId>{B0FAAF59-7041-4EB8-A0FE-8992181081D1}</a:tableStyleId>
              </a:tblPr>
              <a:tblGrid>
                <a:gridCol w="2273550"/>
              </a:tblGrid>
              <a:tr h="2407950">
                <a:tc>
                  <a:txBody>
                    <a:bodyPr/>
                    <a:lstStyle/>
                    <a:p>
                      <a:pPr indent="0" lvl="0" marL="0" marR="0" rtl="0" algn="ctr">
                        <a:lnSpc>
                          <a:spcPct val="100000"/>
                        </a:lnSpc>
                        <a:spcBef>
                          <a:spcPts val="0"/>
                        </a:spcBef>
                        <a:spcAft>
                          <a:spcPts val="0"/>
                        </a:spcAft>
                        <a:buClr>
                          <a:schemeClr val="lt1"/>
                        </a:buClr>
                        <a:buSzPts val="2000"/>
                        <a:buFont typeface="Arial"/>
                        <a:buNone/>
                      </a:pPr>
                      <a:r>
                        <a:rPr b="1" lang="en-US" sz="2000" u="none" cap="none" strike="noStrike">
                          <a:solidFill>
                            <a:schemeClr val="lt1"/>
                          </a:solidFill>
                          <a:latin typeface="Arial"/>
                          <a:ea typeface="Arial"/>
                          <a:cs typeface="Arial"/>
                          <a:sym typeface="Arial"/>
                        </a:rPr>
                        <a:t>Real-World Readiness Framework</a:t>
                      </a:r>
                      <a:endParaRPr/>
                    </a:p>
                  </a:txBody>
                  <a:tcPr marT="91450" marB="91450" marR="98025" marL="98025" anchor="ctr">
                    <a:lnL cap="flat" cmpd="sng" w="28575">
                      <a:solidFill>
                        <a:schemeClr val="accent5"/>
                      </a:solidFill>
                      <a:prstDash val="solid"/>
                      <a:round/>
                      <a:headEnd len="sm" w="sm" type="none"/>
                      <a:tailEnd len="sm" w="sm" type="none"/>
                    </a:lnL>
                    <a:lnR cap="flat" cmpd="sng" w="28575">
                      <a:solidFill>
                        <a:schemeClr val="accent5"/>
                      </a:solidFill>
                      <a:prstDash val="solid"/>
                      <a:round/>
                      <a:headEnd len="sm" w="sm" type="none"/>
                      <a:tailEnd len="sm" w="sm" type="none"/>
                    </a:lnR>
                    <a:lnT cap="flat" cmpd="sng" w="28575">
                      <a:solidFill>
                        <a:schemeClr val="accent5"/>
                      </a:solidFill>
                      <a:prstDash val="solid"/>
                      <a:round/>
                      <a:headEnd len="sm" w="sm" type="none"/>
                      <a:tailEnd len="sm" w="sm" type="none"/>
                    </a:lnT>
                    <a:lnB cap="flat" cmpd="sng" w="28575">
                      <a:solidFill>
                        <a:schemeClr val="accent5"/>
                      </a:solidFill>
                      <a:prstDash val="solid"/>
                      <a:round/>
                      <a:headEnd len="sm" w="sm" type="none"/>
                      <a:tailEnd len="sm" w="sm" type="none"/>
                    </a:lnB>
                    <a:solidFill>
                      <a:schemeClr val="accent5"/>
                    </a:solidFill>
                  </a:tcPr>
                </a:tc>
              </a:tr>
            </a:tbl>
          </a:graphicData>
        </a:graphic>
      </p:graphicFrame>
      <p:graphicFrame>
        <p:nvGraphicFramePr>
          <p:cNvPr id="313" name="Google Shape;313;p8"/>
          <p:cNvGraphicFramePr/>
          <p:nvPr/>
        </p:nvGraphicFramePr>
        <p:xfrm>
          <a:off x="837203" y="5493474"/>
          <a:ext cx="3000000" cy="3000000"/>
        </p:xfrm>
        <a:graphic>
          <a:graphicData uri="http://schemas.openxmlformats.org/drawingml/2006/table">
            <a:tbl>
              <a:tblPr bandRow="1" firstRow="1">
                <a:noFill/>
                <a:tableStyleId>{B0FAAF59-7041-4EB8-A0FE-8992181081D1}</a:tableStyleId>
              </a:tblPr>
              <a:tblGrid>
                <a:gridCol w="3303525"/>
              </a:tblGrid>
              <a:tr h="228600">
                <a:tc>
                  <a:txBody>
                    <a:bodyPr/>
                    <a:lstStyle/>
                    <a:p>
                      <a:pPr indent="0" lvl="0" marL="0" marR="0" rtl="0" algn="ctr">
                        <a:lnSpc>
                          <a:spcPct val="100000"/>
                        </a:lnSpc>
                        <a:spcBef>
                          <a:spcPts val="0"/>
                        </a:spcBef>
                        <a:spcAft>
                          <a:spcPts val="0"/>
                        </a:spcAft>
                        <a:buClr>
                          <a:srgbClr val="102855"/>
                        </a:buClr>
                        <a:buSzPts val="1800"/>
                        <a:buFont typeface="Arial"/>
                        <a:buNone/>
                      </a:pPr>
                      <a:r>
                        <a:rPr b="1" lang="en-US" sz="1800" u="none" cap="none" strike="noStrike">
                          <a:solidFill>
                            <a:srgbClr val="102855"/>
                          </a:solidFill>
                          <a:latin typeface="Arial"/>
                          <a:ea typeface="Arial"/>
                          <a:cs typeface="Arial"/>
                          <a:sym typeface="Arial"/>
                        </a:rPr>
                        <a:t>Data Gaps</a:t>
                      </a:r>
                      <a:endParaRPr/>
                    </a:p>
                  </a:txBody>
                  <a:tcPr marT="91450" marB="91450" marR="91450" marL="91450" anchor="ctr">
                    <a:lnL cap="flat" cmpd="sng" w="28575">
                      <a:solidFill>
                        <a:srgbClr val="EBF0F9"/>
                      </a:solidFill>
                      <a:prstDash val="solid"/>
                      <a:round/>
                      <a:headEnd len="sm" w="sm" type="none"/>
                      <a:tailEnd len="sm" w="sm" type="none"/>
                    </a:lnL>
                    <a:lnR cap="flat" cmpd="sng" w="28575">
                      <a:solidFill>
                        <a:srgbClr val="EBF0F9"/>
                      </a:solidFill>
                      <a:prstDash val="solid"/>
                      <a:round/>
                      <a:headEnd len="sm" w="sm" type="none"/>
                      <a:tailEnd len="sm" w="sm" type="none"/>
                    </a:lnR>
                    <a:lnT cap="flat" cmpd="sng" w="28575">
                      <a:solidFill>
                        <a:srgbClr val="EBF0F9"/>
                      </a:solidFill>
                      <a:prstDash val="solid"/>
                      <a:round/>
                      <a:headEnd len="sm" w="sm" type="none"/>
                      <a:tailEnd len="sm" w="sm" type="none"/>
                    </a:lnT>
                    <a:lnB cap="flat" cmpd="sng" w="28575">
                      <a:solidFill>
                        <a:srgbClr val="EBF0F9"/>
                      </a:solidFill>
                      <a:prstDash val="solid"/>
                      <a:round/>
                      <a:headEnd len="sm" w="sm" type="none"/>
                      <a:tailEnd len="sm" w="sm" type="none"/>
                    </a:lnB>
                    <a:solidFill>
                      <a:srgbClr val="DDE6F9"/>
                    </a:solidFill>
                  </a:tcPr>
                </a:tc>
              </a:tr>
            </a:tbl>
          </a:graphicData>
        </a:graphic>
      </p:graphicFrame>
      <p:graphicFrame>
        <p:nvGraphicFramePr>
          <p:cNvPr id="314" name="Google Shape;314;p8"/>
          <p:cNvGraphicFramePr/>
          <p:nvPr/>
        </p:nvGraphicFramePr>
        <p:xfrm>
          <a:off x="4445000" y="5493474"/>
          <a:ext cx="3000000" cy="3000000"/>
        </p:xfrm>
        <a:graphic>
          <a:graphicData uri="http://schemas.openxmlformats.org/drawingml/2006/table">
            <a:tbl>
              <a:tblPr bandRow="1" firstRow="1">
                <a:noFill/>
                <a:tableStyleId>{B0FAAF59-7041-4EB8-A0FE-8992181081D1}</a:tableStyleId>
              </a:tblPr>
              <a:tblGrid>
                <a:gridCol w="3302000"/>
              </a:tblGrid>
              <a:tr h="380625">
                <a:tc>
                  <a:txBody>
                    <a:bodyPr/>
                    <a:lstStyle/>
                    <a:p>
                      <a:pPr indent="0" lvl="0" marL="0" marR="0" rtl="0" algn="ctr">
                        <a:lnSpc>
                          <a:spcPct val="100000"/>
                        </a:lnSpc>
                        <a:spcBef>
                          <a:spcPts val="0"/>
                        </a:spcBef>
                        <a:spcAft>
                          <a:spcPts val="0"/>
                        </a:spcAft>
                        <a:buClr>
                          <a:srgbClr val="102855"/>
                        </a:buClr>
                        <a:buSzPts val="1800"/>
                        <a:buFont typeface="Arial"/>
                        <a:buNone/>
                      </a:pPr>
                      <a:r>
                        <a:rPr b="1" lang="en-US" sz="1800" u="none" cap="none" strike="noStrike">
                          <a:solidFill>
                            <a:srgbClr val="102855"/>
                          </a:solidFill>
                          <a:latin typeface="Arial"/>
                          <a:ea typeface="Arial"/>
                          <a:cs typeface="Arial"/>
                          <a:sym typeface="Arial"/>
                        </a:rPr>
                        <a:t>Consent</a:t>
                      </a:r>
                      <a:endParaRPr/>
                    </a:p>
                  </a:txBody>
                  <a:tcPr marT="91450" marB="91450" marR="91450" marL="91450" anchor="ctr">
                    <a:lnL cap="flat" cmpd="sng" w="28575">
                      <a:solidFill>
                        <a:srgbClr val="EBF0F9"/>
                      </a:solidFill>
                      <a:prstDash val="solid"/>
                      <a:round/>
                      <a:headEnd len="sm" w="sm" type="none"/>
                      <a:tailEnd len="sm" w="sm" type="none"/>
                    </a:lnL>
                    <a:lnR cap="flat" cmpd="sng" w="28575">
                      <a:solidFill>
                        <a:srgbClr val="EBF0F9"/>
                      </a:solidFill>
                      <a:prstDash val="solid"/>
                      <a:round/>
                      <a:headEnd len="sm" w="sm" type="none"/>
                      <a:tailEnd len="sm" w="sm" type="none"/>
                    </a:lnR>
                    <a:lnT cap="flat" cmpd="sng" w="28575">
                      <a:solidFill>
                        <a:srgbClr val="EBF0F9"/>
                      </a:solidFill>
                      <a:prstDash val="solid"/>
                      <a:round/>
                      <a:headEnd len="sm" w="sm" type="none"/>
                      <a:tailEnd len="sm" w="sm" type="none"/>
                    </a:lnT>
                    <a:lnB cap="flat" cmpd="sng" w="28575">
                      <a:solidFill>
                        <a:srgbClr val="EBF0F9"/>
                      </a:solidFill>
                      <a:prstDash val="solid"/>
                      <a:round/>
                      <a:headEnd len="sm" w="sm" type="none"/>
                      <a:tailEnd len="sm" w="sm" type="none"/>
                    </a:lnB>
                    <a:solidFill>
                      <a:srgbClr val="DDE6F9"/>
                    </a:solidFill>
                  </a:tcPr>
                </a:tc>
              </a:tr>
            </a:tbl>
          </a:graphicData>
        </a:graphic>
      </p:graphicFrame>
      <p:pic>
        <p:nvPicPr>
          <p:cNvPr descr="Shape, logo, company name&#10;&#10;Description automatically generated" id="315" name="Google Shape;315;p8"/>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316" name="Google Shape;316;p8"/>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317" name="Google Shape;317;p8"/>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318" name="Google Shape;318;p8"/>
          <p:cNvSpPr/>
          <p:nvPr/>
        </p:nvSpPr>
        <p:spPr>
          <a:xfrm>
            <a:off x="779364" y="1576406"/>
            <a:ext cx="2170901" cy="2999590"/>
          </a:xfrm>
          <a:prstGeom prst="roundRect">
            <a:avLst>
              <a:gd fmla="val 16667" name="adj"/>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8"/>
          <p:cNvSpPr/>
          <p:nvPr/>
        </p:nvSpPr>
        <p:spPr>
          <a:xfrm>
            <a:off x="3259718" y="1576406"/>
            <a:ext cx="2170901" cy="299959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8"/>
          <p:cNvSpPr/>
          <p:nvPr/>
        </p:nvSpPr>
        <p:spPr>
          <a:xfrm>
            <a:off x="5740071" y="1576406"/>
            <a:ext cx="2170901" cy="2999590"/>
          </a:xfrm>
          <a:prstGeom prst="roundRect">
            <a:avLst>
              <a:gd fmla="val 16667" name="adj"/>
            </a:avLst>
          </a:prstGeom>
          <a:solidFill>
            <a:srgbClr val="A0B8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8"/>
          <p:cNvSpPr/>
          <p:nvPr/>
        </p:nvSpPr>
        <p:spPr>
          <a:xfrm rot="5400000">
            <a:off x="2855517" y="3922356"/>
            <a:ext cx="442735" cy="403041"/>
          </a:xfrm>
          <a:prstGeom prst="triangle">
            <a:avLst>
              <a:gd fmla="val 50000" name="adj"/>
            </a:avLst>
          </a:prstGeom>
          <a:solidFill>
            <a:srgbClr val="EBF0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8"/>
          <p:cNvSpPr/>
          <p:nvPr/>
        </p:nvSpPr>
        <p:spPr>
          <a:xfrm rot="5400000">
            <a:off x="5348225" y="3922356"/>
            <a:ext cx="442735" cy="403041"/>
          </a:xfrm>
          <a:prstGeom prst="triangle">
            <a:avLst>
              <a:gd fmla="val 50000" name="adj"/>
            </a:avLst>
          </a:prstGeom>
          <a:solidFill>
            <a:srgbClr val="EBF0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8"/>
          <p:cNvSpPr/>
          <p:nvPr/>
        </p:nvSpPr>
        <p:spPr>
          <a:xfrm>
            <a:off x="670869" y="1786728"/>
            <a:ext cx="377851" cy="374904"/>
          </a:xfrm>
          <a:prstGeom prst="ellipse">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accent1"/>
                </a:solidFill>
                <a:latin typeface="Calibri"/>
                <a:ea typeface="Calibri"/>
                <a:cs typeface="Calibri"/>
                <a:sym typeface="Calibri"/>
              </a:rPr>
              <a:t>1</a:t>
            </a:r>
            <a:endParaRPr/>
          </a:p>
        </p:txBody>
      </p:sp>
      <p:sp>
        <p:nvSpPr>
          <p:cNvPr id="324" name="Google Shape;324;p8"/>
          <p:cNvSpPr/>
          <p:nvPr/>
        </p:nvSpPr>
        <p:spPr>
          <a:xfrm>
            <a:off x="3166374" y="1786728"/>
            <a:ext cx="377851" cy="374904"/>
          </a:xfrm>
          <a:prstGeom prst="ellipse">
            <a:avLst/>
          </a:prstGeom>
          <a:solidFill>
            <a:schemeClr val="l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1E4E79"/>
                </a:solidFill>
                <a:latin typeface="Calibri"/>
                <a:ea typeface="Calibri"/>
                <a:cs typeface="Calibri"/>
                <a:sym typeface="Calibri"/>
              </a:rPr>
              <a:t>2</a:t>
            </a:r>
            <a:endParaRPr/>
          </a:p>
        </p:txBody>
      </p:sp>
      <p:sp>
        <p:nvSpPr>
          <p:cNvPr id="325" name="Google Shape;325;p8"/>
          <p:cNvSpPr/>
          <p:nvPr/>
        </p:nvSpPr>
        <p:spPr>
          <a:xfrm>
            <a:off x="5652703" y="1786728"/>
            <a:ext cx="377851" cy="374904"/>
          </a:xfrm>
          <a:prstGeom prst="ellipse">
            <a:avLst/>
          </a:prstGeom>
          <a:solidFill>
            <a:schemeClr val="lt1"/>
          </a:solidFill>
          <a:ln cap="flat" cmpd="sng" w="12700">
            <a:solidFill>
              <a:srgbClr val="5383D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rgbClr val="A0B8E1"/>
                </a:solidFill>
                <a:latin typeface="Calibri"/>
                <a:ea typeface="Calibri"/>
                <a:cs typeface="Calibri"/>
                <a:sym typeface="Calibri"/>
              </a:rPr>
              <a:t>3</a:t>
            </a:r>
            <a:endParaRPr/>
          </a:p>
        </p:txBody>
      </p:sp>
      <p:sp>
        <p:nvSpPr>
          <p:cNvPr id="326" name="Google Shape;326;p8"/>
          <p:cNvSpPr txBox="1"/>
          <p:nvPr/>
        </p:nvSpPr>
        <p:spPr>
          <a:xfrm>
            <a:off x="1105964" y="2660549"/>
            <a:ext cx="161670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Identifying Use Cases</a:t>
            </a:r>
            <a:endParaRPr/>
          </a:p>
        </p:txBody>
      </p:sp>
      <p:sp>
        <p:nvSpPr>
          <p:cNvPr id="327" name="Google Shape;327;p8"/>
          <p:cNvSpPr txBox="1"/>
          <p:nvPr/>
        </p:nvSpPr>
        <p:spPr>
          <a:xfrm>
            <a:off x="3406958" y="2614536"/>
            <a:ext cx="161670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Data Variable Identification</a:t>
            </a:r>
            <a:endParaRPr/>
          </a:p>
        </p:txBody>
      </p:sp>
      <p:sp>
        <p:nvSpPr>
          <p:cNvPr id="328" name="Google Shape;328;p8"/>
          <p:cNvSpPr txBox="1"/>
          <p:nvPr/>
        </p:nvSpPr>
        <p:spPr>
          <a:xfrm>
            <a:off x="6017168" y="2476036"/>
            <a:ext cx="161670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Establishing Fit for Purpose Data</a:t>
            </a:r>
            <a:endParaRPr/>
          </a:p>
        </p:txBody>
      </p:sp>
      <p:sp>
        <p:nvSpPr>
          <p:cNvPr id="329" name="Google Shape;329;p8"/>
          <p:cNvSpPr/>
          <p:nvPr/>
        </p:nvSpPr>
        <p:spPr>
          <a:xfrm rot="5400000">
            <a:off x="7730956" y="2773483"/>
            <a:ext cx="1694480" cy="914618"/>
          </a:xfrm>
          <a:prstGeom prst="triangle">
            <a:avLst>
              <a:gd fmla="val 48022" name="adj"/>
            </a:avLst>
          </a:prstGeom>
          <a:solidFill>
            <a:srgbClr val="EBF0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8"/>
          <p:cNvSpPr/>
          <p:nvPr/>
        </p:nvSpPr>
        <p:spPr>
          <a:xfrm rot="10800000">
            <a:off x="2781620" y="4739525"/>
            <a:ext cx="2867381" cy="539217"/>
          </a:xfrm>
          <a:prstGeom prst="triangle">
            <a:avLst>
              <a:gd fmla="val 48022" name="adj"/>
            </a:avLst>
          </a:prstGeom>
          <a:solidFill>
            <a:srgbClr val="EBF0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9"/>
          <p:cNvSpPr txBox="1"/>
          <p:nvPr/>
        </p:nvSpPr>
        <p:spPr>
          <a:xfrm>
            <a:off x="493452" y="256884"/>
            <a:ext cx="8987431" cy="53064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02855"/>
              </a:buClr>
              <a:buSzPts val="2400"/>
              <a:buFont typeface="Montserrat"/>
              <a:buNone/>
            </a:pPr>
            <a:r>
              <a:rPr b="1" lang="en-US" sz="2400">
                <a:solidFill>
                  <a:srgbClr val="102855"/>
                </a:solidFill>
                <a:latin typeface="Montserrat"/>
                <a:ea typeface="Montserrat"/>
                <a:cs typeface="Montserrat"/>
                <a:sym typeface="Montserrat"/>
              </a:rPr>
              <a:t>Overall Program and Product Information</a:t>
            </a:r>
            <a:endParaRPr b="1" i="0" sz="2400" u="none" cap="none" strike="noStrike">
              <a:solidFill>
                <a:srgbClr val="102855"/>
              </a:solidFill>
              <a:latin typeface="Montserrat"/>
              <a:ea typeface="Montserrat"/>
              <a:cs typeface="Montserrat"/>
              <a:sym typeface="Montserrat"/>
            </a:endParaRPr>
          </a:p>
        </p:txBody>
      </p:sp>
      <p:pic>
        <p:nvPicPr>
          <p:cNvPr descr="Shape, logo, company name&#10;&#10;Description automatically generated" id="337" name="Google Shape;337;p9"/>
          <p:cNvPicPr preferRelativeResize="0"/>
          <p:nvPr/>
        </p:nvPicPr>
        <p:blipFill rotWithShape="1">
          <a:blip r:embed="rId3">
            <a:alphaModFix/>
          </a:blip>
          <a:srcRect b="16699" l="27052" r="36062" t="13771"/>
          <a:stretch/>
        </p:blipFill>
        <p:spPr>
          <a:xfrm>
            <a:off x="11435884" y="194845"/>
            <a:ext cx="667352" cy="551794"/>
          </a:xfrm>
          <a:prstGeom prst="rect">
            <a:avLst/>
          </a:prstGeom>
          <a:noFill/>
          <a:ln>
            <a:noFill/>
          </a:ln>
        </p:spPr>
      </p:pic>
      <p:pic>
        <p:nvPicPr>
          <p:cNvPr descr="A picture containing room, fence&#10;&#10;Description automatically generated" id="338" name="Google Shape;338;p9"/>
          <p:cNvPicPr preferRelativeResize="0"/>
          <p:nvPr/>
        </p:nvPicPr>
        <p:blipFill rotWithShape="1">
          <a:blip r:embed="rId4">
            <a:alphaModFix/>
          </a:blip>
          <a:srcRect b="0" l="0" r="0" t="0"/>
          <a:stretch/>
        </p:blipFill>
        <p:spPr>
          <a:xfrm>
            <a:off x="10573349" y="194845"/>
            <a:ext cx="671963" cy="530641"/>
          </a:xfrm>
          <a:prstGeom prst="rect">
            <a:avLst/>
          </a:prstGeom>
          <a:noFill/>
          <a:ln>
            <a:noFill/>
          </a:ln>
        </p:spPr>
      </p:pic>
      <p:cxnSp>
        <p:nvCxnSpPr>
          <p:cNvPr id="339" name="Google Shape;339;p9"/>
          <p:cNvCxnSpPr/>
          <p:nvPr/>
        </p:nvCxnSpPr>
        <p:spPr>
          <a:xfrm>
            <a:off x="11346433" y="300649"/>
            <a:ext cx="0" cy="358862"/>
          </a:xfrm>
          <a:prstGeom prst="straightConnector1">
            <a:avLst/>
          </a:prstGeom>
          <a:noFill/>
          <a:ln cap="flat" cmpd="sng" w="9525">
            <a:solidFill>
              <a:srgbClr val="D8D8D8"/>
            </a:solidFill>
            <a:prstDash val="solid"/>
            <a:miter lim="800000"/>
            <a:headEnd len="sm" w="sm" type="none"/>
            <a:tailEnd len="sm" w="sm" type="none"/>
          </a:ln>
        </p:spPr>
      </p:cxnSp>
      <p:sp>
        <p:nvSpPr>
          <p:cNvPr id="340" name="Google Shape;340;p9"/>
          <p:cNvSpPr/>
          <p:nvPr/>
        </p:nvSpPr>
        <p:spPr>
          <a:xfrm>
            <a:off x="2254849" y="4706190"/>
            <a:ext cx="3091367"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Source</a:t>
            </a:r>
            <a:endParaRPr/>
          </a:p>
        </p:txBody>
      </p:sp>
      <p:sp>
        <p:nvSpPr>
          <p:cNvPr id="341" name="Google Shape;341;p9"/>
          <p:cNvSpPr/>
          <p:nvPr/>
        </p:nvSpPr>
        <p:spPr>
          <a:xfrm>
            <a:off x="4575389" y="4706190"/>
            <a:ext cx="3313031"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Consent</a:t>
            </a:r>
            <a:endParaRPr/>
          </a:p>
        </p:txBody>
      </p:sp>
      <p:sp>
        <p:nvSpPr>
          <p:cNvPr id="342" name="Google Shape;342;p9"/>
          <p:cNvSpPr/>
          <p:nvPr/>
        </p:nvSpPr>
        <p:spPr>
          <a:xfrm>
            <a:off x="9460853" y="4668090"/>
            <a:ext cx="3091363"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Data Quality</a:t>
            </a:r>
            <a:endParaRPr/>
          </a:p>
        </p:txBody>
      </p:sp>
      <p:grpSp>
        <p:nvGrpSpPr>
          <p:cNvPr id="343" name="Google Shape;343;p9"/>
          <p:cNvGrpSpPr/>
          <p:nvPr/>
        </p:nvGrpSpPr>
        <p:grpSpPr>
          <a:xfrm>
            <a:off x="2894357" y="2371455"/>
            <a:ext cx="1853519" cy="1817782"/>
            <a:chOff x="2921220" y="2371455"/>
            <a:chExt cx="1853519" cy="1817782"/>
          </a:xfrm>
        </p:grpSpPr>
        <p:sp>
          <p:nvSpPr>
            <p:cNvPr id="344" name="Google Shape;344;p9"/>
            <p:cNvSpPr/>
            <p:nvPr/>
          </p:nvSpPr>
          <p:spPr>
            <a:xfrm>
              <a:off x="2921220" y="2371455"/>
              <a:ext cx="1853519" cy="1817782"/>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Internet with solid fill" id="345" name="Google Shape;345;p9"/>
            <p:cNvPicPr preferRelativeResize="0"/>
            <p:nvPr/>
          </p:nvPicPr>
          <p:blipFill rotWithShape="1">
            <a:blip r:embed="rId5">
              <a:alphaModFix/>
            </a:blip>
            <a:srcRect b="0" l="0" r="0" t="0"/>
            <a:stretch/>
          </p:blipFill>
          <p:spPr>
            <a:xfrm>
              <a:off x="3127166" y="2573431"/>
              <a:ext cx="1441626" cy="1413830"/>
            </a:xfrm>
            <a:prstGeom prst="rect">
              <a:avLst/>
            </a:prstGeom>
            <a:noFill/>
            <a:ln>
              <a:noFill/>
            </a:ln>
          </p:spPr>
        </p:pic>
      </p:grpSp>
      <p:sp>
        <p:nvSpPr>
          <p:cNvPr id="346" name="Google Shape;346;p9"/>
          <p:cNvSpPr/>
          <p:nvPr/>
        </p:nvSpPr>
        <p:spPr>
          <a:xfrm>
            <a:off x="-4400" y="4668090"/>
            <a:ext cx="2788544"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Disease Area</a:t>
            </a:r>
            <a:endParaRPr/>
          </a:p>
        </p:txBody>
      </p:sp>
      <p:grpSp>
        <p:nvGrpSpPr>
          <p:cNvPr id="347" name="Google Shape;347;p9"/>
          <p:cNvGrpSpPr/>
          <p:nvPr/>
        </p:nvGrpSpPr>
        <p:grpSpPr>
          <a:xfrm>
            <a:off x="515295" y="2360577"/>
            <a:ext cx="1853519" cy="1817782"/>
            <a:chOff x="515295" y="2360577"/>
            <a:chExt cx="1853519" cy="1817782"/>
          </a:xfrm>
        </p:grpSpPr>
        <p:sp>
          <p:nvSpPr>
            <p:cNvPr id="348" name="Google Shape;348;p9"/>
            <p:cNvSpPr/>
            <p:nvPr/>
          </p:nvSpPr>
          <p:spPr>
            <a:xfrm>
              <a:off x="515295" y="2360577"/>
              <a:ext cx="1853519" cy="1817782"/>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Germ with solid fill" id="349" name="Google Shape;349;p9"/>
            <p:cNvPicPr preferRelativeResize="0"/>
            <p:nvPr/>
          </p:nvPicPr>
          <p:blipFill rotWithShape="1">
            <a:blip r:embed="rId6">
              <a:alphaModFix/>
            </a:blip>
            <a:srcRect b="0" l="0" r="0" t="0"/>
            <a:stretch/>
          </p:blipFill>
          <p:spPr>
            <a:xfrm>
              <a:off x="984854" y="2812268"/>
              <a:ext cx="914400" cy="914400"/>
            </a:xfrm>
            <a:prstGeom prst="rect">
              <a:avLst/>
            </a:prstGeom>
            <a:noFill/>
            <a:ln>
              <a:noFill/>
            </a:ln>
          </p:spPr>
        </p:pic>
      </p:grpSp>
      <p:grpSp>
        <p:nvGrpSpPr>
          <p:cNvPr id="350" name="Google Shape;350;p9"/>
          <p:cNvGrpSpPr/>
          <p:nvPr/>
        </p:nvGrpSpPr>
        <p:grpSpPr>
          <a:xfrm>
            <a:off x="5273419" y="2319463"/>
            <a:ext cx="1853519" cy="1817782"/>
            <a:chOff x="5327145" y="2319463"/>
            <a:chExt cx="1853519" cy="1817782"/>
          </a:xfrm>
        </p:grpSpPr>
        <p:sp>
          <p:nvSpPr>
            <p:cNvPr id="351" name="Google Shape;351;p9"/>
            <p:cNvSpPr/>
            <p:nvPr/>
          </p:nvSpPr>
          <p:spPr>
            <a:xfrm>
              <a:off x="5327145" y="2319463"/>
              <a:ext cx="1853519" cy="1817782"/>
            </a:xfrm>
            <a:prstGeom prst="ellipse">
              <a:avLst/>
            </a:prstGeom>
            <a:solidFill>
              <a:srgbClr val="A0B8E1"/>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ontract with solid fill" id="352" name="Google Shape;352;p9"/>
            <p:cNvPicPr preferRelativeResize="0"/>
            <p:nvPr/>
          </p:nvPicPr>
          <p:blipFill rotWithShape="1">
            <a:blip r:embed="rId7">
              <a:alphaModFix/>
            </a:blip>
            <a:srcRect b="0" l="0" r="0" t="0"/>
            <a:stretch/>
          </p:blipFill>
          <p:spPr>
            <a:xfrm>
              <a:off x="5691769" y="2666219"/>
              <a:ext cx="1124271" cy="1124271"/>
            </a:xfrm>
            <a:prstGeom prst="rect">
              <a:avLst/>
            </a:prstGeom>
            <a:noFill/>
            <a:ln>
              <a:noFill/>
            </a:ln>
          </p:spPr>
        </p:pic>
      </p:grpSp>
      <p:grpSp>
        <p:nvGrpSpPr>
          <p:cNvPr id="353" name="Google Shape;353;p9"/>
          <p:cNvGrpSpPr/>
          <p:nvPr/>
        </p:nvGrpSpPr>
        <p:grpSpPr>
          <a:xfrm>
            <a:off x="10031536" y="2319463"/>
            <a:ext cx="1853512" cy="1817781"/>
            <a:chOff x="10031536" y="2319463"/>
            <a:chExt cx="1853512" cy="1817781"/>
          </a:xfrm>
        </p:grpSpPr>
        <p:sp>
          <p:nvSpPr>
            <p:cNvPr id="354" name="Google Shape;354;p9"/>
            <p:cNvSpPr/>
            <p:nvPr/>
          </p:nvSpPr>
          <p:spPr>
            <a:xfrm>
              <a:off x="10031536" y="2319463"/>
              <a:ext cx="1853512" cy="1817781"/>
            </a:xfrm>
            <a:prstGeom prst="ellipse">
              <a:avLst/>
            </a:prstGeom>
            <a:solidFill>
              <a:srgbClr val="A1D0DB"/>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Research with solid fill" id="355" name="Google Shape;355;p9"/>
            <p:cNvPicPr preferRelativeResize="0"/>
            <p:nvPr/>
          </p:nvPicPr>
          <p:blipFill rotWithShape="1">
            <a:blip r:embed="rId8">
              <a:alphaModFix/>
            </a:blip>
            <a:srcRect b="0" l="0" r="0" t="0"/>
            <a:stretch/>
          </p:blipFill>
          <p:spPr>
            <a:xfrm>
              <a:off x="10288968" y="2571933"/>
              <a:ext cx="1338648" cy="1312841"/>
            </a:xfrm>
            <a:prstGeom prst="rect">
              <a:avLst/>
            </a:prstGeom>
            <a:noFill/>
            <a:ln>
              <a:noFill/>
            </a:ln>
          </p:spPr>
        </p:pic>
      </p:grpSp>
      <p:sp>
        <p:nvSpPr>
          <p:cNvPr id="356" name="Google Shape;356;p9"/>
          <p:cNvSpPr/>
          <p:nvPr/>
        </p:nvSpPr>
        <p:spPr>
          <a:xfrm>
            <a:off x="7035709" y="4668090"/>
            <a:ext cx="3091363" cy="400110"/>
          </a:xfrm>
          <a:prstGeom prst="rect">
            <a:avLst/>
          </a:prstGeom>
          <a:noFill/>
          <a:ln>
            <a:noFill/>
          </a:ln>
        </p:spPr>
        <p:txBody>
          <a:bodyPr anchorCtr="0" anchor="t" bIns="91425" lIns="0" spcFirstLastPara="1" rIns="0" wrap="square" tIns="0">
            <a:spAutoFit/>
          </a:bodyPr>
          <a:lstStyle/>
          <a:p>
            <a:pPr indent="0" lvl="0" marL="0" marR="0" rtl="0" algn="ctr">
              <a:spcBef>
                <a:spcPts val="0"/>
              </a:spcBef>
              <a:spcAft>
                <a:spcPts val="0"/>
              </a:spcAft>
              <a:buNone/>
            </a:pPr>
            <a:r>
              <a:rPr b="1" lang="en-US" sz="2000">
                <a:solidFill>
                  <a:srgbClr val="44546A"/>
                </a:solidFill>
                <a:latin typeface="Arial"/>
                <a:ea typeface="Arial"/>
                <a:cs typeface="Arial"/>
                <a:sym typeface="Arial"/>
              </a:rPr>
              <a:t>Data Dictionary</a:t>
            </a:r>
            <a:endParaRPr/>
          </a:p>
        </p:txBody>
      </p:sp>
      <p:grpSp>
        <p:nvGrpSpPr>
          <p:cNvPr id="357" name="Google Shape;357;p9"/>
          <p:cNvGrpSpPr/>
          <p:nvPr/>
        </p:nvGrpSpPr>
        <p:grpSpPr>
          <a:xfrm>
            <a:off x="7652481" y="2369957"/>
            <a:ext cx="1853512" cy="1817781"/>
            <a:chOff x="7733070" y="2369957"/>
            <a:chExt cx="1853512" cy="1817781"/>
          </a:xfrm>
        </p:grpSpPr>
        <p:sp>
          <p:nvSpPr>
            <p:cNvPr id="358" name="Google Shape;358;p9"/>
            <p:cNvSpPr/>
            <p:nvPr/>
          </p:nvSpPr>
          <p:spPr>
            <a:xfrm>
              <a:off x="7733070" y="2369957"/>
              <a:ext cx="1853512" cy="1817781"/>
            </a:xfrm>
            <a:prstGeom prst="ellipse">
              <a:avLst/>
            </a:prstGeom>
            <a:solidFill>
              <a:schemeClr val="accent5"/>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Table with solid fill" id="359" name="Google Shape;359;p9"/>
            <p:cNvPicPr preferRelativeResize="0"/>
            <p:nvPr/>
          </p:nvPicPr>
          <p:blipFill rotWithShape="1">
            <a:blip r:embed="rId9">
              <a:alphaModFix/>
            </a:blip>
            <a:srcRect b="0" l="0" r="0" t="0"/>
            <a:stretch/>
          </p:blipFill>
          <p:spPr>
            <a:xfrm>
              <a:off x="8101638" y="2669570"/>
              <a:ext cx="1116377" cy="121855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Custom 1">
      <a:dk1>
        <a:srgbClr val="000000"/>
      </a:dk1>
      <a:lt1>
        <a:srgbClr val="FFFFFF"/>
      </a:lt1>
      <a:dk2>
        <a:srgbClr val="44546A"/>
      </a:dk2>
      <a:lt2>
        <a:srgbClr val="E7E6E6"/>
      </a:lt2>
      <a:accent1>
        <a:srgbClr val="102855"/>
      </a:accent1>
      <a:accent2>
        <a:srgbClr val="2B538A"/>
      </a:accent2>
      <a:accent3>
        <a:srgbClr val="306293"/>
      </a:accent3>
      <a:accent4>
        <a:srgbClr val="44546A"/>
      </a:accent4>
      <a:accent5>
        <a:srgbClr val="449EB5"/>
      </a:accent5>
      <a:accent6>
        <a:srgbClr val="4AB8C3"/>
      </a:accent6>
      <a:hlink>
        <a:srgbClr val="203077"/>
      </a:hlink>
      <a:folHlink>
        <a:srgbClr val="4454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135DA2EDDC1043ADDBEA0EC0365999" ma:contentTypeVersion="13" ma:contentTypeDescription="Create a new document." ma:contentTypeScope="" ma:versionID="866b0b7a954f580e012b47133a2cfdb3">
  <xsd:schema xmlns:xsd="http://www.w3.org/2001/XMLSchema" xmlns:xs="http://www.w3.org/2001/XMLSchema" xmlns:p="http://schemas.microsoft.com/office/2006/metadata/properties" xmlns:ns2="09f6d9ca-6b98-41ad-b3e2-d71d6ba612a2" xmlns:ns3="5227762c-1b16-4a06-80c8-bd7533d046ae" targetNamespace="http://schemas.microsoft.com/office/2006/metadata/properties" ma:root="true" ma:fieldsID="9842d5b15b61638b540306491fe94e8b" ns2:_="" ns3:_="">
    <xsd:import namespace="09f6d9ca-6b98-41ad-b3e2-d71d6ba612a2"/>
    <xsd:import namespace="5227762c-1b16-4a06-80c8-bd7533d046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6d9ca-6b98-41ad-b3e2-d71d6ba61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ee78da-ddfb-46f7-86ce-e46b3714899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27762c-1b16-4a06-80c8-bd7533d046a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3b8f2d4-ced4-4b2d-8731-75b4a843b1ee}" ma:internalName="TaxCatchAll" ma:showField="CatchAllData" ma:web="5227762c-1b16-4a06-80c8-bd7533d046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f6d9ca-6b98-41ad-b3e2-d71d6ba612a2">
      <Terms xmlns="http://schemas.microsoft.com/office/infopath/2007/PartnerControls"/>
    </lcf76f155ced4ddcb4097134ff3c332f>
    <TaxCatchAll xmlns="5227762c-1b16-4a06-80c8-bd7533d046ae" xsi:nil="true"/>
  </documentManagement>
</p:properties>
</file>

<file path=customXml/itemProps1.xml><?xml version="1.0" encoding="utf-8"?>
<ds:datastoreItem xmlns:ds="http://schemas.openxmlformats.org/officeDocument/2006/customXml" ds:itemID="{C5CC2B5C-F230-4672-A9F6-F75CE2A38660}"/>
</file>

<file path=customXml/itemProps2.xml><?xml version="1.0" encoding="utf-8"?>
<ds:datastoreItem xmlns:ds="http://schemas.openxmlformats.org/officeDocument/2006/customXml" ds:itemID="{9C6D7188-CA18-4905-9472-2AB2603135B4}"/>
</file>

<file path=customXml/itemProps3.xml><?xml version="1.0" encoding="utf-8"?>
<ds:datastoreItem xmlns:ds="http://schemas.openxmlformats.org/officeDocument/2006/customXml" ds:itemID="{4781782C-C6A7-495B-A540-7BE0CD561F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Jessa Leidl</dc:creator>
  <dcterms:created xsi:type="dcterms:W3CDTF">2022-12-12T18:45:11Z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0x01010055135DA2EDDC1043ADDBEA0EC0365999</vt:lpwstr>
  </property>
  <property fmtid="{D5CDD505-2E9C-101B-9397-08002B2CF9AE}" pid="3" name="MediaServiceImageTags">
    <vt:lpwstr/>
  </property>
  <property fmtid="{D5CDD505-2E9C-101B-9397-08002B2CF9AE}" pid="4" name="pdobSourceOriginalWidth">
    <vt:r8>0</vt:r8>
  </property>
  <property fmtid="{D5CDD505-2E9C-101B-9397-08002B2CF9AE}" pid="5" name="pdobSourceOriginalHeight">
    <vt:r8>0</vt:r8>
  </property>
  <property fmtid="{D5CDD505-2E9C-101B-9397-08002B2CF9AE}" pid="6" name="pdobSourceCropLeft">
    <vt:r8>0</vt:r8>
  </property>
  <property fmtid="{D5CDD505-2E9C-101B-9397-08002B2CF9AE}" pid="7" name="pdobSourceCropRight">
    <vt:r8>0</vt:r8>
  </property>
  <property fmtid="{D5CDD505-2E9C-101B-9397-08002B2CF9AE}" pid="8" name="pdobSourceCropTop">
    <vt:r8>0</vt:r8>
  </property>
  <property fmtid="{D5CDD505-2E9C-101B-9397-08002B2CF9AE}" pid="9" name="pdobSourceCropBottom">
    <vt:r8>0</vt:r8>
  </property>
  <property fmtid="{D5CDD505-2E9C-101B-9397-08002B2CF9AE}" pid="10" name="intFirstSelectedSlide">
    <vt:i4>4</vt:i4>
  </property>
  <property fmtid="{D5CDD505-2E9C-101B-9397-08002B2CF9AE}" pid="11" name="pintSourceSlideIndex">
    <vt:i4>14</vt:i4>
  </property>
  <property fmtid="{D5CDD505-2E9C-101B-9397-08002B2CF9AE}" pid="12" name="pstrSourceShapeName">
    <vt:lpwstr>Illustration16x9</vt:lpwstr>
  </property>
  <property fmtid="{D5CDD505-2E9C-101B-9397-08002B2CF9AE}" pid="13" name="pdobSourceLeft">
    <vt:r8>223.153625488281</vt:r8>
  </property>
  <property fmtid="{D5CDD505-2E9C-101B-9397-08002B2CF9AE}" pid="14" name="pdobSourceWidth">
    <vt:r8>521.544799804687</vt:r8>
  </property>
  <property fmtid="{D5CDD505-2E9C-101B-9397-08002B2CF9AE}" pid="15" name="pdobSourceHeight">
    <vt:r8>26.3999996185303</vt:r8>
  </property>
  <property fmtid="{D5CDD505-2E9C-101B-9397-08002B2CF9AE}" pid="16" name="pdobSourceTop">
    <vt:r8>82.6962203979491</vt:r8>
  </property>
</Properties>
</file>