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p:notesSz cx="7102475" cy="9388475"/>
  <p:embeddedFontLst>
    <p:embeddedFont>
      <p:font typeface="Arial Black" panose="020B0A0402010202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tKj9QVXjLPilZWslYLBksbG12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6E0BA6-BB72-4A45-8248-F367A66DC29B}">
  <a:tblStyle styleId="{7C6E0BA6-BB72-4A45-8248-F367A66DC29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84E5862-D5F8-4FB5-8B69-E7C13BEE122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7739" cy="471597"/>
          </a:xfrm>
          <a:prstGeom prst="rect">
            <a:avLst/>
          </a:prstGeom>
          <a:noFill/>
          <a:ln>
            <a:noFill/>
          </a:ln>
        </p:spPr>
        <p:txBody>
          <a:bodyPr spcFirstLastPara="1" wrap="square" lIns="94200" tIns="47100" rIns="94200"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504" y="1"/>
            <a:ext cx="3077739" cy="471597"/>
          </a:xfrm>
          <a:prstGeom prst="rect">
            <a:avLst/>
          </a:prstGeom>
          <a:noFill/>
          <a:ln>
            <a:noFill/>
          </a:ln>
        </p:spPr>
        <p:txBody>
          <a:bodyPr spcFirstLastPara="1" wrap="square" lIns="94200" tIns="47100" rIns="94200"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880"/>
            <a:ext cx="3077739" cy="471596"/>
          </a:xfrm>
          <a:prstGeom prst="rect">
            <a:avLst/>
          </a:prstGeom>
          <a:noFill/>
          <a:ln>
            <a:noFill/>
          </a:ln>
        </p:spPr>
        <p:txBody>
          <a:bodyPr spcFirstLastPara="1" wrap="square" lIns="94200" tIns="47100" rIns="94200"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504" y="8916880"/>
            <a:ext cx="3077739" cy="471596"/>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4023504" y="8916880"/>
            <a:ext cx="3077739" cy="471596"/>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txBox="1">
            <a:spLocks noGrp="1"/>
          </p:cNvSpPr>
          <p:nvPr>
            <p:ph type="sldNum" idx="12"/>
          </p:nvPr>
        </p:nvSpPr>
        <p:spPr>
          <a:xfrm>
            <a:off x="4023504" y="8916880"/>
            <a:ext cx="3077739" cy="471596"/>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Increase in expenses attributed mostly to:</a:t>
            </a:r>
            <a:endParaRPr/>
          </a:p>
          <a:p>
            <a:pPr marL="171450" lvl="0" indent="-171450" algn="l" rtl="0">
              <a:lnSpc>
                <a:spcPct val="100000"/>
              </a:lnSpc>
              <a:spcBef>
                <a:spcPts val="0"/>
              </a:spcBef>
              <a:spcAft>
                <a:spcPts val="0"/>
              </a:spcAft>
              <a:buSzPts val="1400"/>
              <a:buFont typeface="Calibri"/>
              <a:buChar char="-"/>
            </a:pPr>
            <a:r>
              <a:rPr lang="en-US"/>
              <a:t>Conference expenses (venue  – preconference workshop, speaker expenses)</a:t>
            </a:r>
            <a:endParaRPr/>
          </a:p>
          <a:p>
            <a:pPr marL="171450" lvl="0" indent="-171450" algn="l" rtl="0">
              <a:lnSpc>
                <a:spcPct val="100000"/>
              </a:lnSpc>
              <a:spcBef>
                <a:spcPts val="0"/>
              </a:spcBef>
              <a:spcAft>
                <a:spcPts val="0"/>
              </a:spcAft>
              <a:buSzPts val="1400"/>
              <a:buFont typeface="Calibri"/>
              <a:buChar char="-"/>
            </a:pPr>
            <a:r>
              <a:rPr lang="en-US"/>
              <a:t>Increase in student bursaries/awards</a:t>
            </a:r>
            <a:endParaRPr/>
          </a:p>
        </p:txBody>
      </p:sp>
      <p:sp>
        <p:nvSpPr>
          <p:cNvPr id="244" name="Google Shape;244;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4023504" y="8916880"/>
            <a:ext cx="3077739" cy="471596"/>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r>
              <a:rPr lang="en-US"/>
              <a:t>Healthy financial status and solid financial footing</a:t>
            </a:r>
            <a:endParaRPr/>
          </a:p>
          <a:p>
            <a:pPr marL="171450" lvl="0" indent="-171450" algn="l" rtl="0">
              <a:lnSpc>
                <a:spcPct val="100000"/>
              </a:lnSpc>
              <a:spcBef>
                <a:spcPts val="0"/>
              </a:spcBef>
              <a:spcAft>
                <a:spcPts val="0"/>
              </a:spcAft>
              <a:buSzPts val="1400"/>
              <a:buFont typeface="Calibri"/>
              <a:buChar char="-"/>
            </a:pPr>
            <a:r>
              <a:rPr lang="en-US"/>
              <a:t>Revenues exceed expenses year over year since we came back to in-person meeting format in 2022.</a:t>
            </a:r>
            <a:endParaRPr/>
          </a:p>
          <a:p>
            <a:pPr marL="171450" lvl="0" indent="-171450" algn="l" rtl="0">
              <a:lnSpc>
                <a:spcPct val="100000"/>
              </a:lnSpc>
              <a:spcBef>
                <a:spcPts val="0"/>
              </a:spcBef>
              <a:spcAft>
                <a:spcPts val="0"/>
              </a:spcAft>
              <a:buSzPts val="1400"/>
              <a:buFont typeface="Calibri"/>
              <a:buChar char="-"/>
            </a:pPr>
            <a:r>
              <a:rPr lang="en-US"/>
              <a:t>Built up a comfortable ‘piggy bank’ – allow us to weather not only any unanticipated events/emergencies, but importantly also opportunity for the board to develop additional initiatives in the coming year(s) for the association/membership (stay tuned and welcome any suggestions from membership)</a:t>
            </a:r>
            <a:endParaRPr/>
          </a:p>
        </p:txBody>
      </p:sp>
      <p:sp>
        <p:nvSpPr>
          <p:cNvPr id="261" name="Google Shape;261;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1:notes"/>
          <p:cNvSpPr txBox="1">
            <a:spLocks noGrp="1"/>
          </p:cNvSpPr>
          <p:nvPr>
            <p:ph type="body" idx="1"/>
          </p:nvPr>
        </p:nvSpPr>
        <p:spPr>
          <a:xfrm>
            <a:off x="710248" y="4518206"/>
            <a:ext cx="5682000" cy="36966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1:notes"/>
          <p:cNvSpPr txBox="1">
            <a:spLocks noGrp="1"/>
          </p:cNvSpPr>
          <p:nvPr>
            <p:ph type="sldNum" idx="12"/>
          </p:nvPr>
        </p:nvSpPr>
        <p:spPr>
          <a:xfrm>
            <a:off x="4023504" y="8916880"/>
            <a:ext cx="3077700" cy="471600"/>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7e72789021_0_6:notes"/>
          <p:cNvSpPr txBox="1">
            <a:spLocks noGrp="1"/>
          </p:cNvSpPr>
          <p:nvPr>
            <p:ph type="body" idx="1"/>
          </p:nvPr>
        </p:nvSpPr>
        <p:spPr>
          <a:xfrm>
            <a:off x="710248" y="4518206"/>
            <a:ext cx="5682000" cy="36966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7e7278902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81f68fb707_0_36:notes"/>
          <p:cNvSpPr txBox="1">
            <a:spLocks noGrp="1"/>
          </p:cNvSpPr>
          <p:nvPr>
            <p:ph type="body" idx="1"/>
          </p:nvPr>
        </p:nvSpPr>
        <p:spPr>
          <a:xfrm>
            <a:off x="710248" y="4518206"/>
            <a:ext cx="5682000" cy="36966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381f68fb707_0_36: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81f68fb707_0_5:notes"/>
          <p:cNvSpPr txBox="1">
            <a:spLocks noGrp="1"/>
          </p:cNvSpPr>
          <p:nvPr>
            <p:ph type="body" idx="1"/>
          </p:nvPr>
        </p:nvSpPr>
        <p:spPr>
          <a:xfrm>
            <a:off x="710248" y="4518206"/>
            <a:ext cx="5682000" cy="36966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381f68fb707_0_5: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81f68fb707_0_16:notes"/>
          <p:cNvSpPr txBox="1">
            <a:spLocks noGrp="1"/>
          </p:cNvSpPr>
          <p:nvPr>
            <p:ph type="body" idx="1"/>
          </p:nvPr>
        </p:nvSpPr>
        <p:spPr>
          <a:xfrm>
            <a:off x="710248" y="4518206"/>
            <a:ext cx="5682000" cy="36966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381f68fb707_0_16: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81f68fb707_0_26:notes"/>
          <p:cNvSpPr txBox="1">
            <a:spLocks noGrp="1"/>
          </p:cNvSpPr>
          <p:nvPr>
            <p:ph type="body" idx="1"/>
          </p:nvPr>
        </p:nvSpPr>
        <p:spPr>
          <a:xfrm>
            <a:off x="710248" y="4518206"/>
            <a:ext cx="5682000" cy="3696600"/>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381f68fb707_0_26:notes"/>
          <p:cNvSpPr>
            <a:spLocks noGrp="1" noRot="1" noChangeAspect="1"/>
          </p:cNvSpPr>
          <p:nvPr>
            <p:ph type="sldImg" idx="2"/>
          </p:nvPr>
        </p:nvSpPr>
        <p:spPr>
          <a:xfrm>
            <a:off x="735013" y="1173163"/>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8: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4023504" y="8916880"/>
            <a:ext cx="3077739" cy="471596"/>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notes"/>
          <p:cNvSpPr txBox="1">
            <a:spLocks noGrp="1"/>
          </p:cNvSpPr>
          <p:nvPr>
            <p:ph type="sldNum" idx="12"/>
          </p:nvPr>
        </p:nvSpPr>
        <p:spPr>
          <a:xfrm>
            <a:off x="4023504" y="8916880"/>
            <a:ext cx="3077739" cy="471596"/>
          </a:xfrm>
          <a:prstGeom prst="rect">
            <a:avLst/>
          </a:prstGeom>
          <a:noFill/>
          <a:ln>
            <a:noFill/>
          </a:ln>
        </p:spPr>
        <p:txBody>
          <a:bodyPr spcFirstLastPara="1" wrap="square" lIns="94200" tIns="47100" rIns="94200"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710248" y="4518206"/>
            <a:ext cx="5681980" cy="3696711"/>
          </a:xfrm>
          <a:prstGeom prst="rect">
            <a:avLst/>
          </a:prstGeom>
          <a:noFill/>
          <a:ln>
            <a:noFill/>
          </a:ln>
        </p:spPr>
        <p:txBody>
          <a:bodyPr spcFirstLastPara="1" wrap="square" lIns="94200" tIns="47100" rIns="94200" bIns="471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597160" y="553616"/>
            <a:ext cx="3595634" cy="17575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5134708" y="553616"/>
            <a:ext cx="6279741" cy="5486400"/>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sz="2800"/>
            </a:lvl1pPr>
            <a:lvl2pPr marL="914400" lvl="1" indent="-381000" algn="l">
              <a:lnSpc>
                <a:spcPct val="120000"/>
              </a:lnSpc>
              <a:spcBef>
                <a:spcPts val="500"/>
              </a:spcBef>
              <a:spcAft>
                <a:spcPts val="0"/>
              </a:spcAft>
              <a:buClr>
                <a:schemeClr val="dk1"/>
              </a:buClr>
              <a:buSzPts val="2400"/>
              <a:buChar char="•"/>
              <a:defRPr sz="2400"/>
            </a:lvl2pPr>
            <a:lvl3pPr marL="1371600" lvl="2" indent="-355600" algn="l">
              <a:lnSpc>
                <a:spcPct val="120000"/>
              </a:lnSpc>
              <a:spcBef>
                <a:spcPts val="500"/>
              </a:spcBef>
              <a:spcAft>
                <a:spcPts val="0"/>
              </a:spcAft>
              <a:buClr>
                <a:schemeClr val="dk1"/>
              </a:buClr>
              <a:buSzPts val="2000"/>
              <a:buChar char="•"/>
              <a:defRPr sz="20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8" name="Google Shape;18;p33"/>
          <p:cNvSpPr txBox="1">
            <a:spLocks noGrp="1"/>
          </p:cNvSpPr>
          <p:nvPr>
            <p:ph type="body" idx="2"/>
          </p:nvPr>
        </p:nvSpPr>
        <p:spPr>
          <a:xfrm>
            <a:off x="597160" y="2311121"/>
            <a:ext cx="3595634" cy="372889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 name="Google Shape;19;p33"/>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12648" y="548640"/>
            <a:ext cx="10515600" cy="11322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622415" y="-1328869"/>
            <a:ext cx="4496065"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859174" y="2354212"/>
            <a:ext cx="5598466" cy="20470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2437312" y="-1020615"/>
            <a:ext cx="5598465" cy="879668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4"/>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612648" y="548640"/>
            <a:ext cx="10653578" cy="11322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5"/>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594360" y="557784"/>
            <a:ext cx="3595634" cy="22123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a:spLocks noGrp="1"/>
          </p:cNvSpPr>
          <p:nvPr>
            <p:ph type="pic" idx="2"/>
          </p:nvPr>
        </p:nvSpPr>
        <p:spPr>
          <a:xfrm>
            <a:off x="5063319" y="657103"/>
            <a:ext cx="6483687" cy="5555904"/>
          </a:xfrm>
          <a:prstGeom prst="rect">
            <a:avLst/>
          </a:prstGeom>
          <a:noFill/>
          <a:ln>
            <a:noFill/>
          </a:ln>
        </p:spPr>
      </p:sp>
      <p:sp>
        <p:nvSpPr>
          <p:cNvPr id="34" name="Google Shape;34;p36"/>
          <p:cNvSpPr txBox="1">
            <a:spLocks noGrp="1"/>
          </p:cNvSpPr>
          <p:nvPr>
            <p:ph type="body" idx="1"/>
          </p:nvPr>
        </p:nvSpPr>
        <p:spPr>
          <a:xfrm>
            <a:off x="609601" y="2826137"/>
            <a:ext cx="3585586" cy="3434638"/>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36"/>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37"/>
          <p:cNvSpPr txBox="1">
            <a:spLocks noGrp="1"/>
          </p:cNvSpPr>
          <p:nvPr>
            <p:ph type="ctrTitle"/>
          </p:nvPr>
        </p:nvSpPr>
        <p:spPr>
          <a:xfrm>
            <a:off x="2301923" y="1122363"/>
            <a:ext cx="7588155" cy="26211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7"/>
          <p:cNvSpPr txBox="1">
            <a:spLocks noGrp="1"/>
          </p:cNvSpPr>
          <p:nvPr>
            <p:ph type="subTitle" idx="1"/>
          </p:nvPr>
        </p:nvSpPr>
        <p:spPr>
          <a:xfrm>
            <a:off x="2301923" y="3843708"/>
            <a:ext cx="7588155" cy="1414091"/>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1800"/>
              <a:buNone/>
              <a:defRPr sz="1800"/>
            </a:lvl1pPr>
            <a:lvl2pPr lvl="1" algn="ctr">
              <a:lnSpc>
                <a:spcPct val="120000"/>
              </a:lnSpc>
              <a:spcBef>
                <a:spcPts val="500"/>
              </a:spcBef>
              <a:spcAft>
                <a:spcPts val="0"/>
              </a:spcAft>
              <a:buClr>
                <a:schemeClr val="dk1"/>
              </a:buClr>
              <a:buSzPts val="1800"/>
              <a:buNone/>
              <a:defRPr sz="18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37"/>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612648" y="548640"/>
            <a:ext cx="10653578" cy="11322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612647" y="1715532"/>
            <a:ext cx="10653579" cy="45938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8"/>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603381" y="553616"/>
            <a:ext cx="8273140" cy="400885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9"/>
          <p:cNvSpPr txBox="1">
            <a:spLocks noGrp="1"/>
          </p:cNvSpPr>
          <p:nvPr>
            <p:ph type="body" idx="1"/>
          </p:nvPr>
        </p:nvSpPr>
        <p:spPr>
          <a:xfrm>
            <a:off x="603380" y="4589463"/>
            <a:ext cx="8273140" cy="1384617"/>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000"/>
              <a:buNone/>
              <a:defRPr sz="2000">
                <a:solidFill>
                  <a:schemeClr val="dk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9"/>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40"/>
          <p:cNvSpPr txBox="1">
            <a:spLocks noGrp="1"/>
          </p:cNvSpPr>
          <p:nvPr>
            <p:ph type="title"/>
          </p:nvPr>
        </p:nvSpPr>
        <p:spPr>
          <a:xfrm>
            <a:off x="612648" y="548640"/>
            <a:ext cx="10741152" cy="11322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0"/>
          <p:cNvSpPr txBox="1">
            <a:spLocks noGrp="1"/>
          </p:cNvSpPr>
          <p:nvPr>
            <p:ph type="body" idx="1"/>
          </p:nvPr>
        </p:nvSpPr>
        <p:spPr>
          <a:xfrm>
            <a:off x="612648"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0"/>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09600" y="547396"/>
            <a:ext cx="10745788" cy="114329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09600" y="1685735"/>
            <a:ext cx="5157787" cy="5598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cap="none"/>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41"/>
          <p:cNvSpPr txBox="1">
            <a:spLocks noGrp="1"/>
          </p:cNvSpPr>
          <p:nvPr>
            <p:ph type="body" idx="2"/>
          </p:nvPr>
        </p:nvSpPr>
        <p:spPr>
          <a:xfrm>
            <a:off x="609600" y="2386894"/>
            <a:ext cx="5157787" cy="376508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1"/>
          <p:cNvSpPr txBox="1">
            <a:spLocks noGrp="1"/>
          </p:cNvSpPr>
          <p:nvPr>
            <p:ph type="body" idx="3"/>
          </p:nvPr>
        </p:nvSpPr>
        <p:spPr>
          <a:xfrm>
            <a:off x="6172200" y="1685735"/>
            <a:ext cx="5183188" cy="5598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cap="none"/>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1"/>
          <p:cNvSpPr txBox="1">
            <a:spLocks noGrp="1"/>
          </p:cNvSpPr>
          <p:nvPr>
            <p:ph type="body" idx="4"/>
          </p:nvPr>
        </p:nvSpPr>
        <p:spPr>
          <a:xfrm>
            <a:off x="6172199" y="2386894"/>
            <a:ext cx="5183189" cy="376508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1"/>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612648" y="548640"/>
            <a:ext cx="10653578" cy="113225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612647" y="1715532"/>
            <a:ext cx="10653579" cy="459382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137160" y="6453002"/>
            <a:ext cx="349431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8876521" y="6453002"/>
            <a:ext cx="2805405"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 descr="A group of people sitting in front of a crowd&#10;&#10;Description automatically generated"/>
          <p:cNvPicPr preferRelativeResize="0"/>
          <p:nvPr/>
        </p:nvPicPr>
        <p:blipFill rotWithShape="1">
          <a:blip r:embed="rId3">
            <a:alphaModFix/>
          </a:blip>
          <a:srcRect t="27300" b="22003"/>
          <a:stretch/>
        </p:blipFill>
        <p:spPr>
          <a:xfrm>
            <a:off x="-3191" y="1257323"/>
            <a:ext cx="12192031" cy="4125821"/>
          </a:xfrm>
          <a:prstGeom prst="rect">
            <a:avLst/>
          </a:prstGeom>
          <a:noFill/>
          <a:ln>
            <a:noFill/>
          </a:ln>
        </p:spPr>
      </p:pic>
      <p:sp>
        <p:nvSpPr>
          <p:cNvPr id="90" name="Google Shape;90;p1"/>
          <p:cNvSpPr txBox="1">
            <a:spLocks noGrp="1"/>
          </p:cNvSpPr>
          <p:nvPr>
            <p:ph type="title"/>
          </p:nvPr>
        </p:nvSpPr>
        <p:spPr>
          <a:xfrm>
            <a:off x="716643" y="5508640"/>
            <a:ext cx="10436224" cy="66156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latin typeface="Arial"/>
                <a:ea typeface="Arial"/>
                <a:cs typeface="Arial"/>
                <a:sym typeface="Arial"/>
              </a:rPr>
              <a:t>2025 Annual General Meeting</a:t>
            </a:r>
            <a:endParaRPr/>
          </a:p>
        </p:txBody>
      </p:sp>
      <p:sp>
        <p:nvSpPr>
          <p:cNvPr id="91" name="Google Shape;91;p1"/>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50"/>
              <a:buNone/>
            </a:pPr>
            <a:fld id="{00000000-1234-1234-1234-123412341234}" type="slidenum">
              <a:rPr lang="en-US" sz="1050">
                <a:solidFill>
                  <a:srgbClr val="FFFFFF"/>
                </a:solidFill>
              </a:rPr>
              <a:t>1</a:t>
            </a:fld>
            <a:endParaRPr sz="1050">
              <a:solidFill>
                <a:srgbClr val="FFFFFF"/>
              </a:solidFill>
            </a:endParaRPr>
          </a:p>
        </p:txBody>
      </p:sp>
      <p:sp>
        <p:nvSpPr>
          <p:cNvPr id="92" name="Google Shape;92;p1"/>
          <p:cNvSpPr txBox="1"/>
          <p:nvPr/>
        </p:nvSpPr>
        <p:spPr>
          <a:xfrm>
            <a:off x="715655" y="6166701"/>
            <a:ext cx="8229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C00000"/>
                </a:solidFill>
                <a:latin typeface="Arial"/>
                <a:ea typeface="Arial"/>
                <a:cs typeface="Arial"/>
                <a:sym typeface="Arial"/>
              </a:rPr>
              <a:t> MaRS Discovery District  |  September 23, 2025  |  Toronto, Ontario</a:t>
            </a: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0" y="-161429"/>
            <a:ext cx="12192000" cy="1415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4" name="Google Shape;94;p1"/>
          <p:cNvPicPr preferRelativeResize="0"/>
          <p:nvPr/>
        </p:nvPicPr>
        <p:blipFill rotWithShape="1">
          <a:blip r:embed="rId4">
            <a:alphaModFix/>
          </a:blip>
          <a:srcRect l="15990" t="17204" r="34555" b="23364"/>
          <a:stretch/>
        </p:blipFill>
        <p:spPr>
          <a:xfrm>
            <a:off x="443512" y="-117929"/>
            <a:ext cx="1716584" cy="1160359"/>
          </a:xfrm>
          <a:prstGeom prst="rect">
            <a:avLst/>
          </a:prstGeom>
          <a:noFill/>
          <a:ln>
            <a:noFill/>
          </a:ln>
        </p:spPr>
      </p:pic>
      <p:sp>
        <p:nvSpPr>
          <p:cNvPr id="95" name="Google Shape;95;p1"/>
          <p:cNvSpPr txBox="1"/>
          <p:nvPr/>
        </p:nvSpPr>
        <p:spPr>
          <a:xfrm>
            <a:off x="8641443" y="5490780"/>
            <a:ext cx="34290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C00000"/>
                </a:solidFill>
                <a:latin typeface="Arial"/>
                <a:ea typeface="Arial"/>
                <a:cs typeface="Arial"/>
                <a:sym typeface="Arial"/>
              </a:rPr>
              <a:t>www.capt-actp.ca</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2498193" y="104491"/>
            <a:ext cx="6633576" cy="725199"/>
          </a:xfrm>
          <a:prstGeom prst="rect">
            <a:avLst/>
          </a:prstGeom>
          <a:noFill/>
          <a:ln>
            <a:noFill/>
          </a:ln>
        </p:spPr>
        <p:txBody>
          <a:bodyPr spcFirstLastPara="1" wrap="square" lIns="91425" tIns="45700" rIns="91425" bIns="45700" anchor="ctr" anchorCtr="0">
            <a:spAutoFit/>
          </a:bodyPr>
          <a:lstStyle/>
          <a:p>
            <a:pPr marL="0" marR="0" lvl="0" indent="0" algn="ctr" rtl="0">
              <a:lnSpc>
                <a:spcPct val="85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a:p>
            <a:pPr marL="0" marR="0" lvl="0" indent="0" algn="l" rtl="0">
              <a:lnSpc>
                <a:spcPct val="85000"/>
              </a:lnSpc>
              <a:spcBef>
                <a:spcPts val="6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Canadian Association for Population Therapeutics / Association Canadienne pour la Thérapeutiques des Populations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p:nvPr/>
        </p:nvSpPr>
        <p:spPr>
          <a:xfrm>
            <a:off x="141111" y="348442"/>
            <a:ext cx="11909778" cy="300878"/>
          </a:xfrm>
          <a:prstGeom prst="rect">
            <a:avLst/>
          </a:prstGeom>
          <a:noFill/>
          <a:ln>
            <a:noFill/>
          </a:ln>
        </p:spPr>
        <p:txBody>
          <a:bodyPr spcFirstLastPara="1" wrap="square" lIns="23625" tIns="11800" rIns="23625" bIns="118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We gratefully acknowledge the generous support of our 2025 CAPT-ACTP Conference sponsors:</a:t>
            </a:r>
            <a:endParaRPr sz="1800" b="0" i="0" u="none" strike="noStrike" cap="none">
              <a:solidFill>
                <a:schemeClr val="dk1"/>
              </a:solidFill>
              <a:latin typeface="Arial"/>
              <a:ea typeface="Arial"/>
              <a:cs typeface="Arial"/>
              <a:sym typeface="Arial"/>
            </a:endParaRPr>
          </a:p>
        </p:txBody>
      </p:sp>
      <p:pic>
        <p:nvPicPr>
          <p:cNvPr id="177" name="Google Shape;177;p10"/>
          <p:cNvPicPr preferRelativeResize="0"/>
          <p:nvPr/>
        </p:nvPicPr>
        <p:blipFill rotWithShape="1">
          <a:blip r:embed="rId3">
            <a:alphaModFix/>
          </a:blip>
          <a:srcRect/>
          <a:stretch/>
        </p:blipFill>
        <p:spPr>
          <a:xfrm>
            <a:off x="3228901" y="992700"/>
            <a:ext cx="6075224" cy="5568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pic>
        <p:nvPicPr>
          <p:cNvPr id="183" name="Google Shape;183;p11"/>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184" name="Google Shape;184;p11"/>
          <p:cNvSpPr txBox="1"/>
          <p:nvPr/>
        </p:nvSpPr>
        <p:spPr>
          <a:xfrm>
            <a:off x="503316" y="634161"/>
            <a:ext cx="7315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MMAS Committee Report</a:t>
            </a:r>
            <a:endParaRPr sz="1400" b="0" i="0" u="none" strike="noStrike" cap="none">
              <a:solidFill>
                <a:srgbClr val="000000"/>
              </a:solidFill>
              <a:latin typeface="Arial"/>
              <a:ea typeface="Arial"/>
              <a:cs typeface="Arial"/>
              <a:sym typeface="Arial"/>
            </a:endParaRPr>
          </a:p>
        </p:txBody>
      </p:sp>
      <p:sp>
        <p:nvSpPr>
          <p:cNvPr id="185" name="Google Shape;185;p11"/>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186" name="Google Shape;186;p11"/>
          <p:cNvSpPr/>
          <p:nvPr/>
        </p:nvSpPr>
        <p:spPr>
          <a:xfrm>
            <a:off x="31335" y="1143000"/>
            <a:ext cx="9144000" cy="553998"/>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Clr>
                <a:srgbClr val="000000"/>
              </a:buClr>
              <a:buSzPts val="2000"/>
              <a:buFont typeface="Arial"/>
              <a:buNone/>
            </a:pPr>
            <a:r>
              <a:rPr lang="en-US" sz="2000" b="1" i="1" u="none" strike="noStrike" cap="none">
                <a:solidFill>
                  <a:schemeClr val="dk1"/>
                </a:solidFill>
                <a:latin typeface="Arial"/>
                <a:ea typeface="Arial"/>
                <a:cs typeface="Arial"/>
                <a:sym typeface="Arial"/>
              </a:rPr>
              <a:t>Chaired by Adam Haynes (President) &amp; Danielle Nagy (Student Rep)</a:t>
            </a:r>
            <a:endParaRPr sz="2000" u="none" strike="noStrike" cap="none">
              <a:solidFill>
                <a:schemeClr val="dk1"/>
              </a:solidFill>
            </a:endParaRPr>
          </a:p>
          <a:p>
            <a:pPr marL="0" lvl="0" indent="0" algn="l" rtl="0">
              <a:lnSpc>
                <a:spcPct val="150000"/>
              </a:lnSpc>
              <a:spcBef>
                <a:spcPts val="0"/>
              </a:spcBef>
              <a:spcAft>
                <a:spcPts val="0"/>
              </a:spcAft>
              <a:buNone/>
            </a:pPr>
            <a:endParaRPr sz="2000">
              <a:solidFill>
                <a:schemeClr val="dk1"/>
              </a:solidFill>
            </a:endParaRPr>
          </a:p>
        </p:txBody>
      </p:sp>
      <p:pic>
        <p:nvPicPr>
          <p:cNvPr id="187" name="Google Shape;187;p11"/>
          <p:cNvPicPr preferRelativeResize="0"/>
          <p:nvPr/>
        </p:nvPicPr>
        <p:blipFill>
          <a:blip r:embed="rId4">
            <a:alphaModFix/>
          </a:blip>
          <a:stretch>
            <a:fillRect/>
          </a:stretch>
        </p:blipFill>
        <p:spPr>
          <a:xfrm>
            <a:off x="6183850" y="1746398"/>
            <a:ext cx="5448300" cy="2581275"/>
          </a:xfrm>
          <a:prstGeom prst="rect">
            <a:avLst/>
          </a:prstGeom>
          <a:noFill/>
          <a:ln>
            <a:noFill/>
          </a:ln>
        </p:spPr>
      </p:pic>
      <p:sp>
        <p:nvSpPr>
          <p:cNvPr id="188" name="Google Shape;188;p11"/>
          <p:cNvSpPr/>
          <p:nvPr/>
        </p:nvSpPr>
        <p:spPr>
          <a:xfrm>
            <a:off x="31328" y="1823075"/>
            <a:ext cx="6064800" cy="554100"/>
          </a:xfrm>
          <a:prstGeom prst="rect">
            <a:avLst/>
          </a:prstGeom>
          <a:noFill/>
          <a:ln>
            <a:noFill/>
          </a:ln>
        </p:spPr>
        <p:txBody>
          <a:bodyPr spcFirstLastPara="1" wrap="square" lIns="91425" tIns="45700" rIns="91425" bIns="45700" anchor="t" anchorCtr="0">
            <a:noAutofit/>
          </a:bodyPr>
          <a:lstStyle/>
          <a:p>
            <a:pPr marL="914400" lvl="1" indent="-457200" algn="l" rtl="0">
              <a:lnSpc>
                <a:spcPct val="150000"/>
              </a:lnSpc>
              <a:spcBef>
                <a:spcPts val="0"/>
              </a:spcBef>
              <a:spcAft>
                <a:spcPts val="0"/>
              </a:spcAft>
              <a:buClr>
                <a:schemeClr val="dk1"/>
              </a:buClr>
              <a:buSzPts val="2000"/>
              <a:buFont typeface="Noto Sans Symbols"/>
              <a:buChar char="⮚"/>
            </a:pPr>
            <a:r>
              <a:rPr lang="en-US" sz="2000" b="1">
                <a:solidFill>
                  <a:schemeClr val="dk1"/>
                </a:solidFill>
              </a:rPr>
              <a:t>Student career webinar </a:t>
            </a:r>
            <a:endParaRPr b="1">
              <a:solidFill>
                <a:schemeClr val="dk1"/>
              </a:solidFill>
            </a:endParaRPr>
          </a:p>
          <a:p>
            <a:pPr marL="1371600" lvl="2" indent="-469900" algn="l" rtl="0">
              <a:lnSpc>
                <a:spcPct val="150000"/>
              </a:lnSpc>
              <a:spcBef>
                <a:spcPts val="0"/>
              </a:spcBef>
              <a:spcAft>
                <a:spcPts val="0"/>
              </a:spcAft>
              <a:buClr>
                <a:schemeClr val="dk1"/>
              </a:buClr>
              <a:buSzPts val="2000"/>
              <a:buFont typeface="Noto Sans Symbols"/>
              <a:buChar char="⮚"/>
            </a:pPr>
            <a:r>
              <a:rPr lang="en-US" sz="2000">
                <a:solidFill>
                  <a:schemeClr val="dk1"/>
                </a:solidFill>
              </a:rPr>
              <a:t>4 speakers across industry, HTA, consultancy &amp; government</a:t>
            </a:r>
            <a:endParaRPr>
              <a:solidFill>
                <a:schemeClr val="dk1"/>
              </a:solidFill>
            </a:endParaRPr>
          </a:p>
          <a:p>
            <a:pPr marL="1371600" lvl="2" indent="-457200" algn="l" rtl="0">
              <a:lnSpc>
                <a:spcPct val="150000"/>
              </a:lnSpc>
              <a:spcBef>
                <a:spcPts val="0"/>
              </a:spcBef>
              <a:spcAft>
                <a:spcPts val="0"/>
              </a:spcAft>
              <a:buClr>
                <a:schemeClr val="dk1"/>
              </a:buClr>
              <a:buSzPts val="2000"/>
              <a:buFont typeface="Noto Sans Symbols"/>
              <a:buChar char="⮚"/>
            </a:pPr>
            <a:r>
              <a:rPr lang="en-US" sz="2000">
                <a:solidFill>
                  <a:schemeClr val="dk1"/>
                </a:solidFill>
              </a:rPr>
              <a:t>35 attendees</a:t>
            </a:r>
            <a:endParaRPr sz="2000">
              <a:solidFill>
                <a:schemeClr val="dk1"/>
              </a:solidFill>
            </a:endParaRPr>
          </a:p>
          <a:p>
            <a:pPr marL="914400" lvl="0" indent="0" algn="l" rtl="0">
              <a:lnSpc>
                <a:spcPct val="150000"/>
              </a:lnSpc>
              <a:spcBef>
                <a:spcPts val="0"/>
              </a:spcBef>
              <a:spcAft>
                <a:spcPts val="0"/>
              </a:spcAft>
              <a:buNone/>
            </a:pPr>
            <a:endParaRPr sz="2000" b="1">
              <a:solidFill>
                <a:schemeClr val="dk1"/>
              </a:solidFill>
            </a:endParaRPr>
          </a:p>
          <a:p>
            <a:pPr marL="914400" lvl="1" indent="-355600" algn="l" rtl="0">
              <a:lnSpc>
                <a:spcPct val="150000"/>
              </a:lnSpc>
              <a:spcBef>
                <a:spcPts val="0"/>
              </a:spcBef>
              <a:spcAft>
                <a:spcPts val="0"/>
              </a:spcAft>
              <a:buClr>
                <a:schemeClr val="dk1"/>
              </a:buClr>
              <a:buSzPts val="2000"/>
              <a:buChar char="⮚"/>
            </a:pPr>
            <a:r>
              <a:rPr lang="en-US" sz="2000" b="1">
                <a:solidFill>
                  <a:schemeClr val="dk1"/>
                </a:solidFill>
              </a:rPr>
              <a:t>46 students attending the conference</a:t>
            </a:r>
            <a:endParaRPr sz="2000" b="1">
              <a:solidFill>
                <a:schemeClr val="dk1"/>
              </a:solidFill>
            </a:endParaRPr>
          </a:p>
          <a:p>
            <a:pPr marL="1371600" lvl="2" indent="-355600" algn="l" rtl="0">
              <a:lnSpc>
                <a:spcPct val="150000"/>
              </a:lnSpc>
              <a:spcBef>
                <a:spcPts val="0"/>
              </a:spcBef>
              <a:spcAft>
                <a:spcPts val="0"/>
              </a:spcAft>
              <a:buClr>
                <a:schemeClr val="dk1"/>
              </a:buClr>
              <a:buSzPts val="2000"/>
              <a:buChar char="⮚"/>
            </a:pPr>
            <a:r>
              <a:rPr lang="en-US" sz="2000">
                <a:solidFill>
                  <a:schemeClr val="dk1"/>
                </a:solidFill>
              </a:rPr>
              <a:t>Travel bursaries awarded to 16 students</a:t>
            </a:r>
            <a:endParaRPr sz="2000">
              <a:solidFill>
                <a:schemeClr val="dk1"/>
              </a:solidFill>
            </a:endParaRPr>
          </a:p>
          <a:p>
            <a:pPr marL="914400" lvl="0" indent="0" algn="l" rtl="0">
              <a:lnSpc>
                <a:spcPct val="150000"/>
              </a:lnSpc>
              <a:spcBef>
                <a:spcPts val="0"/>
              </a:spcBef>
              <a:spcAft>
                <a:spcPts val="0"/>
              </a:spcAft>
              <a:buNone/>
            </a:pPr>
            <a:endParaRPr sz="2000" b="1">
              <a:solidFill>
                <a:schemeClr val="dk1"/>
              </a:solidFill>
            </a:endParaRPr>
          </a:p>
          <a:p>
            <a:pPr marL="914400" lvl="1" indent="-355600" algn="l" rtl="0">
              <a:lnSpc>
                <a:spcPct val="150000"/>
              </a:lnSpc>
              <a:spcBef>
                <a:spcPts val="0"/>
              </a:spcBef>
              <a:spcAft>
                <a:spcPts val="0"/>
              </a:spcAft>
              <a:buClr>
                <a:schemeClr val="dk1"/>
              </a:buClr>
              <a:buSzPts val="2000"/>
              <a:buChar char="⮚"/>
            </a:pPr>
            <a:r>
              <a:rPr lang="en-US" sz="2000" b="1">
                <a:solidFill>
                  <a:schemeClr val="dk1"/>
                </a:solidFill>
              </a:rPr>
              <a:t>Career fair</a:t>
            </a:r>
            <a:endParaRPr sz="2000"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pic>
        <p:nvPicPr>
          <p:cNvPr id="194" name="Google Shape;194;p12"/>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195" name="Google Shape;195;p12"/>
          <p:cNvSpPr txBox="1"/>
          <p:nvPr/>
        </p:nvSpPr>
        <p:spPr>
          <a:xfrm>
            <a:off x="457200" y="405526"/>
            <a:ext cx="86868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Scientific Program Committee Report</a:t>
            </a:r>
            <a:endParaRPr sz="1400" b="0" i="0" u="none" strike="noStrike" cap="none">
              <a:solidFill>
                <a:srgbClr val="000000"/>
              </a:solidFill>
              <a:latin typeface="Arial"/>
              <a:ea typeface="Arial"/>
              <a:cs typeface="Arial"/>
              <a:sym typeface="Arial"/>
            </a:endParaRPr>
          </a:p>
        </p:txBody>
      </p:sp>
      <p:sp>
        <p:nvSpPr>
          <p:cNvPr id="196" name="Google Shape;196;p12"/>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197" name="Google Shape;197;p12"/>
          <p:cNvSpPr/>
          <p:nvPr/>
        </p:nvSpPr>
        <p:spPr>
          <a:xfrm>
            <a:off x="-712" y="999169"/>
            <a:ext cx="11050186" cy="4651979"/>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Clr>
                <a:srgbClr val="000000"/>
              </a:buClr>
              <a:buSzPts val="2000"/>
              <a:buFont typeface="Arial"/>
              <a:buNone/>
            </a:pPr>
            <a:r>
              <a:rPr lang="en-US" sz="2000" b="1" i="1" u="none" strike="noStrike" cap="none">
                <a:solidFill>
                  <a:schemeClr val="dk1"/>
                </a:solidFill>
                <a:latin typeface="Arial"/>
                <a:ea typeface="Arial"/>
                <a:cs typeface="Arial"/>
                <a:sym typeface="Arial"/>
              </a:rPr>
              <a:t>Chaired by Jason Guertin (President-Elect) &amp; Adam Haynes (President)</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2 full days of conference</a:t>
            </a:r>
            <a:endParaRPr sz="1400" b="0" i="0" u="none" strike="noStrike" cap="none">
              <a:solidFill>
                <a:srgbClr val="000000"/>
              </a:solidFill>
              <a:latin typeface="Arial"/>
              <a:ea typeface="Arial"/>
              <a:cs typeface="Arial"/>
              <a:sym typeface="Arial"/>
            </a:endParaRPr>
          </a:p>
          <a:p>
            <a:pPr marL="1371600" marR="0" lvl="2"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Keynote presentation by Dr. Dean Regier</a:t>
            </a:r>
            <a:endParaRPr sz="1400" b="0" i="0" u="none" strike="noStrike" cap="none">
              <a:solidFill>
                <a:srgbClr val="000000"/>
              </a:solidFill>
              <a:latin typeface="Arial"/>
              <a:ea typeface="Arial"/>
              <a:cs typeface="Arial"/>
              <a:sym typeface="Arial"/>
            </a:endParaRPr>
          </a:p>
          <a:p>
            <a:pPr marL="1371600" marR="0" lvl="2"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8 sponsored panel sessions and over 25 different panelists</a:t>
            </a:r>
            <a:endParaRPr sz="1400" b="0" i="0" u="none" strike="noStrike" cap="none">
              <a:solidFill>
                <a:srgbClr val="000000"/>
              </a:solidFill>
              <a:latin typeface="Arial"/>
              <a:ea typeface="Arial"/>
              <a:cs typeface="Arial"/>
              <a:sym typeface="Arial"/>
            </a:endParaRPr>
          </a:p>
          <a:p>
            <a:pPr marL="1828800" marR="0" lvl="3"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Wide range of topics including Cancer care, Rare Diseases, Real-World Evidence</a:t>
            </a:r>
            <a:endParaRPr sz="1400" b="0" i="0" u="none" strike="noStrike" cap="none">
              <a:solidFill>
                <a:srgbClr val="000000"/>
              </a:solidFill>
              <a:latin typeface="Arial"/>
              <a:ea typeface="Arial"/>
              <a:cs typeface="Arial"/>
              <a:sym typeface="Arial"/>
            </a:endParaRPr>
          </a:p>
          <a:p>
            <a:pPr marL="1371600" marR="0" lvl="2"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Over 70 abstracts – 4 student oral presentations / 4 evaluated poster presentations</a:t>
            </a:r>
            <a:endParaRPr sz="1400" b="0" i="0" u="none" strike="noStrike" cap="none">
              <a:solidFill>
                <a:srgbClr val="000000"/>
              </a:solidFill>
              <a:latin typeface="Arial"/>
              <a:ea typeface="Arial"/>
              <a:cs typeface="Arial"/>
              <a:sym typeface="Arial"/>
            </a:endParaRPr>
          </a:p>
          <a:p>
            <a:pPr marL="1371600" marR="0" lvl="2" indent="-330200" algn="l" rtl="0">
              <a:lnSpc>
                <a:spcPct val="15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a:p>
            <a:pPr marL="914400" marR="0" lvl="1"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Special thanks to all SPC members for their great help!</a:t>
            </a:r>
            <a:endParaRPr sz="2000" b="0" i="0" u="none" strike="noStrike" cap="none">
              <a:solidFill>
                <a:schemeClr val="dk1"/>
              </a:solidFill>
              <a:latin typeface="Arial"/>
              <a:ea typeface="Arial"/>
              <a:cs typeface="Arial"/>
              <a:sym typeface="Arial"/>
            </a:endParaRPr>
          </a:p>
          <a:p>
            <a:pPr marL="457200" marR="0" lvl="1" indent="0" algn="l" rtl="0">
              <a:lnSpc>
                <a:spcPct val="150000"/>
              </a:lnSpc>
              <a:spcBef>
                <a:spcPts val="0"/>
              </a:spcBef>
              <a:spcAft>
                <a:spcPts val="0"/>
              </a:spcAft>
              <a:buClr>
                <a:srgbClr val="000000"/>
              </a:buClr>
              <a:buSzPts val="2000"/>
              <a:buFont typeface="Arial"/>
              <a:buNone/>
            </a:pPr>
            <a:endParaRPr sz="2000" b="1" i="1"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p:nvPr/>
        </p:nvSpPr>
        <p:spPr>
          <a:xfrm>
            <a:off x="3175" y="6400800"/>
            <a:ext cx="12188825"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13"/>
          <p:cNvSpPr/>
          <p:nvPr/>
        </p:nvSpPr>
        <p:spPr>
          <a:xfrm>
            <a:off x="15" y="6334316"/>
            <a:ext cx="12188825" cy="64008"/>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4" name="Google Shape;204;p1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05" name="Google Shape;205;p13" descr="A group of people sitting in front of a crowd&#10;&#10;Description automatically generated"/>
          <p:cNvPicPr preferRelativeResize="0"/>
          <p:nvPr/>
        </p:nvPicPr>
        <p:blipFill rotWithShape="1">
          <a:blip r:embed="rId3">
            <a:alphaModFix/>
          </a:blip>
          <a:srcRect t="27300" b="12305"/>
          <a:stretch/>
        </p:blipFill>
        <p:spPr>
          <a:xfrm>
            <a:off x="-32" y="10"/>
            <a:ext cx="12192031" cy="4915066"/>
          </a:xfrm>
          <a:prstGeom prst="rect">
            <a:avLst/>
          </a:prstGeom>
          <a:noFill/>
          <a:ln>
            <a:noFill/>
          </a:ln>
        </p:spPr>
      </p:pic>
      <p:sp>
        <p:nvSpPr>
          <p:cNvPr id="206" name="Google Shape;206;p13"/>
          <p:cNvSpPr/>
          <p:nvPr/>
        </p:nvSpPr>
        <p:spPr>
          <a:xfrm>
            <a:off x="1507" y="4953000"/>
            <a:ext cx="12188952" cy="19050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13"/>
          <p:cNvSpPr txBox="1">
            <a:spLocks noGrp="1"/>
          </p:cNvSpPr>
          <p:nvPr>
            <p:ph type="title"/>
          </p:nvPr>
        </p:nvSpPr>
        <p:spPr>
          <a:xfrm>
            <a:off x="685800" y="4927378"/>
            <a:ext cx="11350624" cy="143256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50000"/>
              </a:lnSpc>
              <a:spcBef>
                <a:spcPts val="0"/>
              </a:spcBef>
              <a:spcAft>
                <a:spcPts val="0"/>
              </a:spcAft>
              <a:buClr>
                <a:srgbClr val="FFFFFF"/>
              </a:buClr>
              <a:buSzPct val="100000"/>
              <a:buFont typeface="Arial Black"/>
              <a:buNone/>
            </a:pPr>
            <a:r>
              <a:rPr lang="en-US" sz="3100" b="1">
                <a:solidFill>
                  <a:schemeClr val="lt1"/>
                </a:solidFill>
                <a:latin typeface="Arial Black"/>
                <a:ea typeface="Arial Black"/>
                <a:cs typeface="Arial Black"/>
                <a:sym typeface="Arial Black"/>
              </a:rPr>
              <a:t>Finance Committee: Treasurer’s Report (2024 Financials)</a:t>
            </a:r>
            <a:br>
              <a:rPr lang="en-US" b="1">
                <a:solidFill>
                  <a:schemeClr val="lt1"/>
                </a:solidFill>
                <a:latin typeface="Arial Black"/>
                <a:ea typeface="Arial Black"/>
                <a:cs typeface="Arial Black"/>
                <a:sym typeface="Arial Black"/>
              </a:rPr>
            </a:br>
            <a:r>
              <a:rPr lang="en-US" sz="2400" b="1" i="1">
                <a:solidFill>
                  <a:schemeClr val="lt1"/>
                </a:solidFill>
              </a:rPr>
              <a:t>Belinda Yap</a:t>
            </a:r>
            <a:endParaRPr sz="3200" b="1" i="1">
              <a:solidFill>
                <a:schemeClr val="lt1"/>
              </a:solidFill>
              <a:latin typeface="Arial Black"/>
              <a:ea typeface="Arial Black"/>
              <a:cs typeface="Arial Black"/>
              <a:sym typeface="Arial Black"/>
            </a:endParaRPr>
          </a:p>
        </p:txBody>
      </p:sp>
      <p:sp>
        <p:nvSpPr>
          <p:cNvPr id="208" name="Google Shape;208;p13"/>
          <p:cNvSpPr/>
          <p:nvPr/>
        </p:nvSpPr>
        <p:spPr>
          <a:xfrm>
            <a:off x="1507" y="4906176"/>
            <a:ext cx="12188952" cy="64008"/>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50"/>
              <a:buNone/>
            </a:pPr>
            <a:fld id="{00000000-1234-1234-1234-123412341234}" type="slidenum">
              <a:rPr lang="en-US" sz="1050">
                <a:solidFill>
                  <a:srgbClr val="FFFFFF"/>
                </a:solidFill>
              </a:rPr>
              <a:t>13</a:t>
            </a:fld>
            <a:endParaRPr sz="105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sp>
        <p:nvSpPr>
          <p:cNvPr id="215" name="Google Shape;215;p14"/>
          <p:cNvSpPr/>
          <p:nvPr/>
        </p:nvSpPr>
        <p:spPr>
          <a:xfrm>
            <a:off x="596725" y="544625"/>
            <a:ext cx="10766100" cy="440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Calibri"/>
                <a:ea typeface="Calibri"/>
                <a:cs typeface="Calibri"/>
                <a:sym typeface="Calibri"/>
              </a:rPr>
              <a:t>Financial Performance Review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C00000"/>
              </a:solidFill>
              <a:latin typeface="Calibri"/>
              <a:ea typeface="Calibri"/>
              <a:cs typeface="Calibri"/>
              <a:sym typeface="Calibri"/>
            </a:endParaRPr>
          </a:p>
          <a:p>
            <a:pPr marL="571500" marR="0" lvl="0" indent="-5588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Calibri"/>
                <a:ea typeface="Calibri"/>
                <a:cs typeface="Calibri"/>
                <a:sym typeface="Calibri"/>
              </a:rPr>
              <a:t>Assets vs Liabilities</a:t>
            </a:r>
            <a:endParaRPr sz="1200" b="0" i="0" u="none" strike="noStrike" cap="none">
              <a:solidFill>
                <a:srgbClr val="000000"/>
              </a:solidFill>
              <a:latin typeface="Arial"/>
              <a:ea typeface="Arial"/>
              <a:cs typeface="Arial"/>
              <a:sym typeface="Arial"/>
            </a:endParaRPr>
          </a:p>
          <a:p>
            <a:pPr marL="571500" marR="0" lvl="0" indent="-5588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Calibri"/>
                <a:ea typeface="Calibri"/>
                <a:cs typeface="Calibri"/>
                <a:sym typeface="Calibri"/>
              </a:rPr>
              <a:t>Net Assets</a:t>
            </a:r>
            <a:endParaRPr sz="1200" b="0" i="0" u="none" strike="noStrike" cap="none">
              <a:solidFill>
                <a:srgbClr val="000000"/>
              </a:solidFill>
              <a:latin typeface="Arial"/>
              <a:ea typeface="Arial"/>
              <a:cs typeface="Arial"/>
              <a:sym typeface="Arial"/>
            </a:endParaRPr>
          </a:p>
          <a:p>
            <a:pPr marL="571500" marR="0" lvl="0" indent="-5588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Calibri"/>
                <a:ea typeface="Calibri"/>
                <a:cs typeface="Calibri"/>
                <a:sym typeface="Calibri"/>
              </a:rPr>
              <a:t>Revenues vs Expenses</a:t>
            </a:r>
            <a:endParaRPr sz="3400" b="0" i="0" u="none" strike="noStrike" cap="none">
              <a:solidFill>
                <a:schemeClr val="dk1"/>
              </a:solidFill>
              <a:latin typeface="Calibri"/>
              <a:ea typeface="Calibri"/>
              <a:cs typeface="Calibri"/>
              <a:sym typeface="Calibri"/>
            </a:endParaRPr>
          </a:p>
          <a:p>
            <a:pPr marL="571500" marR="0" lvl="0" indent="-5588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Calibri"/>
                <a:ea typeface="Calibri"/>
                <a:cs typeface="Calibri"/>
                <a:sym typeface="Calibri"/>
              </a:rPr>
              <a:t>Financial Status - Excess of Revenues vs Expenses</a:t>
            </a:r>
            <a:endParaRPr sz="3400" b="0" i="0" u="none" strike="noStrike" cap="none">
              <a:solidFill>
                <a:schemeClr val="dk1"/>
              </a:solidFill>
              <a:latin typeface="Calibri"/>
              <a:ea typeface="Calibri"/>
              <a:cs typeface="Calibri"/>
              <a:sym typeface="Calibri"/>
            </a:endParaRPr>
          </a:p>
          <a:p>
            <a:pPr marL="571500" marR="0" lvl="0" indent="-5588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Calibri"/>
                <a:ea typeface="Calibri"/>
                <a:cs typeface="Calibri"/>
                <a:sym typeface="Calibri"/>
              </a:rPr>
              <a:t>Cash and Cash Equivalents</a:t>
            </a:r>
            <a:endParaRPr sz="3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p:txBody>
      </p:sp>
      <p:pic>
        <p:nvPicPr>
          <p:cNvPr id="216" name="Google Shape;216;p14"/>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pic>
        <p:nvPicPr>
          <p:cNvPr id="223" name="Google Shape;223;p15"/>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224" name="Google Shape;224;p15"/>
          <p:cNvSpPr txBox="1"/>
          <p:nvPr/>
        </p:nvSpPr>
        <p:spPr>
          <a:xfrm>
            <a:off x="457200" y="135658"/>
            <a:ext cx="99822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C00000"/>
              </a:buClr>
              <a:buSzPts val="3200"/>
              <a:buFont typeface="Arial"/>
              <a:buNone/>
            </a:pPr>
            <a:r>
              <a:rPr lang="en-US" sz="3200" b="1" i="0" u="none" strike="noStrike" cap="none">
                <a:solidFill>
                  <a:srgbClr val="C00000"/>
                </a:solidFill>
                <a:latin typeface="Arial"/>
                <a:ea typeface="Arial"/>
                <a:cs typeface="Arial"/>
                <a:sym typeface="Arial"/>
              </a:rPr>
              <a:t>2024 Financials – </a:t>
            </a:r>
            <a:r>
              <a:rPr lang="en-US" sz="3200" b="1" i="1" u="none" strike="noStrike" cap="none">
                <a:solidFill>
                  <a:srgbClr val="C00000"/>
                </a:solidFill>
                <a:latin typeface="Arial"/>
                <a:ea typeface="Arial"/>
                <a:cs typeface="Arial"/>
                <a:sym typeface="Arial"/>
              </a:rPr>
              <a:t>Assets vs Liabilities</a:t>
            </a:r>
            <a:endParaRPr sz="1400" b="0" i="0" u="none" strike="noStrike" cap="none">
              <a:solidFill>
                <a:srgbClr val="000000"/>
              </a:solidFill>
              <a:latin typeface="Arial"/>
              <a:ea typeface="Arial"/>
              <a:cs typeface="Arial"/>
              <a:sym typeface="Arial"/>
            </a:endParaRPr>
          </a:p>
        </p:txBody>
      </p:sp>
      <p:pic>
        <p:nvPicPr>
          <p:cNvPr id="225" name="Google Shape;225;p15"/>
          <p:cNvPicPr preferRelativeResize="0"/>
          <p:nvPr/>
        </p:nvPicPr>
        <p:blipFill rotWithShape="1">
          <a:blip r:embed="rId4">
            <a:alphaModFix/>
          </a:blip>
          <a:srcRect/>
          <a:stretch/>
        </p:blipFill>
        <p:spPr>
          <a:xfrm>
            <a:off x="985838" y="689076"/>
            <a:ext cx="8536828" cy="54631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pic>
        <p:nvPicPr>
          <p:cNvPr id="231" name="Google Shape;231;p16"/>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232" name="Google Shape;232;p16"/>
          <p:cNvSpPr txBox="1"/>
          <p:nvPr/>
        </p:nvSpPr>
        <p:spPr>
          <a:xfrm>
            <a:off x="381000" y="152400"/>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C00000"/>
              </a:buClr>
              <a:buSzPts val="3200"/>
              <a:buFont typeface="Arial"/>
              <a:buNone/>
            </a:pPr>
            <a:r>
              <a:rPr lang="en-US" sz="3200" b="1" i="0" u="none" strike="noStrike" cap="none">
                <a:solidFill>
                  <a:srgbClr val="C00000"/>
                </a:solidFill>
                <a:latin typeface="Arial"/>
                <a:ea typeface="Arial"/>
                <a:cs typeface="Arial"/>
                <a:sym typeface="Arial"/>
              </a:rPr>
              <a:t>2024 Financials – </a:t>
            </a:r>
            <a:r>
              <a:rPr lang="en-US" sz="3200" b="1" i="1" u="none" strike="noStrike" cap="none">
                <a:solidFill>
                  <a:srgbClr val="C00000"/>
                </a:solidFill>
                <a:latin typeface="Arial"/>
                <a:ea typeface="Arial"/>
                <a:cs typeface="Arial"/>
                <a:sym typeface="Arial"/>
              </a:rPr>
              <a:t>Net Assets</a:t>
            </a:r>
            <a:endParaRPr sz="1400" b="0" i="0" u="none" strike="noStrike" cap="none">
              <a:solidFill>
                <a:srgbClr val="000000"/>
              </a:solidFill>
              <a:latin typeface="Arial"/>
              <a:ea typeface="Arial"/>
              <a:cs typeface="Arial"/>
              <a:sym typeface="Arial"/>
            </a:endParaRPr>
          </a:p>
        </p:txBody>
      </p:sp>
      <p:pic>
        <p:nvPicPr>
          <p:cNvPr id="233" name="Google Shape;233;p16"/>
          <p:cNvPicPr preferRelativeResize="0"/>
          <p:nvPr/>
        </p:nvPicPr>
        <p:blipFill rotWithShape="1">
          <a:blip r:embed="rId4">
            <a:alphaModFix/>
          </a:blip>
          <a:srcRect/>
          <a:stretch/>
        </p:blipFill>
        <p:spPr>
          <a:xfrm>
            <a:off x="1345345" y="1884795"/>
            <a:ext cx="9284654" cy="21827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pic>
        <p:nvPicPr>
          <p:cNvPr id="239" name="Google Shape;239;p17"/>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240" name="Google Shape;240;p17"/>
          <p:cNvSpPr txBox="1"/>
          <p:nvPr/>
        </p:nvSpPr>
        <p:spPr>
          <a:xfrm>
            <a:off x="457200" y="152400"/>
            <a:ext cx="102870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C00000"/>
              </a:buClr>
              <a:buSzPts val="3200"/>
              <a:buFont typeface="Arial"/>
              <a:buNone/>
            </a:pPr>
            <a:r>
              <a:rPr lang="en-US" sz="3200" b="1" i="0" u="none" strike="noStrike" cap="none">
                <a:solidFill>
                  <a:srgbClr val="C00000"/>
                </a:solidFill>
                <a:latin typeface="Arial"/>
                <a:ea typeface="Arial"/>
                <a:cs typeface="Arial"/>
                <a:sym typeface="Arial"/>
              </a:rPr>
              <a:t>2024 Financials – </a:t>
            </a:r>
            <a:r>
              <a:rPr lang="en-US" sz="3200" b="1" i="1" u="none" strike="noStrike" cap="none">
                <a:solidFill>
                  <a:srgbClr val="C00000"/>
                </a:solidFill>
                <a:latin typeface="Arial"/>
                <a:ea typeface="Arial"/>
                <a:cs typeface="Arial"/>
                <a:sym typeface="Arial"/>
              </a:rPr>
              <a:t>Revenues vs Expenses</a:t>
            </a:r>
            <a:endParaRPr sz="1400" b="0" i="0" u="none" strike="noStrike" cap="none">
              <a:solidFill>
                <a:srgbClr val="000000"/>
              </a:solidFill>
              <a:latin typeface="Arial"/>
              <a:ea typeface="Arial"/>
              <a:cs typeface="Arial"/>
              <a:sym typeface="Arial"/>
            </a:endParaRPr>
          </a:p>
        </p:txBody>
      </p:sp>
      <p:pic>
        <p:nvPicPr>
          <p:cNvPr id="241" name="Google Shape;241;p17"/>
          <p:cNvPicPr preferRelativeResize="0"/>
          <p:nvPr/>
        </p:nvPicPr>
        <p:blipFill rotWithShape="1">
          <a:blip r:embed="rId4">
            <a:alphaModFix/>
          </a:blip>
          <a:srcRect/>
          <a:stretch/>
        </p:blipFill>
        <p:spPr>
          <a:xfrm>
            <a:off x="1847632" y="676444"/>
            <a:ext cx="7095905" cy="55051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247" name="Google Shape;247;p18"/>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248" name="Google Shape;248;p18"/>
          <p:cNvSpPr txBox="1"/>
          <p:nvPr/>
        </p:nvSpPr>
        <p:spPr>
          <a:xfrm>
            <a:off x="381000" y="304800"/>
            <a:ext cx="11049000" cy="60960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C00000"/>
              </a:buClr>
              <a:buSzPct val="100000"/>
              <a:buFont typeface="Arial"/>
              <a:buNone/>
            </a:pPr>
            <a:r>
              <a:rPr lang="en-US" sz="3200" b="1" i="0" u="none" strike="noStrike" cap="none">
                <a:solidFill>
                  <a:srgbClr val="C00000"/>
                </a:solidFill>
                <a:latin typeface="Arial"/>
                <a:ea typeface="Arial"/>
                <a:cs typeface="Arial"/>
                <a:sym typeface="Arial"/>
              </a:rPr>
              <a:t>2024 Financial Status – </a:t>
            </a:r>
            <a:r>
              <a:rPr lang="en-US" sz="3200" b="1" i="1" u="none" strike="noStrike" cap="none">
                <a:solidFill>
                  <a:srgbClr val="C00000"/>
                </a:solidFill>
                <a:latin typeface="Arial"/>
                <a:ea typeface="Arial"/>
                <a:cs typeface="Arial"/>
                <a:sym typeface="Arial"/>
              </a:rPr>
              <a:t>Excess of Revenues vs Expenses</a:t>
            </a:r>
            <a:endParaRPr sz="1400" b="0" i="0" u="none" strike="noStrike" cap="none">
              <a:solidFill>
                <a:srgbClr val="000000"/>
              </a:solidFill>
              <a:latin typeface="Arial"/>
              <a:ea typeface="Arial"/>
              <a:cs typeface="Arial"/>
              <a:sym typeface="Arial"/>
            </a:endParaRPr>
          </a:p>
        </p:txBody>
      </p:sp>
      <p:graphicFrame>
        <p:nvGraphicFramePr>
          <p:cNvPr id="249" name="Google Shape;249;p18"/>
          <p:cNvGraphicFramePr/>
          <p:nvPr/>
        </p:nvGraphicFramePr>
        <p:xfrm>
          <a:off x="961697" y="1700488"/>
          <a:ext cx="10250800" cy="3517800"/>
        </p:xfrm>
        <a:graphic>
          <a:graphicData uri="http://schemas.openxmlformats.org/drawingml/2006/table">
            <a:tbl>
              <a:tblPr>
                <a:noFill/>
                <a:tableStyleId>{784E5862-D5F8-4FB5-8B69-E7C13BEE1221}</a:tableStyleId>
              </a:tblPr>
              <a:tblGrid>
                <a:gridCol w="2054900">
                  <a:extLst>
                    <a:ext uri="{9D8B030D-6E8A-4147-A177-3AD203B41FA5}">
                      <a16:colId xmlns:a16="http://schemas.microsoft.com/office/drawing/2014/main" val="20000"/>
                    </a:ext>
                  </a:extLst>
                </a:gridCol>
                <a:gridCol w="1802250">
                  <a:extLst>
                    <a:ext uri="{9D8B030D-6E8A-4147-A177-3AD203B41FA5}">
                      <a16:colId xmlns:a16="http://schemas.microsoft.com/office/drawing/2014/main" val="20001"/>
                    </a:ext>
                  </a:extLst>
                </a:gridCol>
                <a:gridCol w="1448525">
                  <a:extLst>
                    <a:ext uri="{9D8B030D-6E8A-4147-A177-3AD203B41FA5}">
                      <a16:colId xmlns:a16="http://schemas.microsoft.com/office/drawing/2014/main" val="20002"/>
                    </a:ext>
                  </a:extLst>
                </a:gridCol>
                <a:gridCol w="2038050">
                  <a:extLst>
                    <a:ext uri="{9D8B030D-6E8A-4147-A177-3AD203B41FA5}">
                      <a16:colId xmlns:a16="http://schemas.microsoft.com/office/drawing/2014/main" val="20003"/>
                    </a:ext>
                  </a:extLst>
                </a:gridCol>
                <a:gridCol w="1431700">
                  <a:extLst>
                    <a:ext uri="{9D8B030D-6E8A-4147-A177-3AD203B41FA5}">
                      <a16:colId xmlns:a16="http://schemas.microsoft.com/office/drawing/2014/main" val="20004"/>
                    </a:ext>
                  </a:extLst>
                </a:gridCol>
                <a:gridCol w="1475375">
                  <a:extLst>
                    <a:ext uri="{9D8B030D-6E8A-4147-A177-3AD203B41FA5}">
                      <a16:colId xmlns:a16="http://schemas.microsoft.com/office/drawing/2014/main" val="20005"/>
                    </a:ext>
                  </a:extLst>
                </a:gridCol>
              </a:tblGrid>
              <a:tr h="302775">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2024</a:t>
                      </a:r>
                      <a:endParaRPr sz="1600" u="none" strike="noStrike" cap="none">
                        <a:solidFill>
                          <a:schemeClr val="lt1"/>
                        </a:solidFill>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2023</a:t>
                      </a:r>
                      <a:endParaRPr sz="1600" u="none" strike="noStrike" cap="none">
                        <a:solidFill>
                          <a:schemeClr val="lt1"/>
                        </a:solidFill>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34901"/>
                      </a:schemeClr>
                    </a:solidFill>
                  </a:tcPr>
                </a:tc>
                <a:extLst>
                  <a:ext uri="{0D108BD9-81ED-4DB2-BD59-A6C34878D82A}">
                    <a16:rowId xmlns:a16="http://schemas.microsoft.com/office/drawing/2014/main" val="10000"/>
                  </a:ext>
                </a:extLst>
              </a:tr>
              <a:tr h="357225">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$(000’s)</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Share</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$(000’s)</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Share</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Growth</a:t>
                      </a:r>
                      <a:endParaRPr sz="1600" u="none" strike="noStrike" cap="none"/>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0D0D0">
                        <a:alpha val="34901"/>
                      </a:srgbClr>
                    </a:solidFill>
                  </a:tcPr>
                </a:tc>
                <a:extLst>
                  <a:ext uri="{0D108BD9-81ED-4DB2-BD59-A6C34878D82A}">
                    <a16:rowId xmlns:a16="http://schemas.microsoft.com/office/drawing/2014/main" val="10001"/>
                  </a:ext>
                </a:extLst>
              </a:tr>
              <a:tr h="357225">
                <a:tc>
                  <a:txBody>
                    <a:bodyPr/>
                    <a:lstStyle/>
                    <a:p>
                      <a:pPr marL="635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Revenue (Total)</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$237.1</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$215.2</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(10%)</a:t>
                      </a:r>
                      <a:endParaRPr sz="1600" b="1" u="none" strike="noStrike" cap="none">
                        <a:solidFill>
                          <a:schemeClr val="dk1"/>
                        </a:solidFill>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9E9">
                        <a:alpha val="34901"/>
                      </a:srgbClr>
                    </a:solidFill>
                  </a:tcPr>
                </a:tc>
                <a:extLst>
                  <a:ext uri="{0D108BD9-81ED-4DB2-BD59-A6C34878D82A}">
                    <a16:rowId xmlns:a16="http://schemas.microsoft.com/office/drawing/2014/main" val="10002"/>
                  </a:ext>
                </a:extLst>
              </a:tr>
              <a:tr h="3572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Sponsorship</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$191.5</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80.8%</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$175.0</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81.3%</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(9%)</a:t>
                      </a:r>
                      <a:endParaRPr sz="1600" b="1" u="none" strike="noStrike" cap="none">
                        <a:solidFill>
                          <a:schemeClr val="dk1"/>
                        </a:solidFill>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D0D0">
                        <a:alpha val="34901"/>
                      </a:srgbClr>
                    </a:solidFill>
                  </a:tcPr>
                </a:tc>
                <a:extLst>
                  <a:ext uri="{0D108BD9-81ED-4DB2-BD59-A6C34878D82A}">
                    <a16:rowId xmlns:a16="http://schemas.microsoft.com/office/drawing/2014/main" val="10003"/>
                  </a:ext>
                </a:extLst>
              </a:tr>
              <a:tr h="3572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Registrations</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$33.2</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14.0%</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$33.8</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15.7%</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(2%)</a:t>
                      </a:r>
                      <a:endParaRPr sz="1600" b="1" u="none" strike="noStrike" cap="none"/>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9E9">
                        <a:alpha val="34901"/>
                      </a:srgbClr>
                    </a:solidFill>
                  </a:tcPr>
                </a:tc>
                <a:extLst>
                  <a:ext uri="{0D108BD9-81ED-4DB2-BD59-A6C34878D82A}">
                    <a16:rowId xmlns:a16="http://schemas.microsoft.com/office/drawing/2014/main" val="10004"/>
                  </a:ext>
                </a:extLst>
              </a:tr>
              <a:tr h="35722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Memberships</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$0.0</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$0.3</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0.1%</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D0D0">
                        <a:alpha val="34901"/>
                      </a:srgbClr>
                    </a:solidFill>
                  </a:tcPr>
                </a:tc>
                <a:extLst>
                  <a:ext uri="{0D108BD9-81ED-4DB2-BD59-A6C34878D82A}">
                    <a16:rowId xmlns:a16="http://schemas.microsoft.com/office/drawing/2014/main" val="10005"/>
                  </a:ext>
                </a:extLst>
              </a:tr>
              <a:tr h="357225">
                <a:tc>
                  <a:txBody>
                    <a:bodyPr/>
                    <a:lstStyle/>
                    <a:p>
                      <a:pPr marL="173038"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Interest</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$12.4</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5.2%</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$6.1</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2.8%</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B05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9E9">
                        <a:alpha val="34901"/>
                      </a:srgbClr>
                    </a:solidFill>
                  </a:tcPr>
                </a:tc>
                <a:extLst>
                  <a:ext uri="{0D108BD9-81ED-4DB2-BD59-A6C34878D82A}">
                    <a16:rowId xmlns:a16="http://schemas.microsoft.com/office/drawing/2014/main" val="10006"/>
                  </a:ext>
                </a:extLst>
              </a:tr>
              <a:tr h="357225">
                <a:tc>
                  <a:txBody>
                    <a:bodyPr/>
                    <a:lstStyle/>
                    <a:p>
                      <a:pPr marL="635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Expenses</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$187.6</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$145.5</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(29%)</a:t>
                      </a:r>
                      <a:endParaRPr sz="1600" b="1" u="none" strike="noStrike" cap="none">
                        <a:solidFill>
                          <a:schemeClr val="dk1"/>
                        </a:solidFill>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D0D0">
                        <a:alpha val="34901"/>
                      </a:srgbClr>
                    </a:solidFill>
                  </a:tcPr>
                </a:tc>
                <a:extLst>
                  <a:ext uri="{0D108BD9-81ED-4DB2-BD59-A6C34878D82A}">
                    <a16:rowId xmlns:a16="http://schemas.microsoft.com/office/drawing/2014/main" val="10007"/>
                  </a:ext>
                </a:extLst>
              </a:tr>
              <a:tr h="357225">
                <a:tc>
                  <a:txBody>
                    <a:bodyPr/>
                    <a:lstStyle/>
                    <a:p>
                      <a:pPr marL="173038"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Excess/Surplus</a:t>
                      </a:r>
                      <a:endParaRPr sz="16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$49.4</a:t>
                      </a:r>
                      <a:endParaRPr sz="1800" b="1" i="1"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Calibri"/>
                          <a:ea typeface="Calibri"/>
                          <a:cs typeface="Calibri"/>
                          <a:sym typeface="Calibri"/>
                        </a:rPr>
                        <a:t>$69.7</a:t>
                      </a:r>
                      <a:endParaRPr sz="1600" u="none" strike="noStrike" cap="none"/>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(29%)</a:t>
                      </a:r>
                      <a:endParaRPr sz="1600" b="1" u="none" strike="noStrike" cap="none"/>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9E9">
                        <a:alpha val="34901"/>
                      </a:srgbClr>
                    </a:solidFill>
                  </a:tcPr>
                </a:tc>
                <a:extLst>
                  <a:ext uri="{0D108BD9-81ED-4DB2-BD59-A6C34878D82A}">
                    <a16:rowId xmlns:a16="http://schemas.microsoft.com/office/drawing/2014/main" val="10008"/>
                  </a:ext>
                </a:extLst>
              </a:tr>
              <a:tr h="357225">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D0D0">
                        <a:alpha val="34901"/>
                      </a:srgb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sp>
        <p:nvSpPr>
          <p:cNvPr id="255" name="Google Shape;255;p19"/>
          <p:cNvSpPr txBox="1"/>
          <p:nvPr/>
        </p:nvSpPr>
        <p:spPr>
          <a:xfrm>
            <a:off x="457199" y="152400"/>
            <a:ext cx="10755285" cy="11430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C00000"/>
              </a:buClr>
              <a:buSzPts val="3200"/>
              <a:buFont typeface="Arial"/>
              <a:buNone/>
            </a:pPr>
            <a:r>
              <a:rPr lang="en-US" sz="3200" b="1" i="0" u="none" strike="noStrike" cap="none">
                <a:solidFill>
                  <a:srgbClr val="C00000"/>
                </a:solidFill>
                <a:latin typeface="Arial"/>
                <a:ea typeface="Arial"/>
                <a:cs typeface="Arial"/>
                <a:sym typeface="Arial"/>
              </a:rPr>
              <a:t>2024 Financials – </a:t>
            </a:r>
            <a:r>
              <a:rPr lang="en-US" sz="3200" b="1" i="1" u="none" strike="noStrike" cap="none">
                <a:solidFill>
                  <a:srgbClr val="C00000"/>
                </a:solidFill>
                <a:latin typeface="Arial"/>
                <a:ea typeface="Arial"/>
                <a:cs typeface="Arial"/>
                <a:sym typeface="Arial"/>
              </a:rPr>
              <a:t>Cash and Cash Equivalents</a:t>
            </a:r>
            <a:endParaRPr sz="1400" b="0" i="0" u="none" strike="noStrike" cap="none">
              <a:solidFill>
                <a:srgbClr val="000000"/>
              </a:solidFill>
              <a:latin typeface="Arial"/>
              <a:ea typeface="Arial"/>
              <a:cs typeface="Arial"/>
              <a:sym typeface="Arial"/>
            </a:endParaRPr>
          </a:p>
        </p:txBody>
      </p:sp>
      <p:sp>
        <p:nvSpPr>
          <p:cNvPr id="256" name="Google Shape;256;p19"/>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pic>
        <p:nvPicPr>
          <p:cNvPr id="257" name="Google Shape;257;p19"/>
          <p:cNvPicPr preferRelativeResize="0"/>
          <p:nvPr/>
        </p:nvPicPr>
        <p:blipFill rotWithShape="1">
          <a:blip r:embed="rId3">
            <a:alphaModFix/>
          </a:blip>
          <a:srcRect/>
          <a:stretch/>
        </p:blipFill>
        <p:spPr>
          <a:xfrm>
            <a:off x="979516" y="740569"/>
            <a:ext cx="8821415" cy="5376863"/>
          </a:xfrm>
          <a:prstGeom prst="rect">
            <a:avLst/>
          </a:prstGeom>
          <a:noFill/>
          <a:ln>
            <a:noFill/>
          </a:ln>
        </p:spPr>
      </p:pic>
      <p:pic>
        <p:nvPicPr>
          <p:cNvPr id="258" name="Google Shape;258;p19"/>
          <p:cNvPicPr preferRelativeResize="0"/>
          <p:nvPr/>
        </p:nvPicPr>
        <p:blipFill rotWithShape="1">
          <a:blip r:embed="rId4">
            <a:alphaModFix/>
          </a:blip>
          <a:srcRect l="15052" t="19116" r="32256" b="23537"/>
          <a:stretch/>
        </p:blipFill>
        <p:spPr>
          <a:xfrm>
            <a:off x="10439400" y="5562600"/>
            <a:ext cx="1244599" cy="7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pic>
        <p:nvPicPr>
          <p:cNvPr id="103" name="Google Shape;103;p2"/>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104" name="Google Shape;104;p2"/>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105" name="Google Shape;105;p2"/>
          <p:cNvSpPr/>
          <p:nvPr/>
        </p:nvSpPr>
        <p:spPr>
          <a:xfrm>
            <a:off x="533400" y="533400"/>
            <a:ext cx="5943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2025 AGM Agenda Outline</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533400" y="1253362"/>
            <a:ext cx="9448800" cy="452431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Approval of the 2025 Agenda and the Finance Webinar Minutes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Opening Acknowledgements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Annual Conference Highlights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Committee Reports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Election Results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Business Arising: Bylaws Update</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Closing Remarks</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Adjournment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sp>
        <p:nvSpPr>
          <p:cNvPr id="264" name="Google Shape;264;p2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2023 ANNUAL GENERAL MEETING</a:t>
            </a:r>
            <a:endParaRPr/>
          </a:p>
        </p:txBody>
      </p:sp>
      <p:pic>
        <p:nvPicPr>
          <p:cNvPr id="265" name="Google Shape;265;p20"/>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266" name="Google Shape;266;p20" descr="https://cac-powerpoint.officeapps.live.com/pods/GetClipboardImage.ashx?Id=57dbd762-ee90-47cb-9974-4e4fdc0b051e&amp;DC=GCA1&amp;pkey=834fc059-d179-40ad-8c65-d82ef4a62d53&amp;wdwaccluster=GCA1"/>
          <p:cNvSpPr/>
          <p:nvPr/>
        </p:nvSpPr>
        <p:spPr>
          <a:xfrm>
            <a:off x="2190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20" descr="https://cac-powerpoint.officeapps.live.com/pods/GetClipboardImage.ashx?Id=57dbd762-ee90-47cb-9974-4e4fdc0b051e&amp;DC=GCA1&amp;pkey=834fc059-d179-40ad-8c65-d82ef4a62d53&amp;wdwaccluster=GCA1"/>
          <p:cNvSpPr/>
          <p:nvPr/>
        </p:nvSpPr>
        <p:spPr>
          <a:xfrm>
            <a:off x="3714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20" descr="https://cac-powerpoint.officeapps.live.com/pods/GetClipboardImage.ashx?Id=57dbd762-ee90-47cb-9974-4e4fdc0b051e&amp;DC=GCA1&amp;pkey=834fc059-d179-40ad-8c65-d82ef4a62d53&amp;wdwaccluster=GCA1"/>
          <p:cNvSpPr/>
          <p:nvPr/>
        </p:nvSpPr>
        <p:spPr>
          <a:xfrm>
            <a:off x="5238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20" descr="https://cac-powerpoint.officeapps.live.com/pods/GetClipboardImage.ashx?Id=57dbd762-ee90-47cb-9974-4e4fdc0b051e&amp;DC=GCA1&amp;pkey=834fc059-d179-40ad-8c65-d82ef4a62d53&amp;wdwaccluster=GCA1"/>
          <p:cNvSpPr/>
          <p:nvPr/>
        </p:nvSpPr>
        <p:spPr>
          <a:xfrm>
            <a:off x="676275" y="3127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20" descr="https://cac-powerpoint.officeapps.live.com/pods/GetClipboardImage.ashx?Id=ed1954c9-41fd-4441-bdf4-c49ecb4271e9&amp;DC=GCA1&amp;pkey=099f11d6-490d-4af7-9f6a-18022d8991ee&amp;wdwaccluster=GCA1"/>
          <p:cNvSpPr/>
          <p:nvPr/>
        </p:nvSpPr>
        <p:spPr>
          <a:xfrm>
            <a:off x="82232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20"/>
          <p:cNvSpPr/>
          <p:nvPr/>
        </p:nvSpPr>
        <p:spPr>
          <a:xfrm>
            <a:off x="508001" y="905125"/>
            <a:ext cx="10766100" cy="4077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Calibri"/>
                <a:ea typeface="Calibri"/>
                <a:cs typeface="Calibri"/>
                <a:sym typeface="Calibri"/>
              </a:rPr>
              <a:t>Financial Takeaways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C00000"/>
              </a:solidFill>
              <a:latin typeface="Calibri"/>
              <a:ea typeface="Calibri"/>
              <a:cs typeface="Calibri"/>
              <a:sym typeface="Calibri"/>
            </a:endParaRPr>
          </a:p>
          <a:p>
            <a:pPr marL="571500" marR="0" lvl="0" indent="-5588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Calibri"/>
                <a:ea typeface="Calibri"/>
                <a:cs typeface="Calibri"/>
                <a:sym typeface="Calibri"/>
              </a:rPr>
              <a:t>Healthy financial status</a:t>
            </a:r>
            <a:endParaRPr sz="1200" b="0" i="0" u="none" strike="noStrike" cap="none">
              <a:solidFill>
                <a:srgbClr val="000000"/>
              </a:solidFill>
              <a:latin typeface="Arial"/>
              <a:ea typeface="Arial"/>
              <a:cs typeface="Arial"/>
              <a:sym typeface="Arial"/>
            </a:endParaRPr>
          </a:p>
          <a:p>
            <a:pPr marL="1089025" marR="0" lvl="3" indent="-558800" algn="l" rtl="0">
              <a:lnSpc>
                <a:spcPct val="100000"/>
              </a:lnSpc>
              <a:spcBef>
                <a:spcPts val="300"/>
              </a:spcBef>
              <a:spcAft>
                <a:spcPts val="0"/>
              </a:spcAft>
              <a:buClr>
                <a:schemeClr val="dk1"/>
              </a:buClr>
              <a:buSzPts val="3400"/>
              <a:buFont typeface="Arial"/>
              <a:buChar char="-"/>
            </a:pPr>
            <a:r>
              <a:rPr lang="en-US" sz="2800" b="0" i="0" u="none" strike="noStrike" cap="none">
                <a:solidFill>
                  <a:schemeClr val="dk1"/>
                </a:solidFill>
                <a:latin typeface="Calibri"/>
                <a:ea typeface="Calibri"/>
                <a:cs typeface="Calibri"/>
                <a:sym typeface="Calibri"/>
              </a:rPr>
              <a:t>Revenue exceed expenses year over year since returning to in-person meeting format in 2022</a:t>
            </a:r>
            <a:endParaRPr/>
          </a:p>
          <a:p>
            <a:pPr marL="1089025" marR="0" lvl="3" indent="-558800" algn="l" rtl="0">
              <a:lnSpc>
                <a:spcPct val="100000"/>
              </a:lnSpc>
              <a:spcBef>
                <a:spcPts val="300"/>
              </a:spcBef>
              <a:spcAft>
                <a:spcPts val="0"/>
              </a:spcAft>
              <a:buClr>
                <a:schemeClr val="dk1"/>
              </a:buClr>
              <a:buSzPts val="3400"/>
              <a:buFont typeface="Arial"/>
              <a:buChar char="-"/>
            </a:pPr>
            <a:r>
              <a:rPr lang="en-US" sz="2800" b="0" i="0" u="none" strike="noStrike" cap="none">
                <a:solidFill>
                  <a:schemeClr val="dk1"/>
                </a:solidFill>
                <a:latin typeface="Calibri"/>
                <a:ea typeface="Calibri"/>
                <a:cs typeface="Calibri"/>
                <a:sym typeface="Calibri"/>
              </a:rPr>
              <a:t>Solid financial footing from accumulated unrestricted net assets</a:t>
            </a:r>
            <a:endParaRPr sz="2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21</a:t>
            </a:fld>
            <a:endParaRPr/>
          </a:p>
        </p:txBody>
      </p:sp>
      <p:sp>
        <p:nvSpPr>
          <p:cNvPr id="278" name="Google Shape;278;p21"/>
          <p:cNvSpPr txBox="1"/>
          <p:nvPr/>
        </p:nvSpPr>
        <p:spPr>
          <a:xfrm>
            <a:off x="1104900" y="1998000"/>
            <a:ext cx="9982200" cy="248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400"/>
              <a:buFont typeface="Calibri"/>
              <a:buNone/>
            </a:pPr>
            <a:r>
              <a:rPr lang="en-US" sz="3200" b="1" i="0" u="none" strike="noStrike" cap="none">
                <a:solidFill>
                  <a:srgbClr val="C00000"/>
                </a:solidFill>
                <a:latin typeface="Arial"/>
                <a:ea typeface="Arial"/>
                <a:cs typeface="Arial"/>
                <a:sym typeface="Arial"/>
              </a:rPr>
              <a:t>Motion to Accept Finance Report</a:t>
            </a:r>
            <a:endParaRPr sz="3200" b="1"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ts val="2400"/>
              <a:buFont typeface="Calibri"/>
              <a:buNone/>
            </a:pPr>
            <a:endParaRPr sz="2600" b="0"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I, Belinda Yap, Treasurer of CAPT, hereby move that the Audited Financial Statements for 2024 be approved and adopted by the Members of the Association</a:t>
            </a:r>
            <a:endParaRPr sz="4000" b="0" i="1"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3" name="Google Shape;283;p23" descr="A group of people sitting in front of a crowd&#10;&#10;Description automatically generated"/>
          <p:cNvPicPr preferRelativeResize="0"/>
          <p:nvPr/>
        </p:nvPicPr>
        <p:blipFill rotWithShape="1">
          <a:blip r:embed="rId3">
            <a:alphaModFix/>
          </a:blip>
          <a:srcRect t="27300" b="12305"/>
          <a:stretch/>
        </p:blipFill>
        <p:spPr>
          <a:xfrm>
            <a:off x="-32" y="10"/>
            <a:ext cx="12192031" cy="4915066"/>
          </a:xfrm>
          <a:prstGeom prst="rect">
            <a:avLst/>
          </a:prstGeom>
          <a:noFill/>
          <a:ln>
            <a:noFill/>
          </a:ln>
        </p:spPr>
      </p:pic>
      <p:sp>
        <p:nvSpPr>
          <p:cNvPr id="284" name="Google Shape;284;p23"/>
          <p:cNvSpPr txBox="1">
            <a:spLocks noGrp="1"/>
          </p:cNvSpPr>
          <p:nvPr>
            <p:ph type="title"/>
          </p:nvPr>
        </p:nvSpPr>
        <p:spPr>
          <a:xfrm>
            <a:off x="1065197" y="5120640"/>
            <a:ext cx="10058400" cy="12776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Arial Black"/>
              <a:buNone/>
            </a:pPr>
            <a:r>
              <a:rPr lang="en-US" b="1">
                <a:latin typeface="Arial Black"/>
                <a:ea typeface="Arial Black"/>
                <a:cs typeface="Arial Black"/>
                <a:sym typeface="Arial Black"/>
              </a:rPr>
              <a:t>Nominations and Board Elections</a:t>
            </a:r>
            <a:br>
              <a:rPr lang="en-US" b="1">
                <a:latin typeface="Arial Black"/>
                <a:ea typeface="Arial Black"/>
                <a:cs typeface="Arial Black"/>
                <a:sym typeface="Arial Black"/>
              </a:rPr>
            </a:br>
            <a:r>
              <a:rPr lang="en-US" sz="3200">
                <a:latin typeface="Arial"/>
                <a:ea typeface="Arial"/>
                <a:cs typeface="Arial"/>
                <a:sym typeface="Arial"/>
              </a:rPr>
              <a:t>Adam Haynes / Julia Shen</a:t>
            </a:r>
            <a:endParaRPr sz="3200" b="1">
              <a:latin typeface="Arial Black"/>
              <a:ea typeface="Arial Black"/>
              <a:cs typeface="Arial Black"/>
              <a:sym typeface="Arial Black"/>
            </a:endParaRPr>
          </a:p>
        </p:txBody>
      </p:sp>
      <p:sp>
        <p:nvSpPr>
          <p:cNvPr id="285" name="Google Shape;285;p23"/>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50"/>
              <a:buNone/>
            </a:pPr>
            <a:fld id="{00000000-1234-1234-1234-123412341234}" type="slidenum">
              <a:rPr lang="en-US" sz="1050">
                <a:solidFill>
                  <a:srgbClr val="FFFFFF"/>
                </a:solidFill>
              </a:rPr>
              <a:t>22</a:t>
            </a:fld>
            <a:endParaRPr sz="105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4"/>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23</a:t>
            </a:fld>
            <a:endParaRPr/>
          </a:p>
        </p:txBody>
      </p:sp>
      <p:pic>
        <p:nvPicPr>
          <p:cNvPr id="291" name="Google Shape;291;p24"/>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292" name="Google Shape;292;p24"/>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293" name="Google Shape;293;p24"/>
          <p:cNvSpPr txBox="1"/>
          <p:nvPr/>
        </p:nvSpPr>
        <p:spPr>
          <a:xfrm>
            <a:off x="381000" y="1212463"/>
            <a:ext cx="11201400" cy="3586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Call for Board nominations </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Nomination process open July - September 5, 2025</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Elections opened September 8 - 12, 2025</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Candidates notified/accepted </a:t>
            </a:r>
            <a:endParaRPr sz="1400" b="0" i="0" u="none"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4"/>
          <p:cNvSpPr txBox="1"/>
          <p:nvPr/>
        </p:nvSpPr>
        <p:spPr>
          <a:xfrm>
            <a:off x="457200" y="490919"/>
            <a:ext cx="7315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Timelines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24</a:t>
            </a:fld>
            <a:endParaRPr/>
          </a:p>
        </p:txBody>
      </p:sp>
      <p:pic>
        <p:nvPicPr>
          <p:cNvPr id="300" name="Google Shape;300;p25"/>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301" name="Google Shape;301;p25"/>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302" name="Google Shape;302;p25"/>
          <p:cNvSpPr txBox="1"/>
          <p:nvPr/>
        </p:nvSpPr>
        <p:spPr>
          <a:xfrm>
            <a:off x="457200" y="527490"/>
            <a:ext cx="11024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Board Nominees: President Elect &amp; Student Representative</a:t>
            </a:r>
            <a:endParaRPr sz="3200" b="1" i="0" u="none" strike="noStrike" cap="none">
              <a:solidFill>
                <a:srgbClr val="C00000"/>
              </a:solidFill>
              <a:latin typeface="Arial"/>
              <a:ea typeface="Arial"/>
              <a:cs typeface="Arial"/>
              <a:sym typeface="Arial"/>
            </a:endParaRPr>
          </a:p>
        </p:txBody>
      </p:sp>
      <p:sp>
        <p:nvSpPr>
          <p:cNvPr id="303" name="Google Shape;303;p25"/>
          <p:cNvSpPr txBox="1"/>
          <p:nvPr/>
        </p:nvSpPr>
        <p:spPr>
          <a:xfrm>
            <a:off x="1364200" y="5197800"/>
            <a:ext cx="4378200" cy="149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EON TING</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2026 CAPT President Elect</a:t>
            </a:r>
            <a:endParaRPr sz="2000" b="0" i="0" u="none" strike="noStrike" cap="none">
              <a:solidFill>
                <a:schemeClr val="dk1"/>
              </a:solidFill>
              <a:latin typeface="Arial"/>
              <a:ea typeface="Arial"/>
              <a:cs typeface="Arial"/>
              <a:sym typeface="Arial"/>
            </a:endParaRPr>
          </a:p>
        </p:txBody>
      </p:sp>
      <p:sp>
        <p:nvSpPr>
          <p:cNvPr id="304" name="Google Shape;304;p25"/>
          <p:cNvSpPr txBox="1"/>
          <p:nvPr/>
        </p:nvSpPr>
        <p:spPr>
          <a:xfrm>
            <a:off x="5901788" y="5197796"/>
            <a:ext cx="4378200" cy="149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LAILA ABOULATTA</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2026 CAPT Student Representative</a:t>
            </a:r>
            <a:endParaRPr sz="2000" b="0" i="0" u="none" strike="noStrike" cap="none">
              <a:solidFill>
                <a:schemeClr val="dk1"/>
              </a:solidFill>
              <a:latin typeface="Arial"/>
              <a:ea typeface="Arial"/>
              <a:cs typeface="Arial"/>
              <a:sym typeface="Arial"/>
            </a:endParaRPr>
          </a:p>
        </p:txBody>
      </p:sp>
      <p:pic>
        <p:nvPicPr>
          <p:cNvPr id="305" name="Google Shape;305;p25" title="1721758110260.jfif"/>
          <p:cNvPicPr preferRelativeResize="0"/>
          <p:nvPr/>
        </p:nvPicPr>
        <p:blipFill rotWithShape="1">
          <a:blip r:embed="rId4">
            <a:alphaModFix/>
          </a:blip>
          <a:srcRect/>
          <a:stretch/>
        </p:blipFill>
        <p:spPr>
          <a:xfrm>
            <a:off x="2036800" y="2011800"/>
            <a:ext cx="3033000" cy="3033000"/>
          </a:xfrm>
          <a:prstGeom prst="rect">
            <a:avLst/>
          </a:prstGeom>
          <a:noFill/>
          <a:ln>
            <a:noFill/>
          </a:ln>
        </p:spPr>
      </p:pic>
      <p:pic>
        <p:nvPicPr>
          <p:cNvPr id="306" name="Google Shape;306;p25" title="Laila Aboulatta (1).jpg"/>
          <p:cNvPicPr preferRelativeResize="0"/>
          <p:nvPr/>
        </p:nvPicPr>
        <p:blipFill rotWithShape="1">
          <a:blip r:embed="rId5">
            <a:alphaModFix/>
          </a:blip>
          <a:srcRect t="6506" b="23534"/>
          <a:stretch/>
        </p:blipFill>
        <p:spPr>
          <a:xfrm>
            <a:off x="6647225" y="2011800"/>
            <a:ext cx="2887346" cy="3033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pic>
        <p:nvPicPr>
          <p:cNvPr id="311" name="Google Shape;311;p26" descr="A group of people sitting in front of a crowd&#10;&#10;Description automatically generated"/>
          <p:cNvPicPr preferRelativeResize="0"/>
          <p:nvPr/>
        </p:nvPicPr>
        <p:blipFill rotWithShape="1">
          <a:blip r:embed="rId3">
            <a:alphaModFix/>
          </a:blip>
          <a:srcRect t="27300" b="12305"/>
          <a:stretch/>
        </p:blipFill>
        <p:spPr>
          <a:xfrm>
            <a:off x="-32" y="10"/>
            <a:ext cx="12192031" cy="4915066"/>
          </a:xfrm>
          <a:prstGeom prst="rect">
            <a:avLst/>
          </a:prstGeom>
          <a:noFill/>
          <a:ln>
            <a:noFill/>
          </a:ln>
        </p:spPr>
      </p:pic>
      <p:sp>
        <p:nvSpPr>
          <p:cNvPr id="312" name="Google Shape;312;p26"/>
          <p:cNvSpPr txBox="1">
            <a:spLocks noGrp="1"/>
          </p:cNvSpPr>
          <p:nvPr>
            <p:ph type="title"/>
          </p:nvPr>
        </p:nvSpPr>
        <p:spPr>
          <a:xfrm>
            <a:off x="1065197" y="5120640"/>
            <a:ext cx="10058400" cy="8229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Arial Black"/>
              <a:buNone/>
            </a:pPr>
            <a:r>
              <a:rPr lang="en-US" b="1">
                <a:latin typeface="Arial Black"/>
                <a:ea typeface="Arial Black"/>
                <a:cs typeface="Arial Black"/>
                <a:sym typeface="Arial Black"/>
              </a:rPr>
              <a:t>Business Arising</a:t>
            </a:r>
            <a:endParaRPr/>
          </a:p>
        </p:txBody>
      </p:sp>
      <p:sp>
        <p:nvSpPr>
          <p:cNvPr id="313" name="Google Shape;313;p26"/>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50"/>
              <a:buNone/>
            </a:pPr>
            <a:fld id="{00000000-1234-1234-1234-123412341234}" type="slidenum">
              <a:rPr lang="en-US" sz="1050">
                <a:solidFill>
                  <a:srgbClr val="FFFFFF"/>
                </a:solidFill>
              </a:rPr>
              <a:t>25</a:t>
            </a:fld>
            <a:endParaRPr sz="105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7e72789021_0_6"/>
          <p:cNvSpPr txBox="1">
            <a:spLocks noGrp="1"/>
          </p:cNvSpPr>
          <p:nvPr>
            <p:ph type="ftr" idx="11"/>
          </p:nvPr>
        </p:nvSpPr>
        <p:spPr>
          <a:xfrm>
            <a:off x="8876521" y="6453002"/>
            <a:ext cx="2805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solidFill>
                  <a:schemeClr val="lt1"/>
                </a:solidFill>
                <a:latin typeface="Arial"/>
                <a:ea typeface="Arial"/>
                <a:cs typeface="Arial"/>
                <a:sym typeface="Arial"/>
              </a:rPr>
              <a:t>2025</a:t>
            </a:r>
            <a:r>
              <a:rPr lang="en-US"/>
              <a:t> Annual General Meeting</a:t>
            </a:r>
            <a:endParaRPr/>
          </a:p>
        </p:txBody>
      </p:sp>
      <p:sp>
        <p:nvSpPr>
          <p:cNvPr id="319" name="Google Shape;319;g37e72789021_0_6"/>
          <p:cNvSpPr txBox="1">
            <a:spLocks noGrp="1"/>
          </p:cNvSpPr>
          <p:nvPr>
            <p:ph type="sldNum" idx="12"/>
          </p:nvPr>
        </p:nvSpPr>
        <p:spPr>
          <a:xfrm>
            <a:off x="11632162" y="6453002"/>
            <a:ext cx="429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sp>
        <p:nvSpPr>
          <p:cNvPr id="320" name="Google Shape;320;g37e72789021_0_6"/>
          <p:cNvSpPr txBox="1"/>
          <p:nvPr/>
        </p:nvSpPr>
        <p:spPr>
          <a:xfrm>
            <a:off x="457200" y="627699"/>
            <a:ext cx="10972800" cy="685800"/>
          </a:xfrm>
          <a:prstGeom prst="rect">
            <a:avLst/>
          </a:prstGeom>
          <a:noFill/>
          <a:ln>
            <a:noFill/>
          </a:ln>
        </p:spPr>
        <p:txBody>
          <a:bodyPr spcFirstLastPara="1" wrap="square" lIns="91425" tIns="45700" rIns="91425" bIns="45700" anchor="t" anchorCtr="0">
            <a:noAutofit/>
          </a:bodyPr>
          <a:lstStyle/>
          <a:p>
            <a:pPr marL="0" marR="0" lvl="0" indent="0" algn="l" rtl="0">
              <a:lnSpc>
                <a:spcPct val="65000"/>
              </a:lnSpc>
              <a:spcBef>
                <a:spcPts val="0"/>
              </a:spcBef>
              <a:spcAft>
                <a:spcPts val="0"/>
              </a:spcAft>
              <a:buClr>
                <a:srgbClr val="C00000"/>
              </a:buClr>
              <a:buSzPts val="2790"/>
              <a:buFont typeface="Arial"/>
              <a:buNone/>
            </a:pPr>
            <a:r>
              <a:rPr lang="en-US" sz="3390" b="1">
                <a:solidFill>
                  <a:srgbClr val="C00000"/>
                </a:solidFill>
              </a:rPr>
              <a:t>Bylaws Review</a:t>
            </a:r>
            <a:endParaRPr sz="3390" b="1" i="0" u="none" strike="noStrike" cap="none">
              <a:solidFill>
                <a:srgbClr val="C00000"/>
              </a:solidFill>
              <a:latin typeface="Arial"/>
              <a:ea typeface="Arial"/>
              <a:cs typeface="Arial"/>
              <a:sym typeface="Arial"/>
            </a:endParaRPr>
          </a:p>
        </p:txBody>
      </p:sp>
      <p:sp>
        <p:nvSpPr>
          <p:cNvPr id="321" name="Google Shape;321;g37e72789021_0_6"/>
          <p:cNvSpPr txBox="1"/>
          <p:nvPr/>
        </p:nvSpPr>
        <p:spPr>
          <a:xfrm>
            <a:off x="457200" y="1458125"/>
            <a:ext cx="11224500" cy="24837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300">
                <a:solidFill>
                  <a:srgbClr val="3F3F3F"/>
                </a:solidFill>
              </a:rPr>
              <a:t>The CAPT-ACTP Board will be undertaking a review and assessment of the bylaws over the next year. The Board will report back to the membership with the results of this assessment and proposed changes at the 2026 Annual General Meeting.</a:t>
            </a:r>
            <a:endParaRPr sz="2300">
              <a:solidFill>
                <a:srgbClr val="3F3F3F"/>
              </a:solidFill>
            </a:endParaRPr>
          </a:p>
          <a:p>
            <a:pPr marL="0" marR="0" lvl="0" indent="0" algn="ctr" rtl="0">
              <a:lnSpc>
                <a:spcPct val="150000"/>
              </a:lnSpc>
              <a:spcBef>
                <a:spcPts val="0"/>
              </a:spcBef>
              <a:spcAft>
                <a:spcPts val="0"/>
              </a:spcAft>
              <a:buNone/>
            </a:pPr>
            <a:endParaRPr sz="2300">
              <a:solidFill>
                <a:srgbClr val="3F3F3F"/>
              </a:solidFill>
            </a:endParaRPr>
          </a:p>
        </p:txBody>
      </p:sp>
      <p:pic>
        <p:nvPicPr>
          <p:cNvPr id="322" name="Google Shape;322;g37e72789021_0_6"/>
          <p:cNvPicPr preferRelativeResize="0"/>
          <p:nvPr/>
        </p:nvPicPr>
        <p:blipFill rotWithShape="1">
          <a:blip r:embed="rId3">
            <a:alphaModFix/>
          </a:blip>
          <a:srcRect l="15052" t="19113" r="32259" b="23539"/>
          <a:stretch/>
        </p:blipFill>
        <p:spPr>
          <a:xfrm>
            <a:off x="10439400" y="5562600"/>
            <a:ext cx="1244599" cy="76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381f68fb707_0_36"/>
          <p:cNvSpPr txBox="1">
            <a:spLocks noGrp="1"/>
          </p:cNvSpPr>
          <p:nvPr>
            <p:ph type="sldNum" idx="12"/>
          </p:nvPr>
        </p:nvSpPr>
        <p:spPr>
          <a:xfrm>
            <a:off x="11632162" y="6453002"/>
            <a:ext cx="429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pic>
        <p:nvPicPr>
          <p:cNvPr id="328" name="Google Shape;328;g381f68fb707_0_36"/>
          <p:cNvPicPr preferRelativeResize="0"/>
          <p:nvPr/>
        </p:nvPicPr>
        <p:blipFill rotWithShape="1">
          <a:blip r:embed="rId3">
            <a:alphaModFix/>
          </a:blip>
          <a:srcRect l="15053" t="19113" r="32256" b="23540"/>
          <a:stretch/>
        </p:blipFill>
        <p:spPr>
          <a:xfrm>
            <a:off x="10439400" y="5562600"/>
            <a:ext cx="1244599" cy="762000"/>
          </a:xfrm>
          <a:prstGeom prst="rect">
            <a:avLst/>
          </a:prstGeom>
          <a:noFill/>
          <a:ln>
            <a:noFill/>
          </a:ln>
        </p:spPr>
      </p:pic>
      <p:sp>
        <p:nvSpPr>
          <p:cNvPr id="329" name="Google Shape;329;g381f68fb707_0_36"/>
          <p:cNvSpPr txBox="1"/>
          <p:nvPr/>
        </p:nvSpPr>
        <p:spPr>
          <a:xfrm>
            <a:off x="-12" y="873575"/>
            <a:ext cx="121920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600" b="1">
                <a:solidFill>
                  <a:srgbClr val="C00000"/>
                </a:solidFill>
              </a:rPr>
              <a:t>AWARDS</a:t>
            </a:r>
            <a:endParaRPr sz="2400" b="0" i="0" u="none" strike="noStrike" cap="none">
              <a:solidFill>
                <a:srgbClr val="000000"/>
              </a:solidFill>
              <a:latin typeface="Arial"/>
              <a:ea typeface="Arial"/>
              <a:cs typeface="Arial"/>
              <a:sym typeface="Arial"/>
            </a:endParaRPr>
          </a:p>
        </p:txBody>
      </p:sp>
      <p:sp>
        <p:nvSpPr>
          <p:cNvPr id="330" name="Google Shape;330;g381f68fb707_0_36"/>
          <p:cNvSpPr txBox="1"/>
          <p:nvPr/>
        </p:nvSpPr>
        <p:spPr>
          <a:xfrm>
            <a:off x="6325074" y="6503849"/>
            <a:ext cx="4724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pic>
        <p:nvPicPr>
          <p:cNvPr id="331" name="Google Shape;331;g381f68fb707_0_36"/>
          <p:cNvPicPr preferRelativeResize="0"/>
          <p:nvPr/>
        </p:nvPicPr>
        <p:blipFill rotWithShape="1">
          <a:blip r:embed="rId4">
            <a:alphaModFix/>
          </a:blip>
          <a:srcRect l="26492" r="33865"/>
          <a:stretch/>
        </p:blipFill>
        <p:spPr>
          <a:xfrm>
            <a:off x="4513888" y="1673975"/>
            <a:ext cx="3164226" cy="4170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381f68fb707_0_5"/>
          <p:cNvSpPr txBox="1"/>
          <p:nvPr/>
        </p:nvSpPr>
        <p:spPr>
          <a:xfrm>
            <a:off x="492370" y="605896"/>
            <a:ext cx="3084900" cy="56463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CAP-ACTP 2025 Kris Schindel Award</a:t>
            </a:r>
            <a:endParaRPr sz="1400" b="0" i="0" u="none" strike="noStrike" cap="none">
              <a:solidFill>
                <a:srgbClr val="000000"/>
              </a:solidFill>
              <a:latin typeface="Arial"/>
              <a:ea typeface="Arial"/>
              <a:cs typeface="Arial"/>
              <a:sym typeface="Arial"/>
            </a:endParaRPr>
          </a:p>
        </p:txBody>
      </p:sp>
      <p:sp>
        <p:nvSpPr>
          <p:cNvPr id="337" name="Google Shape;337;g381f68fb707_0_5"/>
          <p:cNvSpPr txBox="1"/>
          <p:nvPr/>
        </p:nvSpPr>
        <p:spPr>
          <a:xfrm>
            <a:off x="4714463" y="2006888"/>
            <a:ext cx="2592300" cy="692700"/>
          </a:xfrm>
          <a:prstGeom prst="rect">
            <a:avLst/>
          </a:prstGeom>
          <a:noFill/>
          <a:ln>
            <a:noFill/>
          </a:ln>
        </p:spPr>
        <p:txBody>
          <a:bodyPr spcFirstLastPara="1" wrap="square" lIns="0" tIns="45700" rIns="0" bIns="45700" anchor="ctr" anchorCtr="0">
            <a:noAutofit/>
          </a:bodyPr>
          <a:lstStyle/>
          <a:p>
            <a:pPr marL="0" marR="0" lvl="0" indent="0" algn="l" rtl="0">
              <a:lnSpc>
                <a:spcPct val="115000"/>
              </a:lnSpc>
              <a:spcBef>
                <a:spcPts val="0"/>
              </a:spcBef>
              <a:spcAft>
                <a:spcPts val="0"/>
              </a:spcAft>
              <a:buClr>
                <a:srgbClr val="595959"/>
              </a:buClr>
              <a:buSzPts val="2400"/>
              <a:buFont typeface="Calibri"/>
              <a:buNone/>
            </a:pPr>
            <a:r>
              <a:rPr lang="en-US" sz="2900" b="1" i="0" u="none" strike="noStrike" cap="none">
                <a:solidFill>
                  <a:srgbClr val="3F3F3F"/>
                </a:solidFill>
                <a:latin typeface="Arial"/>
                <a:ea typeface="Arial"/>
                <a:cs typeface="Arial"/>
                <a:sym typeface="Arial"/>
              </a:rPr>
              <a:t>2025 Recipient</a:t>
            </a:r>
            <a:endParaRPr sz="2900" b="1" i="0" u="none" strike="noStrike" cap="none">
              <a:solidFill>
                <a:srgbClr val="3F3F3F"/>
              </a:solidFill>
              <a:latin typeface="Arial"/>
              <a:ea typeface="Arial"/>
              <a:cs typeface="Arial"/>
              <a:sym typeface="Arial"/>
            </a:endParaRPr>
          </a:p>
        </p:txBody>
      </p:sp>
      <p:sp>
        <p:nvSpPr>
          <p:cNvPr id="338" name="Google Shape;338;g381f68fb707_0_5"/>
          <p:cNvSpPr txBox="1">
            <a:spLocks noGrp="1"/>
          </p:cNvSpPr>
          <p:nvPr>
            <p:ph type="sldNum" idx="12"/>
          </p:nvPr>
        </p:nvSpPr>
        <p:spPr>
          <a:xfrm>
            <a:off x="10123055" y="6459785"/>
            <a:ext cx="1089300" cy="3651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696464"/>
              </a:buClr>
              <a:buSzPts val="1050"/>
              <a:buFont typeface="Calibri"/>
              <a:buNone/>
            </a:pPr>
            <a:fld id="{00000000-1234-1234-1234-123412341234}" type="slidenum">
              <a:rPr lang="en-US" sz="1050" b="0" i="0" u="none" strike="noStrike" cap="none">
                <a:solidFill>
                  <a:srgbClr val="696464"/>
                </a:solidFill>
                <a:latin typeface="Calibri"/>
                <a:ea typeface="Calibri"/>
                <a:cs typeface="Calibri"/>
                <a:sym typeface="Calibri"/>
              </a:rPr>
              <a:t>28</a:t>
            </a:fld>
            <a:endParaRPr sz="1050" b="0" i="0" u="none" strike="noStrike" cap="none">
              <a:solidFill>
                <a:srgbClr val="696464"/>
              </a:solidFill>
              <a:latin typeface="Calibri"/>
              <a:ea typeface="Calibri"/>
              <a:cs typeface="Calibri"/>
              <a:sym typeface="Calibri"/>
            </a:endParaRPr>
          </a:p>
        </p:txBody>
      </p:sp>
      <p:pic>
        <p:nvPicPr>
          <p:cNvPr id="339" name="Google Shape;339;g381f68fb707_0_5"/>
          <p:cNvPicPr preferRelativeResize="0"/>
          <p:nvPr/>
        </p:nvPicPr>
        <p:blipFill rotWithShape="1">
          <a:blip r:embed="rId3">
            <a:alphaModFix/>
          </a:blip>
          <a:srcRect l="15053" t="19113" r="32256" b="23540"/>
          <a:stretch/>
        </p:blipFill>
        <p:spPr>
          <a:xfrm>
            <a:off x="5159301" y="864300"/>
            <a:ext cx="1702624" cy="1075875"/>
          </a:xfrm>
          <a:prstGeom prst="rect">
            <a:avLst/>
          </a:prstGeom>
          <a:noFill/>
          <a:ln>
            <a:noFill/>
          </a:ln>
        </p:spPr>
      </p:pic>
      <p:sp>
        <p:nvSpPr>
          <p:cNvPr id="340" name="Google Shape;340;g381f68fb707_0_5"/>
          <p:cNvSpPr/>
          <p:nvPr/>
        </p:nvSpPr>
        <p:spPr>
          <a:xfrm>
            <a:off x="2287251" y="5692450"/>
            <a:ext cx="187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381f68fb707_0_5"/>
          <p:cNvSpPr txBox="1"/>
          <p:nvPr/>
        </p:nvSpPr>
        <p:spPr>
          <a:xfrm>
            <a:off x="3874913" y="2895475"/>
            <a:ext cx="42714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a:solidFill>
                  <a:srgbClr val="C00000"/>
                </a:solidFill>
              </a:rPr>
              <a:t>Peggy Kee Award</a:t>
            </a:r>
            <a:endParaRPr sz="3300" b="1" i="0" u="none" strike="noStrike" cap="none">
              <a:solidFill>
                <a:srgbClr val="C00000"/>
              </a:solidFill>
              <a:latin typeface="Arial"/>
              <a:ea typeface="Arial"/>
              <a:cs typeface="Arial"/>
              <a:sym typeface="Arial"/>
            </a:endParaRPr>
          </a:p>
        </p:txBody>
      </p:sp>
      <p:sp>
        <p:nvSpPr>
          <p:cNvPr id="342" name="Google Shape;342;g381f68fb707_0_5"/>
          <p:cNvSpPr txBox="1"/>
          <p:nvPr/>
        </p:nvSpPr>
        <p:spPr>
          <a:xfrm>
            <a:off x="3734501" y="4232450"/>
            <a:ext cx="45522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US" sz="4100" b="1">
                <a:solidFill>
                  <a:schemeClr val="dk1"/>
                </a:solidFill>
              </a:rPr>
              <a:t>Soo Jin Seung</a:t>
            </a:r>
            <a:endParaRPr sz="4100" b="1"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381f68fb707_0_16"/>
          <p:cNvSpPr txBox="1"/>
          <p:nvPr/>
        </p:nvSpPr>
        <p:spPr>
          <a:xfrm>
            <a:off x="4799851" y="2006888"/>
            <a:ext cx="2592300" cy="692700"/>
          </a:xfrm>
          <a:prstGeom prst="rect">
            <a:avLst/>
          </a:prstGeom>
          <a:noFill/>
          <a:ln>
            <a:noFill/>
          </a:ln>
        </p:spPr>
        <p:txBody>
          <a:bodyPr spcFirstLastPara="1" wrap="square" lIns="0" tIns="45700" rIns="0" bIns="45700" anchor="ctr" anchorCtr="0">
            <a:noAutofit/>
          </a:bodyPr>
          <a:lstStyle/>
          <a:p>
            <a:pPr marL="0" marR="0" lvl="0" indent="0" algn="l" rtl="0">
              <a:lnSpc>
                <a:spcPct val="115000"/>
              </a:lnSpc>
              <a:spcBef>
                <a:spcPts val="0"/>
              </a:spcBef>
              <a:spcAft>
                <a:spcPts val="0"/>
              </a:spcAft>
              <a:buClr>
                <a:srgbClr val="595959"/>
              </a:buClr>
              <a:buSzPts val="2400"/>
              <a:buFont typeface="Calibri"/>
              <a:buNone/>
            </a:pPr>
            <a:r>
              <a:rPr lang="en-US" sz="2900" b="1" i="0" u="none" strike="noStrike" cap="none">
                <a:solidFill>
                  <a:srgbClr val="3F3F3F"/>
                </a:solidFill>
                <a:latin typeface="Arial"/>
                <a:ea typeface="Arial"/>
                <a:cs typeface="Arial"/>
                <a:sym typeface="Arial"/>
              </a:rPr>
              <a:t>2025 Recipient</a:t>
            </a:r>
            <a:endParaRPr sz="2900" b="1" i="0" u="none" strike="noStrike" cap="none">
              <a:solidFill>
                <a:srgbClr val="3F3F3F"/>
              </a:solidFill>
              <a:latin typeface="Arial"/>
              <a:ea typeface="Arial"/>
              <a:cs typeface="Arial"/>
              <a:sym typeface="Arial"/>
            </a:endParaRPr>
          </a:p>
        </p:txBody>
      </p:sp>
      <p:sp>
        <p:nvSpPr>
          <p:cNvPr id="348" name="Google Shape;348;g381f68fb707_0_16"/>
          <p:cNvSpPr txBox="1">
            <a:spLocks noGrp="1"/>
          </p:cNvSpPr>
          <p:nvPr>
            <p:ph type="sldNum" idx="12"/>
          </p:nvPr>
        </p:nvSpPr>
        <p:spPr>
          <a:xfrm>
            <a:off x="10123055" y="6459785"/>
            <a:ext cx="1089300" cy="3651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696464"/>
              </a:buClr>
              <a:buSzPts val="1050"/>
              <a:buFont typeface="Calibri"/>
              <a:buNone/>
            </a:pPr>
            <a:fld id="{00000000-1234-1234-1234-123412341234}" type="slidenum">
              <a:rPr lang="en-US" sz="1050" b="0" i="0" u="none" strike="noStrike" cap="none">
                <a:solidFill>
                  <a:srgbClr val="696464"/>
                </a:solidFill>
                <a:latin typeface="Calibri"/>
                <a:ea typeface="Calibri"/>
                <a:cs typeface="Calibri"/>
                <a:sym typeface="Calibri"/>
              </a:rPr>
              <a:t>29</a:t>
            </a:fld>
            <a:endParaRPr sz="1050" b="0" i="0" u="none" strike="noStrike" cap="none">
              <a:solidFill>
                <a:srgbClr val="696464"/>
              </a:solidFill>
              <a:latin typeface="Calibri"/>
              <a:ea typeface="Calibri"/>
              <a:cs typeface="Calibri"/>
              <a:sym typeface="Calibri"/>
            </a:endParaRPr>
          </a:p>
        </p:txBody>
      </p:sp>
      <p:pic>
        <p:nvPicPr>
          <p:cNvPr id="349" name="Google Shape;349;g381f68fb707_0_16"/>
          <p:cNvPicPr preferRelativeResize="0"/>
          <p:nvPr/>
        </p:nvPicPr>
        <p:blipFill rotWithShape="1">
          <a:blip r:embed="rId3">
            <a:alphaModFix/>
          </a:blip>
          <a:srcRect l="15053" t="19113" r="32256" b="23540"/>
          <a:stretch/>
        </p:blipFill>
        <p:spPr>
          <a:xfrm>
            <a:off x="5244689" y="931025"/>
            <a:ext cx="1702624" cy="1075875"/>
          </a:xfrm>
          <a:prstGeom prst="rect">
            <a:avLst/>
          </a:prstGeom>
          <a:noFill/>
          <a:ln>
            <a:noFill/>
          </a:ln>
        </p:spPr>
      </p:pic>
      <p:sp>
        <p:nvSpPr>
          <p:cNvPr id="350" name="Google Shape;350;g381f68fb707_0_16"/>
          <p:cNvSpPr/>
          <p:nvPr/>
        </p:nvSpPr>
        <p:spPr>
          <a:xfrm>
            <a:off x="2287251" y="5692450"/>
            <a:ext cx="187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381f68fb707_0_16"/>
          <p:cNvSpPr txBox="1"/>
          <p:nvPr/>
        </p:nvSpPr>
        <p:spPr>
          <a:xfrm>
            <a:off x="3960288" y="2699600"/>
            <a:ext cx="4271400" cy="120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a:solidFill>
                  <a:srgbClr val="C00000"/>
                </a:solidFill>
              </a:rPr>
              <a:t>Student Poster Award</a:t>
            </a:r>
            <a:endParaRPr sz="3300" b="1" i="0" u="none" strike="noStrike" cap="none">
              <a:solidFill>
                <a:srgbClr val="C00000"/>
              </a:solidFill>
              <a:latin typeface="Arial"/>
              <a:ea typeface="Arial"/>
              <a:cs typeface="Arial"/>
              <a:sym typeface="Arial"/>
            </a:endParaRPr>
          </a:p>
        </p:txBody>
      </p:sp>
      <p:sp>
        <p:nvSpPr>
          <p:cNvPr id="352" name="Google Shape;352;g381f68fb707_0_16"/>
          <p:cNvSpPr txBox="1"/>
          <p:nvPr/>
        </p:nvSpPr>
        <p:spPr>
          <a:xfrm>
            <a:off x="3819888" y="4164138"/>
            <a:ext cx="45522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US" sz="4100" b="1">
                <a:solidFill>
                  <a:schemeClr val="dk1"/>
                </a:solidFill>
              </a:rPr>
              <a:t>Atafeh Jafari</a:t>
            </a:r>
            <a:endParaRPr sz="410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pic>
        <p:nvPicPr>
          <p:cNvPr id="112" name="Google Shape;112;p3"/>
          <p:cNvPicPr preferRelativeResize="0"/>
          <p:nvPr/>
        </p:nvPicPr>
        <p:blipFill rotWithShape="1">
          <a:blip r:embed="rId3">
            <a:alphaModFix/>
          </a:blip>
          <a:srcRect l="15052" t="19116" r="32256" b="23537"/>
          <a:stretch/>
        </p:blipFill>
        <p:spPr>
          <a:xfrm>
            <a:off x="10590185" y="5360182"/>
            <a:ext cx="1244599" cy="762000"/>
          </a:xfrm>
          <a:prstGeom prst="rect">
            <a:avLst/>
          </a:prstGeom>
          <a:noFill/>
          <a:ln>
            <a:noFill/>
          </a:ln>
        </p:spPr>
      </p:pic>
      <p:sp>
        <p:nvSpPr>
          <p:cNvPr id="113" name="Google Shape;113;p3"/>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114" name="Google Shape;114;p3"/>
          <p:cNvSpPr txBox="1"/>
          <p:nvPr/>
        </p:nvSpPr>
        <p:spPr>
          <a:xfrm>
            <a:off x="685800" y="703826"/>
            <a:ext cx="7315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Approvals </a:t>
            </a: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685800" y="1676400"/>
            <a:ext cx="10526685" cy="2217082"/>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Approval of the 2025 AGM Agenda as presented</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Approval of Minutes from the March 13, 2025 Finance Webinar Regarding the 2023 Financial Report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381f68fb707_0_26"/>
          <p:cNvSpPr txBox="1"/>
          <p:nvPr/>
        </p:nvSpPr>
        <p:spPr>
          <a:xfrm>
            <a:off x="492370" y="605896"/>
            <a:ext cx="3084900" cy="56463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CAP-ACTP 2025 Kris Schindel Award</a:t>
            </a:r>
            <a:endParaRPr sz="1400" b="0" i="0" u="none" strike="noStrike" cap="none">
              <a:solidFill>
                <a:srgbClr val="000000"/>
              </a:solidFill>
              <a:latin typeface="Arial"/>
              <a:ea typeface="Arial"/>
              <a:cs typeface="Arial"/>
              <a:sym typeface="Arial"/>
            </a:endParaRPr>
          </a:p>
        </p:txBody>
      </p:sp>
      <p:sp>
        <p:nvSpPr>
          <p:cNvPr id="358" name="Google Shape;358;g381f68fb707_0_26"/>
          <p:cNvSpPr txBox="1"/>
          <p:nvPr/>
        </p:nvSpPr>
        <p:spPr>
          <a:xfrm>
            <a:off x="4462613" y="1862188"/>
            <a:ext cx="2592300" cy="692700"/>
          </a:xfrm>
          <a:prstGeom prst="rect">
            <a:avLst/>
          </a:prstGeom>
          <a:noFill/>
          <a:ln>
            <a:noFill/>
          </a:ln>
        </p:spPr>
        <p:txBody>
          <a:bodyPr spcFirstLastPara="1" wrap="square" lIns="0" tIns="45700" rIns="0" bIns="45700" anchor="ctr" anchorCtr="0">
            <a:noAutofit/>
          </a:bodyPr>
          <a:lstStyle/>
          <a:p>
            <a:pPr marL="0" marR="0" lvl="0" indent="0" algn="l" rtl="0">
              <a:lnSpc>
                <a:spcPct val="115000"/>
              </a:lnSpc>
              <a:spcBef>
                <a:spcPts val="0"/>
              </a:spcBef>
              <a:spcAft>
                <a:spcPts val="0"/>
              </a:spcAft>
              <a:buClr>
                <a:srgbClr val="595959"/>
              </a:buClr>
              <a:buSzPts val="2400"/>
              <a:buFont typeface="Calibri"/>
              <a:buNone/>
            </a:pPr>
            <a:r>
              <a:rPr lang="en-US" sz="2900" b="1" i="0" u="none" strike="noStrike" cap="none">
                <a:solidFill>
                  <a:srgbClr val="3F3F3F"/>
                </a:solidFill>
                <a:latin typeface="Arial"/>
                <a:ea typeface="Arial"/>
                <a:cs typeface="Arial"/>
                <a:sym typeface="Arial"/>
              </a:rPr>
              <a:t>2025 Recipient</a:t>
            </a:r>
            <a:endParaRPr sz="2900" b="1" i="0" u="none" strike="noStrike" cap="none">
              <a:solidFill>
                <a:srgbClr val="3F3F3F"/>
              </a:solidFill>
              <a:latin typeface="Arial"/>
              <a:ea typeface="Arial"/>
              <a:cs typeface="Arial"/>
              <a:sym typeface="Arial"/>
            </a:endParaRPr>
          </a:p>
        </p:txBody>
      </p:sp>
      <p:sp>
        <p:nvSpPr>
          <p:cNvPr id="359" name="Google Shape;359;g381f68fb707_0_26"/>
          <p:cNvSpPr txBox="1">
            <a:spLocks noGrp="1"/>
          </p:cNvSpPr>
          <p:nvPr>
            <p:ph type="sldNum" idx="12"/>
          </p:nvPr>
        </p:nvSpPr>
        <p:spPr>
          <a:xfrm>
            <a:off x="10123055" y="6459785"/>
            <a:ext cx="1089300" cy="3651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696464"/>
              </a:buClr>
              <a:buSzPts val="1050"/>
              <a:buFont typeface="Calibri"/>
              <a:buNone/>
            </a:pPr>
            <a:fld id="{00000000-1234-1234-1234-123412341234}" type="slidenum">
              <a:rPr lang="en-US" sz="1050" b="0" i="0" u="none" strike="noStrike" cap="none">
                <a:solidFill>
                  <a:srgbClr val="696464"/>
                </a:solidFill>
                <a:latin typeface="Calibri"/>
                <a:ea typeface="Calibri"/>
                <a:cs typeface="Calibri"/>
                <a:sym typeface="Calibri"/>
              </a:rPr>
              <a:t>30</a:t>
            </a:fld>
            <a:endParaRPr sz="1050" b="0" i="0" u="none" strike="noStrike" cap="none">
              <a:solidFill>
                <a:srgbClr val="696464"/>
              </a:solidFill>
              <a:latin typeface="Calibri"/>
              <a:ea typeface="Calibri"/>
              <a:cs typeface="Calibri"/>
              <a:sym typeface="Calibri"/>
            </a:endParaRPr>
          </a:p>
        </p:txBody>
      </p:sp>
      <p:pic>
        <p:nvPicPr>
          <p:cNvPr id="360" name="Google Shape;360;g381f68fb707_0_26"/>
          <p:cNvPicPr preferRelativeResize="0"/>
          <p:nvPr/>
        </p:nvPicPr>
        <p:blipFill rotWithShape="1">
          <a:blip r:embed="rId3">
            <a:alphaModFix/>
          </a:blip>
          <a:srcRect l="15053" t="19113" r="32256" b="23540"/>
          <a:stretch/>
        </p:blipFill>
        <p:spPr>
          <a:xfrm>
            <a:off x="4907451" y="719600"/>
            <a:ext cx="1702624" cy="1075875"/>
          </a:xfrm>
          <a:prstGeom prst="rect">
            <a:avLst/>
          </a:prstGeom>
          <a:noFill/>
          <a:ln>
            <a:noFill/>
          </a:ln>
        </p:spPr>
      </p:pic>
      <p:sp>
        <p:nvSpPr>
          <p:cNvPr id="361" name="Google Shape;361;g381f68fb707_0_26"/>
          <p:cNvSpPr/>
          <p:nvPr/>
        </p:nvSpPr>
        <p:spPr>
          <a:xfrm>
            <a:off x="2287251" y="5692450"/>
            <a:ext cx="187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381f68fb707_0_26"/>
          <p:cNvSpPr txBox="1"/>
          <p:nvPr/>
        </p:nvSpPr>
        <p:spPr>
          <a:xfrm>
            <a:off x="3623063" y="2621625"/>
            <a:ext cx="4271400" cy="120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a:solidFill>
                  <a:srgbClr val="C00000"/>
                </a:solidFill>
              </a:rPr>
              <a:t>Student Oral Presentation Award</a:t>
            </a:r>
            <a:endParaRPr sz="3300" b="1" i="0" u="none" strike="noStrike" cap="none">
              <a:solidFill>
                <a:srgbClr val="C00000"/>
              </a:solidFill>
              <a:latin typeface="Arial"/>
              <a:ea typeface="Arial"/>
              <a:cs typeface="Arial"/>
              <a:sym typeface="Arial"/>
            </a:endParaRPr>
          </a:p>
        </p:txBody>
      </p:sp>
      <p:sp>
        <p:nvSpPr>
          <p:cNvPr id="363" name="Google Shape;363;g381f68fb707_0_26"/>
          <p:cNvSpPr txBox="1"/>
          <p:nvPr/>
        </p:nvSpPr>
        <p:spPr>
          <a:xfrm>
            <a:off x="3482651" y="3972038"/>
            <a:ext cx="45522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US" sz="4100" b="1">
                <a:solidFill>
                  <a:schemeClr val="dk1"/>
                </a:solidFill>
              </a:rPr>
              <a:t>Martin Ho</a:t>
            </a:r>
            <a:endParaRPr sz="4100" b="1"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30"/>
          <p:cNvSpPr txBox="1"/>
          <p:nvPr/>
        </p:nvSpPr>
        <p:spPr>
          <a:xfrm>
            <a:off x="492370" y="605896"/>
            <a:ext cx="3084844" cy="5646208"/>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CAP-ACTP 2025 Kris Schindel Award</a:t>
            </a:r>
            <a:endParaRPr sz="1400" b="0" i="0" u="none" strike="noStrike" cap="none">
              <a:solidFill>
                <a:srgbClr val="000000"/>
              </a:solidFill>
              <a:latin typeface="Arial"/>
              <a:ea typeface="Arial"/>
              <a:cs typeface="Arial"/>
              <a:sym typeface="Arial"/>
            </a:endParaRPr>
          </a:p>
        </p:txBody>
      </p:sp>
      <p:sp>
        <p:nvSpPr>
          <p:cNvPr id="369" name="Google Shape;369;p30"/>
          <p:cNvSpPr txBox="1"/>
          <p:nvPr/>
        </p:nvSpPr>
        <p:spPr>
          <a:xfrm>
            <a:off x="7581650" y="2006888"/>
            <a:ext cx="2592300" cy="692700"/>
          </a:xfrm>
          <a:prstGeom prst="rect">
            <a:avLst/>
          </a:prstGeom>
          <a:noFill/>
          <a:ln>
            <a:noFill/>
          </a:ln>
        </p:spPr>
        <p:txBody>
          <a:bodyPr spcFirstLastPara="1" wrap="square" lIns="0" tIns="45700" rIns="0" bIns="45700" anchor="ctr" anchorCtr="0">
            <a:noAutofit/>
          </a:bodyPr>
          <a:lstStyle/>
          <a:p>
            <a:pPr marL="0" marR="0" lvl="0" indent="0" algn="l" rtl="0">
              <a:lnSpc>
                <a:spcPct val="115000"/>
              </a:lnSpc>
              <a:spcBef>
                <a:spcPts val="0"/>
              </a:spcBef>
              <a:spcAft>
                <a:spcPts val="0"/>
              </a:spcAft>
              <a:buClr>
                <a:srgbClr val="595959"/>
              </a:buClr>
              <a:buSzPts val="2400"/>
              <a:buFont typeface="Calibri"/>
              <a:buNone/>
            </a:pPr>
            <a:r>
              <a:rPr lang="en-US" sz="2900" b="1" i="0" u="none" strike="noStrike" cap="none">
                <a:solidFill>
                  <a:srgbClr val="3F3F3F"/>
                </a:solidFill>
                <a:latin typeface="Arial"/>
                <a:ea typeface="Arial"/>
                <a:cs typeface="Arial"/>
                <a:sym typeface="Arial"/>
              </a:rPr>
              <a:t>2025 Recipient</a:t>
            </a:r>
            <a:endParaRPr sz="2900" b="1" i="0" u="none" strike="noStrike" cap="none">
              <a:solidFill>
                <a:srgbClr val="3F3F3F"/>
              </a:solidFill>
              <a:latin typeface="Arial"/>
              <a:ea typeface="Arial"/>
              <a:cs typeface="Arial"/>
              <a:sym typeface="Arial"/>
            </a:endParaRPr>
          </a:p>
        </p:txBody>
      </p:sp>
      <p:sp>
        <p:nvSpPr>
          <p:cNvPr id="370" name="Google Shape;370;p30"/>
          <p:cNvSpPr txBox="1">
            <a:spLocks noGrp="1"/>
          </p:cNvSpPr>
          <p:nvPr>
            <p:ph type="sldNum" idx="12"/>
          </p:nvPr>
        </p:nvSpPr>
        <p:spPr>
          <a:xfrm>
            <a:off x="10123055" y="6459785"/>
            <a:ext cx="1089428"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696464"/>
              </a:buClr>
              <a:buSzPts val="1050"/>
              <a:buFont typeface="Calibri"/>
              <a:buNone/>
            </a:pPr>
            <a:fld id="{00000000-1234-1234-1234-123412341234}" type="slidenum">
              <a:rPr lang="en-US" sz="1050" b="0" i="0" u="none" strike="noStrike" cap="none">
                <a:solidFill>
                  <a:srgbClr val="696464"/>
                </a:solidFill>
                <a:latin typeface="Calibri"/>
                <a:ea typeface="Calibri"/>
                <a:cs typeface="Calibri"/>
                <a:sym typeface="Calibri"/>
              </a:rPr>
              <a:t>31</a:t>
            </a:fld>
            <a:endParaRPr sz="1050" b="0" i="0" u="none" strike="noStrike" cap="none">
              <a:solidFill>
                <a:srgbClr val="696464"/>
              </a:solidFill>
              <a:latin typeface="Calibri"/>
              <a:ea typeface="Calibri"/>
              <a:cs typeface="Calibri"/>
              <a:sym typeface="Calibri"/>
            </a:endParaRPr>
          </a:p>
        </p:txBody>
      </p:sp>
      <p:pic>
        <p:nvPicPr>
          <p:cNvPr id="371" name="Google Shape;371;p30"/>
          <p:cNvPicPr preferRelativeResize="0"/>
          <p:nvPr/>
        </p:nvPicPr>
        <p:blipFill rotWithShape="1">
          <a:blip r:embed="rId3">
            <a:alphaModFix/>
          </a:blip>
          <a:srcRect l="15052" t="19116" r="32256" b="23537"/>
          <a:stretch/>
        </p:blipFill>
        <p:spPr>
          <a:xfrm>
            <a:off x="8026488" y="864300"/>
            <a:ext cx="1702624" cy="1075875"/>
          </a:xfrm>
          <a:prstGeom prst="rect">
            <a:avLst/>
          </a:prstGeom>
          <a:noFill/>
          <a:ln>
            <a:noFill/>
          </a:ln>
        </p:spPr>
      </p:pic>
      <p:sp>
        <p:nvSpPr>
          <p:cNvPr id="372" name="Google Shape;372;p30"/>
          <p:cNvSpPr/>
          <p:nvPr/>
        </p:nvSpPr>
        <p:spPr>
          <a:xfrm>
            <a:off x="5154438" y="5692450"/>
            <a:ext cx="18774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0"/>
          <p:cNvSpPr txBox="1"/>
          <p:nvPr/>
        </p:nvSpPr>
        <p:spPr>
          <a:xfrm>
            <a:off x="6742100" y="2895475"/>
            <a:ext cx="42714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C00000"/>
                </a:solidFill>
                <a:latin typeface="Arial"/>
                <a:ea typeface="Arial"/>
                <a:cs typeface="Arial"/>
                <a:sym typeface="Arial"/>
              </a:rPr>
              <a:t>Kris Schindel Award</a:t>
            </a:r>
            <a:endParaRPr sz="3300" b="1" i="0" u="none" strike="noStrike" cap="none">
              <a:solidFill>
                <a:srgbClr val="C00000"/>
              </a:solidFill>
              <a:latin typeface="Arial"/>
              <a:ea typeface="Arial"/>
              <a:cs typeface="Arial"/>
              <a:sym typeface="Arial"/>
            </a:endParaRPr>
          </a:p>
        </p:txBody>
      </p:sp>
      <p:sp>
        <p:nvSpPr>
          <p:cNvPr id="374" name="Google Shape;374;p30"/>
          <p:cNvSpPr txBox="1"/>
          <p:nvPr/>
        </p:nvSpPr>
        <p:spPr>
          <a:xfrm>
            <a:off x="6601700" y="3532050"/>
            <a:ext cx="45522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US" sz="4100" b="1" i="0" u="none" strike="noStrike" cap="none">
                <a:solidFill>
                  <a:schemeClr val="dk1"/>
                </a:solidFill>
                <a:latin typeface="Arial"/>
                <a:ea typeface="Arial"/>
                <a:cs typeface="Arial"/>
                <a:sym typeface="Arial"/>
              </a:rPr>
              <a:t>MINA TADROUS</a:t>
            </a:r>
            <a:endParaRPr sz="4100" b="1" i="0" u="none" strike="noStrike" cap="none">
              <a:solidFill>
                <a:schemeClr val="dk1"/>
              </a:solidFill>
              <a:latin typeface="Arial"/>
              <a:ea typeface="Arial"/>
              <a:cs typeface="Arial"/>
              <a:sym typeface="Arial"/>
            </a:endParaRPr>
          </a:p>
        </p:txBody>
      </p:sp>
      <p:pic>
        <p:nvPicPr>
          <p:cNvPr id="375" name="Google Shape;375;p30" title="mina-tadrous.jpg"/>
          <p:cNvPicPr preferRelativeResize="0"/>
          <p:nvPr/>
        </p:nvPicPr>
        <p:blipFill rotWithShape="1">
          <a:blip r:embed="rId4">
            <a:alphaModFix/>
          </a:blip>
          <a:srcRect/>
          <a:stretch/>
        </p:blipFill>
        <p:spPr>
          <a:xfrm>
            <a:off x="1094832" y="785075"/>
            <a:ext cx="4552201" cy="52878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7"/>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32</a:t>
            </a:fld>
            <a:endParaRPr/>
          </a:p>
        </p:txBody>
      </p:sp>
      <p:pic>
        <p:nvPicPr>
          <p:cNvPr id="381" name="Google Shape;381;p27"/>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382" name="Google Shape;382;p27"/>
          <p:cNvSpPr txBox="1"/>
          <p:nvPr/>
        </p:nvSpPr>
        <p:spPr>
          <a:xfrm>
            <a:off x="0" y="3048000"/>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a:ea typeface="Arial"/>
                <a:cs typeface="Arial"/>
                <a:sym typeface="Arial"/>
              </a:rPr>
              <a:t>Closing Remarks</a:t>
            </a:r>
            <a:endParaRPr sz="1400" b="0" i="0" u="none" strike="noStrike" cap="none">
              <a:solidFill>
                <a:srgbClr val="000000"/>
              </a:solidFill>
              <a:latin typeface="Arial"/>
              <a:ea typeface="Arial"/>
              <a:cs typeface="Arial"/>
              <a:sym typeface="Arial"/>
            </a:endParaRPr>
          </a:p>
        </p:txBody>
      </p:sp>
      <p:sp>
        <p:nvSpPr>
          <p:cNvPr id="383" name="Google Shape;383;p27"/>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9"/>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33</a:t>
            </a:fld>
            <a:endParaRPr/>
          </a:p>
        </p:txBody>
      </p:sp>
      <p:pic>
        <p:nvPicPr>
          <p:cNvPr id="389" name="Google Shape;389;p29"/>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390" name="Google Shape;390;p29"/>
          <p:cNvSpPr txBox="1"/>
          <p:nvPr/>
        </p:nvSpPr>
        <p:spPr>
          <a:xfrm>
            <a:off x="0" y="3048000"/>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C00000"/>
                </a:solidFill>
                <a:latin typeface="Arial"/>
                <a:ea typeface="Arial"/>
                <a:cs typeface="Arial"/>
                <a:sym typeface="Arial"/>
              </a:rPr>
              <a:t>Motion to adjourn</a:t>
            </a:r>
            <a:endParaRPr sz="1400" b="0" i="0" u="none" strike="noStrike" cap="none">
              <a:solidFill>
                <a:srgbClr val="000000"/>
              </a:solidFill>
              <a:latin typeface="Arial"/>
              <a:ea typeface="Arial"/>
              <a:cs typeface="Arial"/>
              <a:sym typeface="Arial"/>
            </a:endParaRPr>
          </a:p>
        </p:txBody>
      </p:sp>
      <p:sp>
        <p:nvSpPr>
          <p:cNvPr id="391" name="Google Shape;391;p29"/>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8"/>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34</a:t>
            </a:fld>
            <a:endParaRPr/>
          </a:p>
        </p:txBody>
      </p:sp>
      <p:pic>
        <p:nvPicPr>
          <p:cNvPr id="397" name="Google Shape;397;p28"/>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398" name="Google Shape;398;p28"/>
          <p:cNvSpPr txBox="1"/>
          <p:nvPr/>
        </p:nvSpPr>
        <p:spPr>
          <a:xfrm>
            <a:off x="304800" y="1981200"/>
            <a:ext cx="11430000" cy="3124200"/>
          </a:xfrm>
          <a:prstGeom prst="rect">
            <a:avLst/>
          </a:prstGeom>
          <a:noFill/>
          <a:ln>
            <a:noFill/>
          </a:ln>
        </p:spPr>
        <p:txBody>
          <a:bodyPr spcFirstLastPara="1" wrap="square" lIns="91425" tIns="45700" rIns="91425" bIns="45700" anchor="t" anchorCtr="0">
            <a:noAutofit/>
          </a:bodyPr>
          <a:lstStyle/>
          <a:p>
            <a:pPr marL="90805" marR="0" lvl="0" indent="-84455" algn="l" rtl="0">
              <a:lnSpc>
                <a:spcPct val="90000"/>
              </a:lnSpc>
              <a:spcBef>
                <a:spcPts val="0"/>
              </a:spcBef>
              <a:spcAft>
                <a:spcPts val="0"/>
              </a:spcAft>
              <a:buClr>
                <a:schemeClr val="accent1"/>
              </a:buClr>
              <a:buSzPts val="2700"/>
              <a:buFont typeface="Calibri"/>
              <a:buChar char=" "/>
            </a:pPr>
            <a:r>
              <a:rPr lang="en-US" sz="2700" b="0" i="0" u="none" strike="noStrike" cap="none">
                <a:solidFill>
                  <a:srgbClr val="3F3F3F"/>
                </a:solidFill>
                <a:latin typeface="Arial"/>
                <a:ea typeface="Arial"/>
                <a:cs typeface="Arial"/>
                <a:sym typeface="Arial"/>
              </a:rPr>
              <a:t>Questions or requests for handouts may be directed electronically to:  </a:t>
            </a:r>
            <a:endParaRPr sz="1900" b="0" i="0" u="none" strike="noStrike" cap="none">
              <a:solidFill>
                <a:srgbClr val="3F3F3F"/>
              </a:solidFill>
              <a:latin typeface="Arial"/>
              <a:ea typeface="Arial"/>
              <a:cs typeface="Arial"/>
              <a:sym typeface="Arial"/>
            </a:endParaRPr>
          </a:p>
          <a:p>
            <a:pPr marL="200660" marR="0" lvl="1" indent="0" algn="l" rtl="0">
              <a:lnSpc>
                <a:spcPct val="90000"/>
              </a:lnSpc>
              <a:spcBef>
                <a:spcPts val="400"/>
              </a:spcBef>
              <a:spcAft>
                <a:spcPts val="0"/>
              </a:spcAft>
              <a:buClr>
                <a:schemeClr val="accent1"/>
              </a:buClr>
              <a:buSzPts val="2800"/>
              <a:buFont typeface="Calibri"/>
              <a:buNone/>
            </a:pPr>
            <a:endParaRPr sz="2800" b="1" i="0" u="none" strike="noStrike" cap="none">
              <a:solidFill>
                <a:srgbClr val="3F3F3F"/>
              </a:solidFill>
              <a:latin typeface="Arial"/>
              <a:ea typeface="Arial"/>
              <a:cs typeface="Arial"/>
              <a:sym typeface="Arial"/>
            </a:endParaRPr>
          </a:p>
          <a:p>
            <a:pPr marL="383540" marR="0" lvl="2" indent="0" algn="l" rtl="0">
              <a:lnSpc>
                <a:spcPct val="90000"/>
              </a:lnSpc>
              <a:spcBef>
                <a:spcPts val="600"/>
              </a:spcBef>
              <a:spcAft>
                <a:spcPts val="0"/>
              </a:spcAft>
              <a:buClr>
                <a:schemeClr val="accent1"/>
              </a:buClr>
              <a:buSzPts val="3200"/>
              <a:buFont typeface="Calibri"/>
              <a:buNone/>
            </a:pPr>
            <a:r>
              <a:rPr lang="en-US" sz="3200" b="1" i="0" u="none" strike="noStrike" cap="none">
                <a:solidFill>
                  <a:srgbClr val="3F3F3F"/>
                </a:solidFill>
                <a:latin typeface="Arial"/>
                <a:ea typeface="Arial"/>
                <a:cs typeface="Arial"/>
                <a:sym typeface="Arial"/>
              </a:rPr>
              <a:t>Jorgie Jeresano</a:t>
            </a:r>
            <a:endParaRPr sz="3200" b="0" i="0" u="none" strike="noStrike" cap="none">
              <a:solidFill>
                <a:srgbClr val="3F3F3F"/>
              </a:solidFill>
              <a:latin typeface="Arial"/>
              <a:ea typeface="Arial"/>
              <a:cs typeface="Arial"/>
              <a:sym typeface="Arial"/>
            </a:endParaRPr>
          </a:p>
          <a:p>
            <a:pPr marL="383540" marR="0" lvl="2" indent="0" algn="l" rtl="0">
              <a:lnSpc>
                <a:spcPct val="90000"/>
              </a:lnSpc>
              <a:spcBef>
                <a:spcPts val="600"/>
              </a:spcBef>
              <a:spcAft>
                <a:spcPts val="0"/>
              </a:spcAft>
              <a:buClr>
                <a:schemeClr val="accent1"/>
              </a:buClr>
              <a:buSzPts val="3200"/>
              <a:buFont typeface="Calibri"/>
              <a:buNone/>
            </a:pPr>
            <a:r>
              <a:rPr lang="en-US" sz="3200" b="0" i="0" u="none" strike="noStrike" cap="none">
                <a:solidFill>
                  <a:srgbClr val="3F3F3F"/>
                </a:solidFill>
                <a:latin typeface="Arial"/>
                <a:ea typeface="Arial"/>
                <a:cs typeface="Arial"/>
                <a:sym typeface="Arial"/>
              </a:rPr>
              <a:t>CAPT-ACTP Secretary                          </a:t>
            </a:r>
            <a:endParaRPr sz="1400" b="0" i="0" u="none" strike="noStrike" cap="none">
              <a:solidFill>
                <a:srgbClr val="000000"/>
              </a:solidFill>
              <a:latin typeface="Arial"/>
              <a:ea typeface="Arial"/>
              <a:cs typeface="Arial"/>
              <a:sym typeface="Arial"/>
            </a:endParaRPr>
          </a:p>
          <a:p>
            <a:pPr marL="383540" marR="0" lvl="2" indent="0" algn="l" rtl="0">
              <a:lnSpc>
                <a:spcPct val="90000"/>
              </a:lnSpc>
              <a:spcBef>
                <a:spcPts val="600"/>
              </a:spcBef>
              <a:spcAft>
                <a:spcPts val="0"/>
              </a:spcAft>
              <a:buClr>
                <a:schemeClr val="accent1"/>
              </a:buClr>
              <a:buSzPts val="3200"/>
              <a:buFont typeface="Calibri"/>
              <a:buNone/>
            </a:pPr>
            <a:r>
              <a:rPr lang="en-US" sz="3200" b="0" i="0" u="none" strike="noStrike" cap="none">
                <a:solidFill>
                  <a:schemeClr val="dk1"/>
                </a:solidFill>
                <a:latin typeface="Arial"/>
                <a:ea typeface="Arial"/>
                <a:cs typeface="Arial"/>
                <a:sym typeface="Arial"/>
              </a:rPr>
              <a:t>admin@capt-actp.ca</a:t>
            </a:r>
            <a:endParaRPr sz="1400" b="0" i="0" u="none" strike="noStrike" cap="none">
              <a:solidFill>
                <a:srgbClr val="000000"/>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chemeClr val="dk1"/>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rgbClr val="3F3F3F"/>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chemeClr val="dk1"/>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chemeClr val="dk1"/>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chemeClr val="dk1"/>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chemeClr val="dk1"/>
              </a:solidFill>
              <a:latin typeface="Arial"/>
              <a:ea typeface="Arial"/>
              <a:cs typeface="Arial"/>
              <a:sym typeface="Arial"/>
            </a:endParaRPr>
          </a:p>
          <a:p>
            <a:pPr marL="200660" marR="0" lvl="1" indent="0" algn="l" rtl="0">
              <a:lnSpc>
                <a:spcPct val="90000"/>
              </a:lnSpc>
              <a:spcBef>
                <a:spcPts val="600"/>
              </a:spcBef>
              <a:spcAft>
                <a:spcPts val="0"/>
              </a:spcAft>
              <a:buClr>
                <a:schemeClr val="accent1"/>
              </a:buClr>
              <a:buSzPts val="2400"/>
              <a:buFont typeface="Calibri"/>
              <a:buNone/>
            </a:pPr>
            <a:endParaRPr sz="2400" b="0" i="0" u="none" strike="noStrike" cap="none">
              <a:solidFill>
                <a:schemeClr val="dk1"/>
              </a:solidFill>
              <a:latin typeface="Arial"/>
              <a:ea typeface="Arial"/>
              <a:cs typeface="Arial"/>
              <a:sym typeface="Arial"/>
            </a:endParaRPr>
          </a:p>
          <a:p>
            <a:pPr marL="90805" marR="0" lvl="0" indent="0" algn="l" rtl="0">
              <a:lnSpc>
                <a:spcPct val="90000"/>
              </a:lnSpc>
              <a:spcBef>
                <a:spcPts val="1600"/>
              </a:spcBef>
              <a:spcAft>
                <a:spcPts val="0"/>
              </a:spcAft>
              <a:buClr>
                <a:schemeClr val="accent1"/>
              </a:buClr>
              <a:buSzPts val="2800"/>
              <a:buFont typeface="Calibri"/>
              <a:buNone/>
            </a:pPr>
            <a:endParaRPr sz="2800" b="0" i="0" u="none" strike="noStrike" cap="none">
              <a:solidFill>
                <a:srgbClr val="3F3F3F"/>
              </a:solidFill>
              <a:latin typeface="Arial"/>
              <a:ea typeface="Arial"/>
              <a:cs typeface="Arial"/>
              <a:sym typeface="Arial"/>
            </a:endParaRPr>
          </a:p>
        </p:txBody>
      </p:sp>
      <p:sp>
        <p:nvSpPr>
          <p:cNvPr id="399" name="Google Shape;399;p28"/>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
        <p:nvSpPr>
          <p:cNvPr id="121" name="Google Shape;121;p4"/>
          <p:cNvSpPr txBox="1"/>
          <p:nvPr/>
        </p:nvSpPr>
        <p:spPr>
          <a:xfrm>
            <a:off x="457200" y="482602"/>
            <a:ext cx="951669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CAPT-ACTP 2025 Board of Directors</a:t>
            </a:r>
            <a:endParaRPr sz="1400" b="0" i="0" u="none" strike="noStrike" cap="none">
              <a:solidFill>
                <a:srgbClr val="000000"/>
              </a:solidFill>
              <a:latin typeface="Arial"/>
              <a:ea typeface="Arial"/>
              <a:cs typeface="Arial"/>
              <a:sym typeface="Arial"/>
            </a:endParaRPr>
          </a:p>
        </p:txBody>
      </p:sp>
      <p:sp>
        <p:nvSpPr>
          <p:cNvPr id="122" name="Google Shape;122;p4"/>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pic>
        <p:nvPicPr>
          <p:cNvPr id="123" name="Google Shape;123;p4"/>
          <p:cNvPicPr preferRelativeResize="0"/>
          <p:nvPr/>
        </p:nvPicPr>
        <p:blipFill rotWithShape="1">
          <a:blip r:embed="rId3">
            <a:alphaModFix/>
          </a:blip>
          <a:srcRect l="15052" t="19116" r="32256" b="23537"/>
          <a:stretch/>
        </p:blipFill>
        <p:spPr>
          <a:xfrm>
            <a:off x="10668000" y="5702558"/>
            <a:ext cx="1015999" cy="622041"/>
          </a:xfrm>
          <a:prstGeom prst="rect">
            <a:avLst/>
          </a:prstGeom>
          <a:noFill/>
          <a:ln>
            <a:noFill/>
          </a:ln>
        </p:spPr>
      </p:pic>
      <p:graphicFrame>
        <p:nvGraphicFramePr>
          <p:cNvPr id="124" name="Google Shape;124;p4"/>
          <p:cNvGraphicFramePr/>
          <p:nvPr/>
        </p:nvGraphicFramePr>
        <p:xfrm>
          <a:off x="1447800" y="1371600"/>
          <a:ext cx="9525000" cy="4097725"/>
        </p:xfrm>
        <a:graphic>
          <a:graphicData uri="http://schemas.openxmlformats.org/drawingml/2006/table">
            <a:tbl>
              <a:tblPr>
                <a:noFill/>
                <a:tableStyleId>{7C6E0BA6-BB72-4A45-8248-F367A66DC29B}</a:tableStyleId>
              </a:tblPr>
              <a:tblGrid>
                <a:gridCol w="4329550">
                  <a:extLst>
                    <a:ext uri="{9D8B030D-6E8A-4147-A177-3AD203B41FA5}">
                      <a16:colId xmlns:a16="http://schemas.microsoft.com/office/drawing/2014/main" val="20000"/>
                    </a:ext>
                  </a:extLst>
                </a:gridCol>
                <a:gridCol w="5195450">
                  <a:extLst>
                    <a:ext uri="{9D8B030D-6E8A-4147-A177-3AD203B41FA5}">
                      <a16:colId xmlns:a16="http://schemas.microsoft.com/office/drawing/2014/main" val="20001"/>
                    </a:ext>
                  </a:extLst>
                </a:gridCol>
              </a:tblGrid>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Adam Haynes  |  </a:t>
                      </a:r>
                      <a:r>
                        <a:rPr lang="en-US" sz="1300" b="1" i="0" u="none" strike="noStrike" cap="none">
                          <a:solidFill>
                            <a:srgbClr val="C00000"/>
                          </a:solidFill>
                          <a:latin typeface="Arial"/>
                          <a:ea typeface="Arial"/>
                          <a:cs typeface="Arial"/>
                          <a:sym typeface="Arial"/>
                        </a:rPr>
                        <a:t>President​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4190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Alex Chambers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4190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Jason Robert Guertin  |  </a:t>
                      </a:r>
                      <a:r>
                        <a:rPr lang="en-US" sz="1300" b="1" i="0" u="none" strike="noStrike" cap="none">
                          <a:solidFill>
                            <a:srgbClr val="C00000"/>
                          </a:solidFill>
                          <a:latin typeface="Arial"/>
                          <a:ea typeface="Arial"/>
                          <a:cs typeface="Arial"/>
                          <a:sym typeface="Arial"/>
                        </a:rPr>
                        <a:t>President Elect​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4190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Raina Rogoza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4190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36800">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Julia Shen  |  </a:t>
                      </a:r>
                      <a:r>
                        <a:rPr lang="en-US" sz="1300" b="1" i="0" u="none" strike="noStrike" cap="none">
                          <a:solidFill>
                            <a:srgbClr val="C00000"/>
                          </a:solidFill>
                          <a:latin typeface="Arial"/>
                          <a:ea typeface="Arial"/>
                          <a:cs typeface="Arial"/>
                          <a:sym typeface="Arial"/>
                        </a:rPr>
                        <a:t>Past President​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Eon Ting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Belinda Yap | </a:t>
                      </a:r>
                      <a:r>
                        <a:rPr lang="en-US" sz="1300" b="1" i="0" u="none" strike="noStrike" cap="none">
                          <a:solidFill>
                            <a:srgbClr val="C00000"/>
                          </a:solidFill>
                          <a:latin typeface="Arial"/>
                          <a:ea typeface="Arial"/>
                          <a:cs typeface="Arial"/>
                          <a:sym typeface="Arial"/>
                        </a:rPr>
                        <a:t>Treasurer​</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Joan Paulin  |  </a:t>
                      </a:r>
                      <a:r>
                        <a:rPr lang="en-US" sz="1300" b="1" i="0" u="none" strike="noStrike" cap="none">
                          <a:solidFill>
                            <a:srgbClr val="C00000"/>
                          </a:solidFill>
                          <a:latin typeface="Arial"/>
                          <a:ea typeface="Arial"/>
                          <a:cs typeface="Arial"/>
                          <a:sym typeface="Arial"/>
                        </a:rPr>
                        <a:t>Member-at-Large​, Patient Rep</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​Jorgie Jeresano | </a:t>
                      </a:r>
                      <a:r>
                        <a:rPr lang="en-US" sz="1300" b="1" i="0" u="none" strike="noStrike" cap="none">
                          <a:solidFill>
                            <a:srgbClr val="C00000"/>
                          </a:solidFill>
                          <a:latin typeface="Arial"/>
                          <a:ea typeface="Arial"/>
                          <a:cs typeface="Arial"/>
                          <a:sym typeface="Arial"/>
                        </a:rPr>
                        <a:t>Secretary</a:t>
                      </a:r>
                      <a:endParaRPr sz="1300" b="0" i="0" u="none" strike="noStrike" cap="none">
                        <a:solidFill>
                          <a:srgbClr val="C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Danielle Nagy  |  </a:t>
                      </a:r>
                      <a:r>
                        <a:rPr lang="en-US" sz="1300" b="1" i="0" u="none" strike="noStrike" cap="none">
                          <a:solidFill>
                            <a:srgbClr val="C00000"/>
                          </a:solidFill>
                          <a:latin typeface="Arial"/>
                          <a:ea typeface="Arial"/>
                          <a:cs typeface="Arial"/>
                          <a:sym typeface="Arial"/>
                        </a:rPr>
                        <a:t>Member-at-Large​, Student Rep</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Dan Moldaver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Linda Lu Wittenberg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Gillian Bromfield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Sherif Eltonsy  |  </a:t>
                      </a:r>
                      <a:r>
                        <a:rPr lang="en-US" sz="1300" b="1" i="0" u="none" strike="noStrike" cap="none">
                          <a:solidFill>
                            <a:srgbClr val="C00000"/>
                          </a:solidFill>
                          <a:latin typeface="Arial"/>
                          <a:ea typeface="Arial"/>
                          <a:cs typeface="Arial"/>
                          <a:sym typeface="Arial"/>
                        </a:rPr>
                        <a:t>Member-at-Large​</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Jordan Roumieu | </a:t>
                      </a:r>
                      <a:r>
                        <a:rPr lang="en-US" sz="1300" b="1" i="0" u="none" strike="noStrike" cap="none">
                          <a:solidFill>
                            <a:srgbClr val="C00000"/>
                          </a:solidFill>
                          <a:latin typeface="Arial"/>
                          <a:ea typeface="Arial"/>
                          <a:cs typeface="Arial"/>
                          <a:sym typeface="Arial"/>
                        </a:rPr>
                        <a:t>Member-at-Large </a:t>
                      </a:r>
                      <a:endParaRPr sz="18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11575">
                <a:tc>
                  <a:txBody>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300"/>
                        <a:buFont typeface="Arial"/>
                        <a:buNone/>
                      </a:pPr>
                      <a:endParaRPr sz="1300" b="1" i="0" u="none" strike="noStrike" cap="none">
                        <a:solidFill>
                          <a:srgbClr val="C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311575">
                <a:tc>
                  <a:txBody>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C00000"/>
                        </a:solidFill>
                        <a:latin typeface="Arial"/>
                        <a:ea typeface="Arial"/>
                        <a:cs typeface="Arial"/>
                        <a:sym typeface="Arial"/>
                      </a:endParaRPr>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333600">
                <a:tc>
                  <a:txBody>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u="none" strike="noStrike" cap="none"/>
                    </a:p>
                  </a:txBody>
                  <a:tcPr marL="65025" marR="65025" marT="32500" marB="32500">
                    <a:lnL w="13950" cap="flat" cmpd="sng">
                      <a:solidFill>
                        <a:srgbClr val="FFFFFF"/>
                      </a:solidFill>
                      <a:prstDash val="solid"/>
                      <a:round/>
                      <a:headEnd type="none" w="sm" len="sm"/>
                      <a:tailEnd type="none" w="sm" len="sm"/>
                    </a:lnL>
                    <a:lnR w="13950" cap="flat" cmpd="sng">
                      <a:solidFill>
                        <a:srgbClr val="FFFFFF"/>
                      </a:solidFill>
                      <a:prstDash val="solid"/>
                      <a:round/>
                      <a:headEnd type="none" w="sm" len="sm"/>
                      <a:tailEnd type="none" w="sm" len="sm"/>
                    </a:lnR>
                    <a:lnT w="13950" cap="flat" cmpd="sng">
                      <a:solidFill>
                        <a:srgbClr val="FFFFFF"/>
                      </a:solidFill>
                      <a:prstDash val="solid"/>
                      <a:round/>
                      <a:headEnd type="none" w="sm" len="sm"/>
                      <a:tailEnd type="none" w="sm" len="sm"/>
                    </a:lnT>
                    <a:lnB w="13950"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125" name="Google Shape;125;p4"/>
          <p:cNvSpPr/>
          <p:nvPr/>
        </p:nvSpPr>
        <p:spPr>
          <a:xfrm>
            <a:off x="762733" y="842583"/>
            <a:ext cx="14301675" cy="66752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pic>
        <p:nvPicPr>
          <p:cNvPr id="131" name="Google Shape;131;p5"/>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132" name="Google Shape;132;p5"/>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133" name="Google Shape;133;p5"/>
          <p:cNvSpPr txBox="1"/>
          <p:nvPr/>
        </p:nvSpPr>
        <p:spPr>
          <a:xfrm>
            <a:off x="749509" y="1824587"/>
            <a:ext cx="10462976" cy="4023360"/>
          </a:xfrm>
          <a:prstGeom prst="rect">
            <a:avLst/>
          </a:prstGeom>
          <a:noFill/>
          <a:ln>
            <a:noFill/>
          </a:ln>
        </p:spPr>
        <p:txBody>
          <a:bodyPr spcFirstLastPara="1" wrap="square" lIns="91425" tIns="45700" rIns="91425" bIns="45700" anchor="t" anchorCtr="0">
            <a:normAutofit/>
          </a:bodyPr>
          <a:lstStyle/>
          <a:p>
            <a:pPr marL="201163" marR="0" lvl="1" indent="0" algn="l" rtl="0">
              <a:lnSpc>
                <a:spcPct val="90000"/>
              </a:lnSpc>
              <a:spcBef>
                <a:spcPts val="0"/>
              </a:spcBef>
              <a:spcAft>
                <a:spcPts val="0"/>
              </a:spcAft>
              <a:buClr>
                <a:schemeClr val="accent1"/>
              </a:buClr>
              <a:buSzPts val="2600"/>
              <a:buFont typeface="Calibri"/>
              <a:buNone/>
            </a:pPr>
            <a:endParaRPr sz="2600" b="1" i="0" u="none" strike="noStrike" cap="none">
              <a:solidFill>
                <a:srgbClr val="3F3F3F"/>
              </a:solidFill>
              <a:latin typeface="Arial"/>
              <a:ea typeface="Arial"/>
              <a:cs typeface="Arial"/>
              <a:sym typeface="Arial"/>
            </a:endParaRPr>
          </a:p>
          <a:p>
            <a:pPr marL="201163" marR="0" lvl="1" indent="0" algn="l" rtl="0">
              <a:lnSpc>
                <a:spcPct val="90000"/>
              </a:lnSpc>
              <a:spcBef>
                <a:spcPts val="600"/>
              </a:spcBef>
              <a:spcAft>
                <a:spcPts val="0"/>
              </a:spcAft>
              <a:buClr>
                <a:schemeClr val="accent1"/>
              </a:buClr>
              <a:buSzPts val="2600"/>
              <a:buFont typeface="Calibri"/>
              <a:buNone/>
            </a:pPr>
            <a:endParaRPr sz="2600" b="1"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384038" marR="0" lvl="1" indent="-68573" algn="l" rtl="0">
              <a:lnSpc>
                <a:spcPct val="90000"/>
              </a:lnSpc>
              <a:spcBef>
                <a:spcPts val="600"/>
              </a:spcBef>
              <a:spcAft>
                <a:spcPts val="0"/>
              </a:spcAft>
              <a:buClr>
                <a:schemeClr val="accent1"/>
              </a:buClr>
              <a:buSzPts val="1800"/>
              <a:buFont typeface="Arial"/>
              <a:buNone/>
            </a:pPr>
            <a:endParaRPr sz="1800" b="0" i="0" u="none" strike="noStrike" cap="none">
              <a:solidFill>
                <a:srgbClr val="3F3F3F"/>
              </a:solidFill>
              <a:latin typeface="Arial"/>
              <a:ea typeface="Arial"/>
              <a:cs typeface="Arial"/>
              <a:sym typeface="Arial"/>
            </a:endParaRPr>
          </a:p>
          <a:p>
            <a:pPr marL="91438" marR="0" lvl="0" indent="0" algn="l" rtl="0">
              <a:lnSpc>
                <a:spcPct val="90000"/>
              </a:lnSpc>
              <a:spcBef>
                <a:spcPts val="1600"/>
              </a:spcBef>
              <a:spcAft>
                <a:spcPts val="0"/>
              </a:spcAft>
              <a:buClr>
                <a:schemeClr val="accent1"/>
              </a:buClr>
              <a:buSzPts val="2000"/>
              <a:buFont typeface="Calibri"/>
              <a:buNone/>
            </a:pPr>
            <a:endParaRPr sz="2000" b="0" i="0" u="none" strike="noStrike" cap="none">
              <a:solidFill>
                <a:srgbClr val="3F3F3F"/>
              </a:solidFill>
              <a:latin typeface="Arial"/>
              <a:ea typeface="Arial"/>
              <a:cs typeface="Arial"/>
              <a:sym typeface="Arial"/>
            </a:endParaRPr>
          </a:p>
        </p:txBody>
      </p:sp>
      <p:sp>
        <p:nvSpPr>
          <p:cNvPr id="134" name="Google Shape;134;p5"/>
          <p:cNvSpPr txBox="1"/>
          <p:nvPr/>
        </p:nvSpPr>
        <p:spPr>
          <a:xfrm>
            <a:off x="756630" y="662272"/>
            <a:ext cx="10058400" cy="856395"/>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rgbClr val="C00000"/>
              </a:buClr>
              <a:buSzPts val="3200"/>
              <a:buFont typeface="Arial"/>
              <a:buNone/>
            </a:pPr>
            <a:r>
              <a:rPr lang="en-US" sz="3200" b="1" i="0" u="none" strike="noStrike" cap="none">
                <a:solidFill>
                  <a:srgbClr val="C00000"/>
                </a:solidFill>
                <a:latin typeface="Arial"/>
                <a:ea typeface="Arial"/>
                <a:cs typeface="Arial"/>
                <a:sym typeface="Arial"/>
              </a:rPr>
              <a:t>Thank You to Our Departing Board Members</a:t>
            </a:r>
            <a:endParaRPr sz="3200" b="1" i="0" u="none" strike="noStrike" cap="none">
              <a:solidFill>
                <a:srgbClr val="C00000"/>
              </a:solidFill>
              <a:latin typeface="Arial"/>
              <a:ea typeface="Arial"/>
              <a:cs typeface="Arial"/>
              <a:sym typeface="Arial"/>
            </a:endParaRPr>
          </a:p>
        </p:txBody>
      </p:sp>
      <p:sp>
        <p:nvSpPr>
          <p:cNvPr id="135" name="Google Shape;135;p5"/>
          <p:cNvSpPr/>
          <p:nvPr/>
        </p:nvSpPr>
        <p:spPr>
          <a:xfrm>
            <a:off x="772682" y="1562729"/>
            <a:ext cx="9677400" cy="2217082"/>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Danielle Nagy</a:t>
            </a:r>
            <a:endParaRPr sz="3200" b="0" i="0" u="none" strike="noStrike" cap="none">
              <a:solidFill>
                <a:schemeClr val="dk1"/>
              </a:solidFill>
              <a:latin typeface="Arial"/>
              <a:ea typeface="Arial"/>
              <a:cs typeface="Arial"/>
              <a:sym typeface="Arial"/>
            </a:endParaRPr>
          </a:p>
          <a:p>
            <a:pPr marL="514350" marR="0" lvl="0"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Dan Moldaver</a:t>
            </a:r>
            <a:endParaRPr sz="3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pic>
        <p:nvPicPr>
          <p:cNvPr id="142" name="Google Shape;142;p6"/>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143" name="Google Shape;143;p6"/>
          <p:cNvSpPr txBox="1"/>
          <p:nvPr/>
        </p:nvSpPr>
        <p:spPr>
          <a:xfrm>
            <a:off x="432515" y="555067"/>
            <a:ext cx="111252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From Challenge to Change: Driving Progress in Canada’s Healthcare Landscape</a:t>
            </a:r>
            <a:endParaRPr sz="1400" b="0" i="0" u="none" strike="noStrike" cap="none">
              <a:solidFill>
                <a:srgbClr val="000000"/>
              </a:solidFill>
              <a:latin typeface="Arial"/>
              <a:ea typeface="Arial"/>
              <a:cs typeface="Arial"/>
              <a:sym typeface="Arial"/>
            </a:endParaRPr>
          </a:p>
        </p:txBody>
      </p:sp>
      <p:sp>
        <p:nvSpPr>
          <p:cNvPr id="144" name="Google Shape;144;p6"/>
          <p:cNvSpPr txBox="1"/>
          <p:nvPr/>
        </p:nvSpPr>
        <p:spPr>
          <a:xfrm>
            <a:off x="584915" y="1781120"/>
            <a:ext cx="10820400" cy="3232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Event Highlights:</a:t>
            </a:r>
            <a:endParaRPr sz="1400" b="0" i="0" u="none" strike="noStrike" cap="none">
              <a:solidFill>
                <a:srgbClr val="000000"/>
              </a:solidFill>
              <a:latin typeface="Arial"/>
              <a:ea typeface="Arial"/>
              <a:cs typeface="Arial"/>
              <a:sym typeface="Arial"/>
            </a:endParaRPr>
          </a:p>
          <a:p>
            <a:pPr marL="914400" marR="0" lvl="1"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Over </a:t>
            </a:r>
            <a:r>
              <a:rPr lang="en-US" sz="2400" b="1" i="0" u="none" strike="noStrike" cap="none">
                <a:solidFill>
                  <a:schemeClr val="dk1"/>
                </a:solidFill>
                <a:latin typeface="Arial"/>
                <a:ea typeface="Arial"/>
                <a:cs typeface="Arial"/>
                <a:sym typeface="Arial"/>
              </a:rPr>
              <a:t>2</a:t>
            </a:r>
            <a:r>
              <a:rPr lang="en-US" sz="2400" b="1">
                <a:solidFill>
                  <a:schemeClr val="dk1"/>
                </a:solidFill>
              </a:rPr>
              <a:t>30</a:t>
            </a:r>
            <a:r>
              <a:rPr lang="en-US" sz="2400" b="0" i="0" u="none" strike="noStrike" cap="none">
                <a:solidFill>
                  <a:schemeClr val="dk1"/>
                </a:solidFill>
                <a:latin typeface="Arial"/>
                <a:ea typeface="Arial"/>
                <a:cs typeface="Arial"/>
                <a:sym typeface="Arial"/>
              </a:rPr>
              <a:t> attendees registered</a:t>
            </a:r>
            <a:endParaRPr sz="1400" b="0" i="0" u="none" strike="noStrike" cap="none">
              <a:solidFill>
                <a:schemeClr val="dk1"/>
              </a:solidFill>
              <a:latin typeface="Arial"/>
              <a:ea typeface="Arial"/>
              <a:cs typeface="Arial"/>
              <a:sym typeface="Arial"/>
            </a:endParaRPr>
          </a:p>
          <a:p>
            <a:pPr marL="914400" marR="0" lvl="1" indent="-381000" algn="l" rtl="0">
              <a:lnSpc>
                <a:spcPct val="150000"/>
              </a:lnSpc>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$17,300</a:t>
            </a:r>
            <a:r>
              <a:rPr lang="en-US" sz="2400" b="0" i="0" u="none" strike="noStrike" cap="none">
                <a:solidFill>
                  <a:schemeClr val="dk1"/>
                </a:solidFill>
                <a:latin typeface="Arial"/>
                <a:ea typeface="Arial"/>
                <a:cs typeface="Arial"/>
                <a:sym typeface="Arial"/>
              </a:rPr>
              <a:t> student travel bursaries awarded</a:t>
            </a:r>
            <a:endParaRPr sz="1400" b="0" i="0" u="none" strike="noStrike" cap="none">
              <a:solidFill>
                <a:schemeClr val="dk1"/>
              </a:solidFill>
              <a:latin typeface="Arial"/>
              <a:ea typeface="Arial"/>
              <a:cs typeface="Arial"/>
              <a:sym typeface="Arial"/>
            </a:endParaRPr>
          </a:p>
          <a:p>
            <a:pPr marL="914400" marR="0" lvl="1" indent="-381000" algn="l" rtl="0">
              <a:lnSpc>
                <a:spcPct val="150000"/>
              </a:lnSpc>
              <a:spcBef>
                <a:spcPts val="0"/>
              </a:spcBef>
              <a:spcAft>
                <a:spcPts val="0"/>
              </a:spcAft>
              <a:buClr>
                <a:schemeClr val="dk1"/>
              </a:buClr>
              <a:buSzPts val="2400"/>
              <a:buFont typeface="Arial"/>
              <a:buChar char="○"/>
            </a:pPr>
            <a:r>
              <a:rPr lang="en-US" sz="2400" b="1" i="0" u="none" strike="noStrike" cap="none">
                <a:solidFill>
                  <a:schemeClr val="dk1"/>
                </a:solidFill>
                <a:latin typeface="Arial"/>
                <a:ea typeface="Arial"/>
                <a:cs typeface="Arial"/>
                <a:sym typeface="Arial"/>
              </a:rPr>
              <a:t>68</a:t>
            </a:r>
            <a:r>
              <a:rPr lang="en-US" sz="2400" b="0" i="0" u="none" strike="noStrike" cap="none">
                <a:solidFill>
                  <a:schemeClr val="dk1"/>
                </a:solidFill>
                <a:latin typeface="Arial"/>
                <a:ea typeface="Arial"/>
                <a:cs typeface="Arial"/>
                <a:sym typeface="Arial"/>
              </a:rPr>
              <a:t> poster presentations showcased</a:t>
            </a:r>
            <a:endParaRPr sz="1400" b="0" i="0" u="none" strike="noStrike" cap="none">
              <a:solidFill>
                <a:schemeClr val="dk1"/>
              </a:solidFill>
              <a:latin typeface="Arial"/>
              <a:ea typeface="Arial"/>
              <a:cs typeface="Arial"/>
              <a:sym typeface="Arial"/>
            </a:endParaRPr>
          </a:p>
          <a:p>
            <a:pPr marL="914400" marR="0" lvl="1"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Wide-ranging topics represented in the abstract sessions</a:t>
            </a:r>
            <a:endParaRPr sz="1400" b="0" i="0" u="none" strike="noStrike" cap="none">
              <a:solidFill>
                <a:schemeClr val="dk1"/>
              </a:solidFill>
              <a:latin typeface="Arial"/>
              <a:ea typeface="Arial"/>
              <a:cs typeface="Arial"/>
              <a:sym typeface="Arial"/>
            </a:endParaRPr>
          </a:p>
          <a:p>
            <a:pPr marL="914400" marR="0" lvl="1"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Abstracts to be published </a:t>
            </a:r>
            <a:r>
              <a:rPr lang="en-US" sz="2400" b="1" i="0" u="none" strike="noStrike" cap="none">
                <a:solidFill>
                  <a:schemeClr val="dk1"/>
                </a:solidFill>
                <a:latin typeface="Arial"/>
                <a:ea typeface="Arial"/>
                <a:cs typeface="Arial"/>
                <a:sym typeface="Arial"/>
              </a:rPr>
              <a:t>72</a:t>
            </a:r>
            <a:endParaRPr sz="2400" b="1" i="0" u="none" strike="noStrike" cap="none">
              <a:solidFill>
                <a:schemeClr val="dk1"/>
              </a:solidFill>
              <a:latin typeface="Arial"/>
              <a:ea typeface="Arial"/>
              <a:cs typeface="Arial"/>
              <a:sym typeface="Arial"/>
            </a:endParaRPr>
          </a:p>
        </p:txBody>
      </p:sp>
      <p:sp>
        <p:nvSpPr>
          <p:cNvPr id="145" name="Google Shape;145;p6"/>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7" descr="A group of people sitting in front of a crowd&#10;&#10;Description automatically generated"/>
          <p:cNvPicPr preferRelativeResize="0"/>
          <p:nvPr/>
        </p:nvPicPr>
        <p:blipFill rotWithShape="1">
          <a:blip r:embed="rId3">
            <a:alphaModFix/>
          </a:blip>
          <a:srcRect t="27300" b="12305"/>
          <a:stretch/>
        </p:blipFill>
        <p:spPr>
          <a:xfrm>
            <a:off x="-32" y="10"/>
            <a:ext cx="12192031" cy="4915066"/>
          </a:xfrm>
          <a:prstGeom prst="rect">
            <a:avLst/>
          </a:prstGeom>
          <a:noFill/>
          <a:ln>
            <a:noFill/>
          </a:ln>
        </p:spPr>
      </p:pic>
      <p:sp>
        <p:nvSpPr>
          <p:cNvPr id="151" name="Google Shape;151;p7"/>
          <p:cNvSpPr txBox="1">
            <a:spLocks noGrp="1"/>
          </p:cNvSpPr>
          <p:nvPr>
            <p:ph type="title"/>
          </p:nvPr>
        </p:nvSpPr>
        <p:spPr>
          <a:xfrm>
            <a:off x="685800" y="5362537"/>
            <a:ext cx="10058400" cy="8229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b="1">
                <a:latin typeface="Arial"/>
                <a:ea typeface="Arial"/>
                <a:cs typeface="Arial"/>
                <a:sym typeface="Arial"/>
              </a:rPr>
              <a:t>Committee Reports</a:t>
            </a:r>
            <a:endParaRPr/>
          </a:p>
        </p:txBody>
      </p:sp>
      <p:sp>
        <p:nvSpPr>
          <p:cNvPr id="152" name="Google Shape;152;p7"/>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50"/>
              <a:buNone/>
            </a:pPr>
            <a:fld id="{00000000-1234-1234-1234-123412341234}" type="slidenum">
              <a:rPr lang="en-US" sz="1050">
                <a:solidFill>
                  <a:srgbClr val="FFFFFF"/>
                </a:solidFill>
              </a:rPr>
              <a:t>7</a:t>
            </a:fld>
            <a:endParaRPr sz="105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pic>
        <p:nvPicPr>
          <p:cNvPr id="159" name="Google Shape;159;p8"/>
          <p:cNvPicPr preferRelativeResize="0"/>
          <p:nvPr/>
        </p:nvPicPr>
        <p:blipFill rotWithShape="1">
          <a:blip r:embed="rId3">
            <a:alphaModFix/>
          </a:blip>
          <a:srcRect l="15052" t="19116" r="32256" b="23537"/>
          <a:stretch/>
        </p:blipFill>
        <p:spPr>
          <a:xfrm>
            <a:off x="10439400" y="5562600"/>
            <a:ext cx="1244599" cy="762000"/>
          </a:xfrm>
          <a:prstGeom prst="rect">
            <a:avLst/>
          </a:prstGeom>
          <a:noFill/>
          <a:ln>
            <a:noFill/>
          </a:ln>
        </p:spPr>
      </p:pic>
      <p:sp>
        <p:nvSpPr>
          <p:cNvPr id="160" name="Google Shape;160;p8"/>
          <p:cNvSpPr txBox="1"/>
          <p:nvPr/>
        </p:nvSpPr>
        <p:spPr>
          <a:xfrm>
            <a:off x="609600" y="1007411"/>
            <a:ext cx="7315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Committee Reports</a:t>
            </a:r>
            <a:endParaRPr sz="1400" b="0" i="0" u="none" strike="noStrike" cap="none">
              <a:solidFill>
                <a:srgbClr val="000000"/>
              </a:solidFill>
              <a:latin typeface="Arial"/>
              <a:ea typeface="Arial"/>
              <a:cs typeface="Arial"/>
              <a:sym typeface="Arial"/>
            </a:endParaRPr>
          </a:p>
        </p:txBody>
      </p:sp>
      <p:sp>
        <p:nvSpPr>
          <p:cNvPr id="161" name="Google Shape;161;p8"/>
          <p:cNvSpPr txBox="1"/>
          <p:nvPr/>
        </p:nvSpPr>
        <p:spPr>
          <a:xfrm>
            <a:off x="609600" y="1905590"/>
            <a:ext cx="10744200" cy="2955746"/>
          </a:xfrm>
          <a:prstGeom prst="rect">
            <a:avLst/>
          </a:prstGeom>
          <a:noFill/>
          <a:ln>
            <a:noFill/>
          </a:ln>
        </p:spPr>
        <p:txBody>
          <a:bodyPr spcFirstLastPara="1" wrap="square" lIns="91425" tIns="45700" rIns="91425" bIns="45700" anchor="t" anchorCtr="0">
            <a:spAutoFit/>
          </a:bodyPr>
          <a:lstStyle/>
          <a:p>
            <a:pPr marL="971550" marR="0" lvl="1"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Partnership Committee			</a:t>
            </a:r>
            <a:endParaRPr sz="1400" b="0" i="0" u="none" strike="noStrike" cap="none">
              <a:solidFill>
                <a:srgbClr val="000000"/>
              </a:solidFill>
              <a:latin typeface="Arial"/>
              <a:ea typeface="Arial"/>
              <a:cs typeface="Arial"/>
              <a:sym typeface="Arial"/>
            </a:endParaRPr>
          </a:p>
          <a:p>
            <a:pPr marL="971550" marR="0" lvl="1"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Scientific Program Committee 	</a:t>
            </a:r>
            <a:endParaRPr sz="1400" b="0" i="0" u="none" strike="noStrike" cap="none">
              <a:solidFill>
                <a:srgbClr val="000000"/>
              </a:solidFill>
              <a:latin typeface="Arial"/>
              <a:ea typeface="Arial"/>
              <a:cs typeface="Arial"/>
              <a:sym typeface="Arial"/>
            </a:endParaRPr>
          </a:p>
          <a:p>
            <a:pPr marL="971550" marR="0" lvl="1"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MMAS Committee 					</a:t>
            </a:r>
            <a:endParaRPr sz="1400" b="0" i="0" u="none" strike="noStrike" cap="none">
              <a:solidFill>
                <a:srgbClr val="000000"/>
              </a:solidFill>
              <a:latin typeface="Arial"/>
              <a:ea typeface="Arial"/>
              <a:cs typeface="Arial"/>
              <a:sym typeface="Arial"/>
            </a:endParaRPr>
          </a:p>
          <a:p>
            <a:pPr marL="971550" marR="0" lvl="1" indent="-514350" algn="l" rtl="0">
              <a:lnSpc>
                <a:spcPct val="150000"/>
              </a:lnSpc>
              <a:spcBef>
                <a:spcPts val="0"/>
              </a:spcBef>
              <a:spcAft>
                <a:spcPts val="0"/>
              </a:spcAft>
              <a:buClr>
                <a:schemeClr val="dk1"/>
              </a:buClr>
              <a:buSzPts val="3200"/>
              <a:buFont typeface="Noto Sans Symbols"/>
              <a:buChar char="⮚"/>
            </a:pPr>
            <a:r>
              <a:rPr lang="en-US" sz="3200" b="0" i="0" u="none" strike="noStrike" cap="none">
                <a:solidFill>
                  <a:schemeClr val="dk1"/>
                </a:solidFill>
                <a:latin typeface="Arial"/>
                <a:ea typeface="Arial"/>
                <a:cs typeface="Arial"/>
                <a:sym typeface="Arial"/>
              </a:rPr>
              <a:t>Finance Committee 					</a:t>
            </a:r>
            <a:endParaRPr sz="1400" b="0" i="0" u="none" strike="noStrike" cap="none">
              <a:solidFill>
                <a:srgbClr val="000000"/>
              </a:solidFill>
              <a:latin typeface="Arial"/>
              <a:ea typeface="Arial"/>
              <a:cs typeface="Arial"/>
              <a:sym typeface="Arial"/>
            </a:endParaRPr>
          </a:p>
        </p:txBody>
      </p:sp>
      <p:sp>
        <p:nvSpPr>
          <p:cNvPr id="162" name="Google Shape;162;p8"/>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sldNum" idx="12"/>
          </p:nvPr>
        </p:nvSpPr>
        <p:spPr>
          <a:xfrm>
            <a:off x="11632162" y="6453002"/>
            <a:ext cx="429207"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pic>
        <p:nvPicPr>
          <p:cNvPr id="168" name="Google Shape;168;p9"/>
          <p:cNvPicPr preferRelativeResize="0"/>
          <p:nvPr/>
        </p:nvPicPr>
        <p:blipFill rotWithShape="1">
          <a:blip r:embed="rId3">
            <a:alphaModFix/>
          </a:blip>
          <a:srcRect l="15052" t="19116" r="32256" b="23537"/>
          <a:stretch/>
        </p:blipFill>
        <p:spPr>
          <a:xfrm>
            <a:off x="10715952" y="5380223"/>
            <a:ext cx="1244599" cy="762000"/>
          </a:xfrm>
          <a:prstGeom prst="rect">
            <a:avLst/>
          </a:prstGeom>
          <a:noFill/>
          <a:ln>
            <a:noFill/>
          </a:ln>
        </p:spPr>
      </p:pic>
      <p:sp>
        <p:nvSpPr>
          <p:cNvPr id="169" name="Google Shape;169;p9"/>
          <p:cNvSpPr txBox="1"/>
          <p:nvPr/>
        </p:nvSpPr>
        <p:spPr>
          <a:xfrm>
            <a:off x="533400" y="609600"/>
            <a:ext cx="7315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Arial"/>
                <a:ea typeface="Arial"/>
                <a:cs typeface="Arial"/>
                <a:sym typeface="Arial"/>
              </a:rPr>
              <a:t>Partnership Committee Report</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6325074" y="6503849"/>
            <a:ext cx="4724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2025 ANNUAL GENERAL MEETING |</a:t>
            </a:r>
            <a:endParaRPr sz="1200" b="0" i="0" u="none" strike="noStrike" cap="none">
              <a:solidFill>
                <a:schemeClr val="lt1"/>
              </a:solidFill>
              <a:latin typeface="Arial"/>
              <a:ea typeface="Arial"/>
              <a:cs typeface="Arial"/>
              <a:sym typeface="Arial"/>
            </a:endParaRPr>
          </a:p>
        </p:txBody>
      </p:sp>
      <p:sp>
        <p:nvSpPr>
          <p:cNvPr id="171" name="Google Shape;171;p9"/>
          <p:cNvSpPr txBox="1"/>
          <p:nvPr/>
        </p:nvSpPr>
        <p:spPr>
          <a:xfrm>
            <a:off x="150743" y="1190368"/>
            <a:ext cx="11430000" cy="4048200"/>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Chaired by Julia Shen (Past President)</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Sponsorship Overview: Our sponsorship goal for the year was </a:t>
            </a:r>
            <a:r>
              <a:rPr lang="en-US" sz="2000" b="1" i="0" u="none" strike="noStrike" cap="none">
                <a:solidFill>
                  <a:schemeClr val="dk1"/>
                </a:solidFill>
                <a:latin typeface="Arial"/>
                <a:ea typeface="Arial"/>
                <a:cs typeface="Arial"/>
                <a:sym typeface="Arial"/>
              </a:rPr>
              <a:t>$150,000</a:t>
            </a:r>
            <a:r>
              <a:rPr lang="en-US" sz="2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Thanks to the generous support of our sponsors, we secured a total of</a:t>
            </a:r>
            <a:r>
              <a:rPr lang="en-US" sz="2000" b="1" i="0" u="none" strike="noStrike" cap="none">
                <a:solidFill>
                  <a:schemeClr val="dk1"/>
                </a:solidFill>
                <a:latin typeface="Arial"/>
                <a:ea typeface="Arial"/>
                <a:cs typeface="Arial"/>
                <a:sym typeface="Arial"/>
              </a:rPr>
              <a:t> $182,000</a:t>
            </a:r>
            <a:r>
              <a:rPr lang="en-US" sz="2000" b="0" i="0" u="none" strike="noStrike" cap="none">
                <a:solidFill>
                  <a:schemeClr val="dk1"/>
                </a:solidFill>
                <a:latin typeface="Arial"/>
                <a:ea typeface="Arial"/>
                <a:cs typeface="Arial"/>
                <a:sym typeface="Arial"/>
              </a:rPr>
              <a:t> in funding.</a:t>
            </a:r>
            <a:endParaRPr sz="1400" b="0" i="0" u="none" strike="noStrike" cap="none">
              <a:solidFill>
                <a:srgbClr val="000000"/>
              </a:solidFill>
              <a:latin typeface="Arial"/>
              <a:ea typeface="Arial"/>
              <a:cs typeface="Arial"/>
              <a:sym typeface="Arial"/>
            </a:endParaRPr>
          </a:p>
          <a:p>
            <a:pPr marL="1371600" marR="0" lvl="2" indent="-4572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Confirmed Sponsors:</a:t>
            </a:r>
            <a:endParaRPr sz="1400" b="0" i="0" u="none" strike="noStrike" cap="none">
              <a:solidFill>
                <a:srgbClr val="000000"/>
              </a:solidFill>
              <a:latin typeface="Arial"/>
              <a:ea typeface="Arial"/>
              <a:cs typeface="Arial"/>
              <a:sym typeface="Arial"/>
            </a:endParaRPr>
          </a:p>
          <a:p>
            <a:pPr marL="2171700" marR="0" lvl="4" indent="-3429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Platinum: 8</a:t>
            </a:r>
            <a:endParaRPr sz="1400" b="0" i="0" u="none" strike="noStrike" cap="none">
              <a:solidFill>
                <a:srgbClr val="000000"/>
              </a:solidFill>
              <a:latin typeface="Arial"/>
              <a:ea typeface="Arial"/>
              <a:cs typeface="Arial"/>
              <a:sym typeface="Arial"/>
            </a:endParaRPr>
          </a:p>
          <a:p>
            <a:pPr marL="2171700" marR="0" lvl="4" indent="-3429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Gold: 2</a:t>
            </a:r>
            <a:endParaRPr sz="1400" b="0" i="0" u="none" strike="noStrike" cap="none">
              <a:solidFill>
                <a:srgbClr val="000000"/>
              </a:solidFill>
              <a:latin typeface="Arial"/>
              <a:ea typeface="Arial"/>
              <a:cs typeface="Arial"/>
              <a:sym typeface="Arial"/>
            </a:endParaRPr>
          </a:p>
          <a:p>
            <a:pPr marL="2171700" marR="0" lvl="4" indent="-3429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Silver: 6</a:t>
            </a:r>
            <a:endParaRPr sz="1400" b="0" i="0" u="none" strike="noStrike" cap="none">
              <a:solidFill>
                <a:srgbClr val="000000"/>
              </a:solidFill>
              <a:latin typeface="Arial"/>
              <a:ea typeface="Arial"/>
              <a:cs typeface="Arial"/>
              <a:sym typeface="Arial"/>
            </a:endParaRPr>
          </a:p>
          <a:p>
            <a:pPr marL="2171700" marR="0" lvl="4" indent="-3429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Bronze: 3</a:t>
            </a:r>
            <a:endParaRPr sz="1400" b="0" i="0" u="none" strike="noStrike" cap="none">
              <a:solidFill>
                <a:srgbClr val="000000"/>
              </a:solidFill>
              <a:latin typeface="Arial"/>
              <a:ea typeface="Arial"/>
              <a:cs typeface="Arial"/>
              <a:sym typeface="Arial"/>
            </a:endParaRPr>
          </a:p>
          <a:p>
            <a:pPr marL="2171700" marR="0" lvl="4" indent="-342900" algn="l" rtl="0">
              <a:lnSpc>
                <a:spcPct val="15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Ruby: 3</a:t>
            </a:r>
            <a:endParaRPr sz="2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VanillaVTI">
  <a:themeElements>
    <a:clrScheme name="VanillaVTI">
      <a:dk1>
        <a:srgbClr val="000000"/>
      </a:dk1>
      <a:lt1>
        <a:srgbClr val="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f6d9ca-6b98-41ad-b3e2-d71d6ba612a2">
      <Terms xmlns="http://schemas.microsoft.com/office/infopath/2007/PartnerControls"/>
    </lcf76f155ced4ddcb4097134ff3c332f>
    <TaxCatchAll xmlns="5227762c-1b16-4a06-80c8-bd7533d046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135DA2EDDC1043ADDBEA0EC0365999" ma:contentTypeVersion="13" ma:contentTypeDescription="Create a new document." ma:contentTypeScope="" ma:versionID="866b0b7a954f580e012b47133a2cfdb3">
  <xsd:schema xmlns:xsd="http://www.w3.org/2001/XMLSchema" xmlns:xs="http://www.w3.org/2001/XMLSchema" xmlns:p="http://schemas.microsoft.com/office/2006/metadata/properties" xmlns:ns2="09f6d9ca-6b98-41ad-b3e2-d71d6ba612a2" xmlns:ns3="5227762c-1b16-4a06-80c8-bd7533d046ae" targetNamespace="http://schemas.microsoft.com/office/2006/metadata/properties" ma:root="true" ma:fieldsID="9842d5b15b61638b540306491fe94e8b" ns2:_="" ns3:_="">
    <xsd:import namespace="09f6d9ca-6b98-41ad-b3e2-d71d6ba612a2"/>
    <xsd:import namespace="5227762c-1b16-4a06-80c8-bd7533d046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6d9ca-6b98-41ad-b3e2-d71d6ba61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ee78da-ddfb-46f7-86ce-e46b371489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27762c-1b16-4a06-80c8-bd7533d046a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3b8f2d4-ced4-4b2d-8731-75b4a843b1ee}" ma:internalName="TaxCatchAll" ma:showField="CatchAllData" ma:web="5227762c-1b16-4a06-80c8-bd7533d04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C6324-D281-4F07-9B1D-285443AD40E8}">
  <ds:schemaRefs>
    <ds:schemaRef ds:uri="http://schemas.microsoft.com/office/2006/metadata/properties"/>
    <ds:schemaRef ds:uri="http://schemas.microsoft.com/office/infopath/2007/PartnerControls"/>
    <ds:schemaRef ds:uri="09f6d9ca-6b98-41ad-b3e2-d71d6ba612a2"/>
    <ds:schemaRef ds:uri="5227762c-1b16-4a06-80c8-bd7533d046ae"/>
  </ds:schemaRefs>
</ds:datastoreItem>
</file>

<file path=customXml/itemProps2.xml><?xml version="1.0" encoding="utf-8"?>
<ds:datastoreItem xmlns:ds="http://schemas.openxmlformats.org/officeDocument/2006/customXml" ds:itemID="{788D96B3-42C1-4F08-B1CC-13F1995C0B2E}">
  <ds:schemaRefs>
    <ds:schemaRef ds:uri="http://schemas.microsoft.com/sharepoint/v3/contenttype/forms"/>
  </ds:schemaRefs>
</ds:datastoreItem>
</file>

<file path=customXml/itemProps3.xml><?xml version="1.0" encoding="utf-8"?>
<ds:datastoreItem xmlns:ds="http://schemas.openxmlformats.org/officeDocument/2006/customXml" ds:itemID="{47DA7B8F-0971-44BF-856C-2BBBA2354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6d9ca-6b98-41ad-b3e2-d71d6ba612a2"/>
    <ds:schemaRef ds:uri="5227762c-1b16-4a06-80c8-bd7533d04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34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VanillaVTI</vt:lpstr>
      <vt:lpstr>2025 Annual General Meeting</vt:lpstr>
      <vt:lpstr>PowerPoint Presentation</vt:lpstr>
      <vt:lpstr>PowerPoint Presentation</vt:lpstr>
      <vt:lpstr>PowerPoint Presentation</vt:lpstr>
      <vt:lpstr>PowerPoint Presentation</vt:lpstr>
      <vt:lpstr>PowerPoint Presentation</vt:lpstr>
      <vt:lpstr>Committee Reports</vt:lpstr>
      <vt:lpstr>PowerPoint Presentation</vt:lpstr>
      <vt:lpstr>PowerPoint Presentation</vt:lpstr>
      <vt:lpstr>PowerPoint Presentation</vt:lpstr>
      <vt:lpstr>PowerPoint Presentation</vt:lpstr>
      <vt:lpstr>PowerPoint Presentation</vt:lpstr>
      <vt:lpstr>Finance Committee: Treasurer’s Report (2024 Financials) Belinda Yap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Nominations and Board Elections Adam Haynes / Julia Shen</vt:lpstr>
      <vt:lpstr>PowerPoint Presentation</vt:lpstr>
      <vt:lpstr>PowerPoint Presentation</vt:lpstr>
      <vt:lpstr>Business Arising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Maggie M.</dc:creator>
  <cp:revision>1</cp:revision>
  <dcterms:created xsi:type="dcterms:W3CDTF">2019-09-11T20:20:16Z</dcterms:created>
  <dcterms:modified xsi:type="dcterms:W3CDTF">2025-10-01T19:04:01Z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088468-0951-4aef-9cc3-0a346e475ddc_Enabled">
    <vt:lpwstr>true</vt:lpwstr>
  </property>
  <property fmtid="{D5CDD505-2E9C-101B-9397-08002B2CF9AE}" pid="3" name="MSIP_Label_d9088468-0951-4aef-9cc3-0a346e475ddc_SetDate">
    <vt:lpwstr>2023-10-06T14:20:08Z</vt:lpwstr>
  </property>
  <property fmtid="{D5CDD505-2E9C-101B-9397-08002B2CF9AE}" pid="4" name="MSIP_Label_d9088468-0951-4aef-9cc3-0a346e475ddc_Method">
    <vt:lpwstr>Privileged</vt:lpwstr>
  </property>
  <property fmtid="{D5CDD505-2E9C-101B-9397-08002B2CF9AE}" pid="5" name="MSIP_Label_d9088468-0951-4aef-9cc3-0a346e475ddc_Name">
    <vt:lpwstr>Public</vt:lpwstr>
  </property>
  <property fmtid="{D5CDD505-2E9C-101B-9397-08002B2CF9AE}" pid="6" name="MSIP_Label_d9088468-0951-4aef-9cc3-0a346e475ddc_SiteId">
    <vt:lpwstr>aca3c8d6-aa71-4e1a-a10e-03572fc58c0b</vt:lpwstr>
  </property>
  <property fmtid="{D5CDD505-2E9C-101B-9397-08002B2CF9AE}" pid="7" name="MSIP_Label_d9088468-0951-4aef-9cc3-0a346e475ddc_ActionId">
    <vt:lpwstr>a02877d7-f9a4-42f1-b090-86746034c7a9</vt:lpwstr>
  </property>
  <property fmtid="{D5CDD505-2E9C-101B-9397-08002B2CF9AE}" pid="8" name="MSIP_Label_d9088468-0951-4aef-9cc3-0a346e475ddc_ContentBits">
    <vt:lpwstr>0</vt:lpwstr>
  </property>
  <property fmtid="{D5CDD505-2E9C-101B-9397-08002B2CF9AE}" pid="9" name="ContentTypeId">
    <vt:lpwstr>0x01010055135DA2EDDC1043ADDBEA0EC0365999</vt:lpwstr>
  </property>
  <property fmtid="{D5CDD505-2E9C-101B-9397-08002B2CF9AE}" pid="10" name="MediaServiceImageTags">
    <vt:lpwstr/>
  </property>
</Properties>
</file>