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1" r:id="rId5"/>
    <p:sldMasterId id="2147483673" r:id="rId6"/>
  </p:sldMasterIdLst>
  <p:notesMasterIdLst>
    <p:notesMasterId r:id="rId68"/>
  </p:notesMasterIdLst>
  <p:sldIdLst>
    <p:sldId id="256" r:id="rId7"/>
    <p:sldId id="1150" r:id="rId8"/>
    <p:sldId id="1151" r:id="rId9"/>
    <p:sldId id="2147470025" r:id="rId10"/>
    <p:sldId id="2147470000" r:id="rId11"/>
    <p:sldId id="2147469999" r:id="rId12"/>
    <p:sldId id="2147470001" r:id="rId13"/>
    <p:sldId id="2147470002" r:id="rId14"/>
    <p:sldId id="2147470003" r:id="rId15"/>
    <p:sldId id="2147470004" r:id="rId16"/>
    <p:sldId id="2147470006" r:id="rId17"/>
    <p:sldId id="2147470010" r:id="rId18"/>
    <p:sldId id="2147470005" r:id="rId19"/>
    <p:sldId id="2147470007" r:id="rId20"/>
    <p:sldId id="2147470028" r:id="rId21"/>
    <p:sldId id="3005" r:id="rId22"/>
    <p:sldId id="2147470009" r:id="rId23"/>
    <p:sldId id="2996" r:id="rId24"/>
    <p:sldId id="2147470011" r:id="rId25"/>
    <p:sldId id="2147470012" r:id="rId26"/>
    <p:sldId id="2147470024" r:id="rId27"/>
    <p:sldId id="2147470026" r:id="rId28"/>
    <p:sldId id="2147470013" r:id="rId29"/>
    <p:sldId id="257" r:id="rId30"/>
    <p:sldId id="258" r:id="rId31"/>
    <p:sldId id="259" r:id="rId32"/>
    <p:sldId id="260" r:id="rId33"/>
    <p:sldId id="261" r:id="rId34"/>
    <p:sldId id="262" r:id="rId35"/>
    <p:sldId id="264" r:id="rId36"/>
    <p:sldId id="267" r:id="rId37"/>
    <p:sldId id="268" r:id="rId38"/>
    <p:sldId id="269" r:id="rId39"/>
    <p:sldId id="270" r:id="rId40"/>
    <p:sldId id="271" r:id="rId41"/>
    <p:sldId id="272" r:id="rId42"/>
    <p:sldId id="273" r:id="rId43"/>
    <p:sldId id="274" r:id="rId44"/>
    <p:sldId id="275" r:id="rId45"/>
    <p:sldId id="276" r:id="rId46"/>
    <p:sldId id="277" r:id="rId47"/>
    <p:sldId id="278" r:id="rId48"/>
    <p:sldId id="279" r:id="rId49"/>
    <p:sldId id="280" r:id="rId50"/>
    <p:sldId id="281" r:id="rId51"/>
    <p:sldId id="282" r:id="rId52"/>
    <p:sldId id="284" r:id="rId53"/>
    <p:sldId id="285" r:id="rId54"/>
    <p:sldId id="286" r:id="rId55"/>
    <p:sldId id="287" r:id="rId56"/>
    <p:sldId id="2147470027" r:id="rId57"/>
    <p:sldId id="2147470014" r:id="rId58"/>
    <p:sldId id="2147470015" r:id="rId59"/>
    <p:sldId id="2147470016" r:id="rId60"/>
    <p:sldId id="2147470017" r:id="rId61"/>
    <p:sldId id="2147470018" r:id="rId62"/>
    <p:sldId id="2147470019" r:id="rId63"/>
    <p:sldId id="2147470020" r:id="rId64"/>
    <p:sldId id="2147470021" r:id="rId65"/>
    <p:sldId id="2147470022" r:id="rId66"/>
    <p:sldId id="2147470023"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0F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0C64A2-D00E-4B69-B833-2216BFB5E661}" v="6" dt="2025-09-22T15:13:26.5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51" d="100"/>
          <a:sy n="51" d="100"/>
        </p:scale>
        <p:origin x="1232" y="264"/>
      </p:cViewPr>
      <p:guideLst/>
    </p:cSldViewPr>
  </p:slideViewPr>
  <p:notesTextViewPr>
    <p:cViewPr>
      <p:scale>
        <a:sx n="1" d="1"/>
        <a:sy n="1" d="1"/>
      </p:scale>
      <p:origin x="0" y="0"/>
    </p:cViewPr>
  </p:notesTextViewPr>
  <p:sorterViewPr>
    <p:cViewPr varScale="1">
      <p:scale>
        <a:sx n="100" d="100"/>
        <a:sy n="100" d="100"/>
      </p:scale>
      <p:origin x="0" y="-13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ld8filer\HSD-DSS\03.Operations\CancerStatistics\13.Analysis\Breast%20screening\Incidence\Output\April.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'[Figs and Tables July25.xlsx]DraftTables'!$B$133</c:f>
              <c:strCache>
                <c:ptCount val="1"/>
                <c:pt idx="0">
                  <c:v>Screening</c:v>
                </c:pt>
              </c:strCache>
            </c:strRef>
          </c:tx>
          <c:spPr>
            <a:solidFill>
              <a:schemeClr val="accent1">
                <a:lumMod val="60000"/>
                <a:lumOff val="40000"/>
              </a:schemeClr>
            </a:solidFill>
            <a:ln>
              <a:noFill/>
            </a:ln>
            <a:effectLst/>
          </c:spPr>
          <c:invertIfNegative val="0"/>
          <c:cat>
            <c:strRef>
              <c:f>'[Figs and Tables July25.xlsx]DraftTables'!$A$125:$A$129</c:f>
              <c:strCache>
                <c:ptCount val="4"/>
                <c:pt idx="0">
                  <c:v>No 
Screening</c:v>
                </c:pt>
                <c:pt idx="1">
                  <c:v>B50-74</c:v>
                </c:pt>
                <c:pt idx="2">
                  <c:v>B40-74</c:v>
                </c:pt>
                <c:pt idx="3">
                  <c:v>A40-74</c:v>
                </c:pt>
              </c:strCache>
              <c:extLst/>
            </c:strRef>
          </c:cat>
          <c:val>
            <c:numRef>
              <c:f>'[Figs and Tables July25.xlsx]DraftTables'!$B$134:$B$138</c:f>
              <c:numCache>
                <c:formatCode>"$"#,##0_);[Red]\("$"#,##0\)</c:formatCode>
                <c:ptCount val="4"/>
                <c:pt idx="0" formatCode="_(* #,##0.0_);_(* \(#,##0.0\);_(* &quot;-&quot;??_);_(@_)">
                  <c:v>0</c:v>
                </c:pt>
                <c:pt idx="1">
                  <c:v>1024807.009723537</c:v>
                </c:pt>
                <c:pt idx="2">
                  <c:v>1439689.1489408938</c:v>
                </c:pt>
                <c:pt idx="3">
                  <c:v>2786525.6642288896</c:v>
                </c:pt>
              </c:numCache>
              <c:extLst/>
            </c:numRef>
          </c:val>
          <c:extLst>
            <c:ext xmlns:c16="http://schemas.microsoft.com/office/drawing/2014/chart" uri="{C3380CC4-5D6E-409C-BE32-E72D297353CC}">
              <c16:uniqueId val="{00000000-535A-4F2B-AC32-896F797163EC}"/>
            </c:ext>
          </c:extLst>
        </c:ser>
        <c:ser>
          <c:idx val="1"/>
          <c:order val="1"/>
          <c:tx>
            <c:v>Diagnostic Cost</c:v>
          </c:tx>
          <c:spPr>
            <a:solidFill>
              <a:srgbClr val="FF9900"/>
            </a:solidFill>
            <a:ln>
              <a:solidFill>
                <a:srgbClr val="FF9900"/>
              </a:solidFill>
            </a:ln>
            <a:effectLst/>
          </c:spPr>
          <c:invertIfNegative val="0"/>
          <c:cat>
            <c:strRef>
              <c:f>'[Figs and Tables July25.xlsx]DraftTables'!$A$125:$A$129</c:f>
              <c:strCache>
                <c:ptCount val="4"/>
                <c:pt idx="0">
                  <c:v>No 
Screening</c:v>
                </c:pt>
                <c:pt idx="1">
                  <c:v>B50-74</c:v>
                </c:pt>
                <c:pt idx="2">
                  <c:v>B40-74</c:v>
                </c:pt>
                <c:pt idx="3">
                  <c:v>A40-74</c:v>
                </c:pt>
              </c:strCache>
              <c:extLst/>
            </c:strRef>
          </c:cat>
          <c:val>
            <c:numLit>
              <c:formatCode>_-"$"* #,##0_-;\-"$"* #,##0_-;_-"$"* "-"??_-;_-@_-</c:formatCode>
              <c:ptCount val="4"/>
              <c:pt idx="0">
                <c:v>0</c:v>
              </c:pt>
              <c:pt idx="1">
                <c:v>56694.255092637228</c:v>
              </c:pt>
              <c:pt idx="2">
                <c:v>84996.140435406633</c:v>
              </c:pt>
              <c:pt idx="3" formatCode="_(&quot;$&quot;* #,##0.00_);_(&quot;$&quot;* \(#,##0.00\);_(&quot;$&quot;* &quot;-&quot;??_);_(@_)">
                <c:v>157070.47897016545</c:v>
              </c:pt>
            </c:numLit>
          </c:val>
          <c:extLst>
            <c:ext xmlns:c16="http://schemas.microsoft.com/office/drawing/2014/chart" uri="{C3380CC4-5D6E-409C-BE32-E72D297353CC}">
              <c16:uniqueId val="{00000001-535A-4F2B-AC32-896F797163EC}"/>
            </c:ext>
          </c:extLst>
        </c:ser>
        <c:ser>
          <c:idx val="2"/>
          <c:order val="2"/>
          <c:tx>
            <c:strRef>
              <c:f>'[Figs and Tables July25.xlsx]DraftTables'!$D$133</c:f>
              <c:strCache>
                <c:ptCount val="1"/>
                <c:pt idx="0">
                  <c:v>Cancer Management</c:v>
                </c:pt>
              </c:strCache>
            </c:strRef>
          </c:tx>
          <c:spPr>
            <a:solidFill>
              <a:srgbClr val="8ED973"/>
            </a:solidFill>
            <a:ln>
              <a:noFill/>
            </a:ln>
            <a:effectLst/>
          </c:spPr>
          <c:invertIfNegative val="0"/>
          <c:cat>
            <c:strRef>
              <c:f>'[Figs and Tables July25.xlsx]DraftTables'!$A$125:$A$129</c:f>
              <c:strCache>
                <c:ptCount val="4"/>
                <c:pt idx="0">
                  <c:v>No 
Screening</c:v>
                </c:pt>
                <c:pt idx="1">
                  <c:v>B50-74</c:v>
                </c:pt>
                <c:pt idx="2">
                  <c:v>B40-74</c:v>
                </c:pt>
                <c:pt idx="3">
                  <c:v>A40-74</c:v>
                </c:pt>
              </c:strCache>
              <c:extLst/>
            </c:strRef>
          </c:cat>
          <c:val>
            <c:numRef>
              <c:f>'[Figs and Tables July25.xlsx]DraftTables'!$D$134:$D$138</c:f>
              <c:numCache>
                <c:formatCode>"$"#,##0_);[Red]\("$"#,##0\)</c:formatCode>
                <c:ptCount val="4"/>
                <c:pt idx="0">
                  <c:v>16330550.783489345</c:v>
                </c:pt>
                <c:pt idx="1">
                  <c:v>13671067.468541129</c:v>
                </c:pt>
                <c:pt idx="2">
                  <c:v>13133427.994866081</c:v>
                </c:pt>
                <c:pt idx="3">
                  <c:v>11884111.739427716</c:v>
                </c:pt>
              </c:numCache>
              <c:extLst/>
            </c:numRef>
          </c:val>
          <c:extLst>
            <c:ext xmlns:c16="http://schemas.microsoft.com/office/drawing/2014/chart" uri="{C3380CC4-5D6E-409C-BE32-E72D297353CC}">
              <c16:uniqueId val="{00000002-535A-4F2B-AC32-896F797163EC}"/>
            </c:ext>
          </c:extLst>
        </c:ser>
        <c:dLbls>
          <c:showLegendKey val="0"/>
          <c:showVal val="0"/>
          <c:showCatName val="0"/>
          <c:showSerName val="0"/>
          <c:showPercent val="0"/>
          <c:showBubbleSize val="0"/>
        </c:dLbls>
        <c:gapWidth val="125"/>
        <c:overlap val="100"/>
        <c:axId val="1428390703"/>
        <c:axId val="1428383983"/>
      </c:barChart>
      <c:lineChart>
        <c:grouping val="standard"/>
        <c:varyColors val="0"/>
        <c:ser>
          <c:idx val="4"/>
          <c:order val="3"/>
          <c:tx>
            <c:v>Life-Years Saved</c:v>
          </c:tx>
          <c:spPr>
            <a:ln w="34925" cap="rnd">
              <a:solidFill>
                <a:schemeClr val="accent5"/>
              </a:solidFill>
              <a:round/>
            </a:ln>
            <a:effectLst/>
          </c:spPr>
          <c:marker>
            <c:symbol val="none"/>
          </c:marker>
          <c:cat>
            <c:strRef>
              <c:f>'[Figs and Tables July25.xlsx]DraftTables'!$A$125:$A$129</c:f>
              <c:strCache>
                <c:ptCount val="4"/>
                <c:pt idx="0">
                  <c:v>No 
Screening</c:v>
                </c:pt>
                <c:pt idx="1">
                  <c:v>B50-74</c:v>
                </c:pt>
                <c:pt idx="2">
                  <c:v>B40-74</c:v>
                </c:pt>
                <c:pt idx="3">
                  <c:v>A40-74</c:v>
                </c:pt>
              </c:strCache>
              <c:extLst/>
            </c:strRef>
          </c:cat>
          <c:val>
            <c:numRef>
              <c:f>'[Figs and Tables July25.xlsx]DraftTables'!$G$134:$G$138</c:f>
              <c:numCache>
                <c:formatCode>0.00</c:formatCode>
                <c:ptCount val="4"/>
                <c:pt idx="0" formatCode="_(* #,##0.0_);_(* \(#,##0.0\);_(* &quot;-&quot;??_);_(@_)">
                  <c:v>0</c:v>
                </c:pt>
                <c:pt idx="1">
                  <c:v>151.0378685994292</c:v>
                </c:pt>
                <c:pt idx="2">
                  <c:v>203.50909641833277</c:v>
                </c:pt>
                <c:pt idx="3">
                  <c:v>268.66517539645429</c:v>
                </c:pt>
              </c:numCache>
              <c:extLst/>
            </c:numRef>
          </c:val>
          <c:smooth val="0"/>
          <c:extLst>
            <c:ext xmlns:c16="http://schemas.microsoft.com/office/drawing/2014/chart" uri="{C3380CC4-5D6E-409C-BE32-E72D297353CC}">
              <c16:uniqueId val="{00000003-535A-4F2B-AC32-896F797163EC}"/>
            </c:ext>
          </c:extLst>
        </c:ser>
        <c:ser>
          <c:idx val="3"/>
          <c:order val="4"/>
          <c:tx>
            <c:v>QALY saved</c:v>
          </c:tx>
          <c:spPr>
            <a:ln w="34925" cap="rnd">
              <a:solidFill>
                <a:schemeClr val="accent4"/>
              </a:solidFill>
              <a:round/>
            </a:ln>
            <a:effectLst/>
          </c:spPr>
          <c:marker>
            <c:symbol val="none"/>
          </c:marker>
          <c:cat>
            <c:strRef>
              <c:f>'[Figs and Tables July25.xlsx]DraftTables'!$A$125:$A$129</c:f>
              <c:strCache>
                <c:ptCount val="4"/>
                <c:pt idx="0">
                  <c:v>No 
Screening</c:v>
                </c:pt>
                <c:pt idx="1">
                  <c:v>B50-74</c:v>
                </c:pt>
                <c:pt idx="2">
                  <c:v>B40-74</c:v>
                </c:pt>
                <c:pt idx="3">
                  <c:v>A40-74</c:v>
                </c:pt>
              </c:strCache>
              <c:extLst/>
            </c:strRef>
          </c:cat>
          <c:val>
            <c:numRef>
              <c:f>'[Figs and Tables July25.xlsx]DraftTables'!$H$134:$H$138</c:f>
              <c:numCache>
                <c:formatCode>_-* #,##0.00_-;\-* #,##0.00_-;_-* "-"??_-;_-@_-</c:formatCode>
                <c:ptCount val="4"/>
                <c:pt idx="0" formatCode="_(* #,##0.0_);_(* \(#,##0.0\);_(* &quot;-&quot;??_);_(@_)">
                  <c:v>0</c:v>
                </c:pt>
                <c:pt idx="1">
                  <c:v>107.98273882021022</c:v>
                </c:pt>
                <c:pt idx="2">
                  <c:v>148.71551569941221</c:v>
                </c:pt>
                <c:pt idx="3">
                  <c:v>197.38749794990872</c:v>
                </c:pt>
              </c:numCache>
              <c:extLst/>
            </c:numRef>
          </c:val>
          <c:smooth val="0"/>
          <c:extLst>
            <c:ext xmlns:c16="http://schemas.microsoft.com/office/drawing/2014/chart" uri="{C3380CC4-5D6E-409C-BE32-E72D297353CC}">
              <c16:uniqueId val="{00000004-535A-4F2B-AC32-896F797163EC}"/>
            </c:ext>
          </c:extLst>
        </c:ser>
        <c:dLbls>
          <c:showLegendKey val="0"/>
          <c:showVal val="0"/>
          <c:showCatName val="0"/>
          <c:showSerName val="0"/>
          <c:showPercent val="0"/>
          <c:showBubbleSize val="0"/>
        </c:dLbls>
        <c:marker val="1"/>
        <c:smooth val="0"/>
        <c:axId val="662803984"/>
        <c:axId val="662804944"/>
      </c:lineChart>
      <c:catAx>
        <c:axId val="14283907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428383983"/>
        <c:crosses val="autoZero"/>
        <c:auto val="1"/>
        <c:lblAlgn val="ctr"/>
        <c:lblOffset val="100"/>
        <c:noMultiLvlLbl val="0"/>
      </c:catAx>
      <c:valAx>
        <c:axId val="1428383983"/>
        <c:scaling>
          <c:orientation val="minMax"/>
          <c:max val="17000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US" sz="1200" b="1"/>
                  <a:t> Costs (Millions)</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1428390703"/>
        <c:crosses val="autoZero"/>
        <c:crossBetween val="between"/>
        <c:dispUnits>
          <c:builtInUnit val="millions"/>
        </c:dispUnits>
      </c:valAx>
      <c:valAx>
        <c:axId val="662804944"/>
        <c:scaling>
          <c:orientation val="minMax"/>
          <c:max val="425"/>
          <c:min val="0"/>
        </c:scaling>
        <c:delete val="0"/>
        <c:axPos val="r"/>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n-CA" sz="1200" b="1"/>
                  <a:t>LY or QALY Gained</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662803984"/>
        <c:crosses val="max"/>
        <c:crossBetween val="between"/>
      </c:valAx>
      <c:catAx>
        <c:axId val="662803984"/>
        <c:scaling>
          <c:orientation val="minMax"/>
        </c:scaling>
        <c:delete val="1"/>
        <c:axPos val="b"/>
        <c:numFmt formatCode="General" sourceLinked="1"/>
        <c:majorTickMark val="out"/>
        <c:minorTickMark val="none"/>
        <c:tickLblPos val="nextTo"/>
        <c:crossAx val="6628049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Calibri" panose="020F0502020204030204" pitchFamily="34" charset="0"/>
          <a:cs typeface="Calibri" panose="020F050202020403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Figure5!$D$1</c:f>
              <c:strCache>
                <c:ptCount val="1"/>
                <c:pt idx="0">
                  <c:v>Comparators</c:v>
                </c:pt>
              </c:strCache>
            </c:strRef>
          </c:tx>
          <c:spPr>
            <a:solidFill>
              <a:schemeClr val="bg2">
                <a:lumMod val="75000"/>
              </a:schemeClr>
            </a:solidFill>
            <a:ln w="28575" cap="flat" cmpd="sng" algn="ctr">
              <a:solidFill>
                <a:schemeClr val="bg1"/>
              </a:solidFill>
              <a:round/>
            </a:ln>
            <a:effectLst/>
          </c:spPr>
          <c:invertIfNegative val="0"/>
          <c:cat>
            <c:strRef>
              <c:f>Figure5!$A$16:$A$19</c:f>
              <c:strCache>
                <c:ptCount val="4"/>
                <c:pt idx="0">
                  <c:v>Stage I</c:v>
                </c:pt>
                <c:pt idx="1">
                  <c:v>Stage II</c:v>
                </c:pt>
                <c:pt idx="2">
                  <c:v>Stage III</c:v>
                </c:pt>
                <c:pt idx="3">
                  <c:v>Stage IV</c:v>
                </c:pt>
              </c:strCache>
            </c:strRef>
          </c:cat>
          <c:val>
            <c:numRef>
              <c:f>Figure5!$D$2:$D$5</c:f>
              <c:numCache>
                <c:formatCode>0.0</c:formatCode>
                <c:ptCount val="4"/>
                <c:pt idx="0">
                  <c:v>33.320433436532511</c:v>
                </c:pt>
                <c:pt idx="1">
                  <c:v>43.730650154798759</c:v>
                </c:pt>
                <c:pt idx="2">
                  <c:v>18.343653250773993</c:v>
                </c:pt>
                <c:pt idx="3">
                  <c:v>4.6052631578947363</c:v>
                </c:pt>
              </c:numCache>
            </c:numRef>
          </c:val>
          <c:extLst>
            <c:ext xmlns:c16="http://schemas.microsoft.com/office/drawing/2014/chart" uri="{C3380CC4-5D6E-409C-BE32-E72D297353CC}">
              <c16:uniqueId val="{00000000-8AE7-43DE-A83C-28BE45C8E7EA}"/>
            </c:ext>
          </c:extLst>
        </c:ser>
        <c:ser>
          <c:idx val="1"/>
          <c:order val="1"/>
          <c:tx>
            <c:strRef>
              <c:f>Figure5!$E$1</c:f>
              <c:strCache>
                <c:ptCount val="1"/>
                <c:pt idx="0">
                  <c:v>Screeners</c:v>
                </c:pt>
              </c:strCache>
            </c:strRef>
          </c:tx>
          <c:spPr>
            <a:solidFill>
              <a:srgbClr val="92D050"/>
            </a:solidFill>
            <a:ln w="9525" cap="flat" cmpd="sng" algn="ctr">
              <a:solidFill>
                <a:srgbClr val="92D050"/>
              </a:solidFill>
              <a:round/>
            </a:ln>
            <a:effectLst/>
          </c:spPr>
          <c:invertIfNegative val="0"/>
          <c:cat>
            <c:strRef>
              <c:f>Figure5!$A$16:$A$19</c:f>
              <c:strCache>
                <c:ptCount val="4"/>
                <c:pt idx="0">
                  <c:v>Stage I</c:v>
                </c:pt>
                <c:pt idx="1">
                  <c:v>Stage II</c:v>
                </c:pt>
                <c:pt idx="2">
                  <c:v>Stage III</c:v>
                </c:pt>
                <c:pt idx="3">
                  <c:v>Stage IV</c:v>
                </c:pt>
              </c:strCache>
            </c:strRef>
          </c:cat>
          <c:val>
            <c:numRef>
              <c:f>Figure5!$E$2:$E$5</c:f>
              <c:numCache>
                <c:formatCode>0.0</c:formatCode>
                <c:ptCount val="4"/>
                <c:pt idx="0">
                  <c:v>39.876033057851238</c:v>
                </c:pt>
                <c:pt idx="1">
                  <c:v>40.70247933884297</c:v>
                </c:pt>
                <c:pt idx="2">
                  <c:v>15.564738292011018</c:v>
                </c:pt>
                <c:pt idx="3">
                  <c:v>3.8567493112947657</c:v>
                </c:pt>
              </c:numCache>
            </c:numRef>
          </c:val>
          <c:extLst>
            <c:ext xmlns:c16="http://schemas.microsoft.com/office/drawing/2014/chart" uri="{C3380CC4-5D6E-409C-BE32-E72D297353CC}">
              <c16:uniqueId val="{00000001-8AE7-43DE-A83C-28BE45C8E7EA}"/>
            </c:ext>
          </c:extLst>
        </c:ser>
        <c:dLbls>
          <c:showLegendKey val="0"/>
          <c:showVal val="0"/>
          <c:showCatName val="0"/>
          <c:showSerName val="0"/>
          <c:showPercent val="0"/>
          <c:showBubbleSize val="0"/>
        </c:dLbls>
        <c:gapWidth val="65"/>
        <c:axId val="283734496"/>
        <c:axId val="283736064"/>
      </c:barChart>
      <c:catAx>
        <c:axId val="28373449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1" i="0" u="none" strike="noStrike" kern="1200" cap="all" baseline="0">
                <a:solidFill>
                  <a:schemeClr val="tx2"/>
                </a:solidFill>
                <a:latin typeface="Arial" panose="020B0604020202020204" pitchFamily="34" charset="0"/>
                <a:ea typeface="+mn-ea"/>
                <a:cs typeface="Arial" panose="020B0604020202020204" pitchFamily="34" charset="0"/>
              </a:defRPr>
            </a:pPr>
            <a:endParaRPr lang="en-US"/>
          </a:p>
        </c:txPr>
        <c:crossAx val="283736064"/>
        <c:crosses val="autoZero"/>
        <c:auto val="1"/>
        <c:lblAlgn val="ctr"/>
        <c:lblOffset val="100"/>
        <c:noMultiLvlLbl val="0"/>
      </c:catAx>
      <c:valAx>
        <c:axId val="283736064"/>
        <c:scaling>
          <c:orientation val="minMax"/>
        </c:scaling>
        <c:delete val="1"/>
        <c:axPos val="l"/>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fr-FR" dirty="0">
                    <a:latin typeface="Arial" panose="020B0604020202020204" pitchFamily="34" charset="0"/>
                    <a:cs typeface="Arial" panose="020B0604020202020204" pitchFamily="34" charset="0"/>
                  </a:rPr>
                  <a:t>Proportion of cases (%)</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crossAx val="28373449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3400" b="1" i="0" u="none" strike="noStrike">
                <a:solidFill>
                  <a:srgbClr val="404040"/>
                </a:solidFill>
                <a:latin typeface="Arial"/>
              </a:defRPr>
            </a:pPr>
            <a:r>
              <a:rPr lang="en-CA" sz="2400" b="1" i="0" u="none" strike="noStrike" err="1">
                <a:solidFill>
                  <a:srgbClr val="404040"/>
                </a:solidFill>
                <a:latin typeface="Arial"/>
              </a:rPr>
              <a:t>pCPA</a:t>
            </a:r>
            <a:r>
              <a:rPr lang="en-CA" sz="2400" b="1" i="0" u="none" strike="noStrike">
                <a:solidFill>
                  <a:srgbClr val="404040"/>
                </a:solidFill>
                <a:latin typeface="Arial"/>
              </a:rPr>
              <a:t> Total Time, All Drugs</a:t>
            </a:r>
          </a:p>
        </c:rich>
      </c:tx>
      <c:layout>
        <c:manualLayout>
          <c:xMode val="edge"/>
          <c:yMode val="edge"/>
          <c:x val="0.27714660950973041"/>
          <c:y val="4.0372337427460929E-2"/>
          <c:w val="0.36347800000000002"/>
          <c:h val="0.11722399999999999"/>
        </c:manualLayout>
      </c:layout>
      <c:overlay val="1"/>
      <c:spPr>
        <a:noFill/>
        <a:effectLst/>
      </c:spPr>
    </c:title>
    <c:autoTitleDeleted val="0"/>
    <c:plotArea>
      <c:layout>
        <c:manualLayout>
          <c:layoutTarget val="inner"/>
          <c:xMode val="edge"/>
          <c:yMode val="edge"/>
          <c:x val="0.21617175776744016"/>
          <c:y val="0.19075881740950326"/>
          <c:w val="0.71205177585516555"/>
          <c:h val="0.48963076484969159"/>
        </c:manualLayout>
      </c:layout>
      <c:barChart>
        <c:barDir val="bar"/>
        <c:grouping val="stacked"/>
        <c:varyColors val="0"/>
        <c:ser>
          <c:idx val="0"/>
          <c:order val="0"/>
          <c:tx>
            <c:strRef>
              <c:f>Sheet1!$B$1</c:f>
              <c:strCache>
                <c:ptCount val="1"/>
                <c:pt idx="0">
                  <c:v>Series5</c:v>
                </c:pt>
              </c:strCache>
            </c:strRef>
          </c:tx>
          <c:spPr>
            <a:solidFill>
              <a:srgbClr val="262699"/>
            </a:solidFill>
            <a:ln w="9525" cap="flat">
              <a:solidFill>
                <a:schemeClr val="accent3">
                  <a:lumOff val="44000"/>
                  <a:alpha val="50000"/>
                </a:schemeClr>
              </a:solidFill>
              <a:prstDash val="solid"/>
              <a:round/>
            </a:ln>
            <a:effectLst/>
          </c:spPr>
          <c:invertIfNegative val="0"/>
          <c:dLbls>
            <c:dLbl>
              <c:idx val="1"/>
              <c:layout>
                <c:manualLayout>
                  <c:x val="-2.7957760084865203E-2"/>
                  <c:y val="-5.9399424528608575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73-B14F-9C1F-18499C397A6A}"/>
                </c:ext>
              </c:extLst>
            </c:dLbl>
            <c:dLbl>
              <c:idx val="2"/>
              <c:layout>
                <c:manualLayout>
                  <c:x val="-6.7427539028204322E-2"/>
                  <c:y val="5.9406440761130257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73-B14F-9C1F-18499C397A6A}"/>
                </c:ext>
              </c:extLst>
            </c:dLbl>
            <c:dLbl>
              <c:idx val="3"/>
              <c:layout>
                <c:manualLayout>
                  <c:x val="-6.5782964905565122E-2"/>
                  <c:y val="2.970205100847926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73-B14F-9C1F-18499C397A6A}"/>
                </c:ext>
              </c:extLst>
            </c:dLbl>
            <c:numFmt formatCode="&quot; &quot;#,##0&quot; &quot;;&quot;-&quot;#,##0&quot; &quot;;&quot; '-&quot;??&quot; &quot;" sourceLinked="0"/>
            <c:spPr>
              <a:noFill/>
              <a:ln>
                <a:noFill/>
              </a:ln>
              <a:effectLst/>
            </c:spPr>
            <c:txPr>
              <a:bodyPr/>
              <a:lstStyle/>
              <a:p>
                <a:pPr>
                  <a:defRPr sz="2400" b="1" i="0" u="none" strike="noStrike">
                    <a:solidFill>
                      <a:srgbClr val="FFFFFF"/>
                    </a:solidFill>
                    <a:latin typeface="Arial"/>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2019
(n=64)</c:v>
                </c:pt>
                <c:pt idx="1">
                  <c:v>2020
(n=48)</c:v>
                </c:pt>
                <c:pt idx="2">
                  <c:v>2021
(n=62)</c:v>
                </c:pt>
                <c:pt idx="3">
                  <c:v>2022
(n=66)</c:v>
                </c:pt>
              </c:strCache>
            </c:strRef>
          </c:cat>
          <c:val>
            <c:numRef>
              <c:f>Sheet1!$B$2:$B$5</c:f>
              <c:numCache>
                <c:formatCode>General</c:formatCode>
                <c:ptCount val="4"/>
                <c:pt idx="0">
                  <c:v>309.12285500000002</c:v>
                </c:pt>
                <c:pt idx="1">
                  <c:v>317</c:v>
                </c:pt>
                <c:pt idx="2">
                  <c:v>277</c:v>
                </c:pt>
                <c:pt idx="3">
                  <c:v>321</c:v>
                </c:pt>
              </c:numCache>
            </c:numRef>
          </c:val>
          <c:extLst>
            <c:ext xmlns:c16="http://schemas.microsoft.com/office/drawing/2014/chart" uri="{C3380CC4-5D6E-409C-BE32-E72D297353CC}">
              <c16:uniqueId val="{00000000-B1B0-754B-8446-DB75BBA79CEC}"/>
            </c:ext>
          </c:extLst>
        </c:ser>
        <c:dLbls>
          <c:showLegendKey val="0"/>
          <c:showVal val="0"/>
          <c:showCatName val="0"/>
          <c:showSerName val="0"/>
          <c:showPercent val="0"/>
          <c:showBubbleSize val="0"/>
        </c:dLbls>
        <c:gapWidth val="150"/>
        <c:overlap val="100"/>
        <c:axId val="2094734552"/>
        <c:axId val="2094734553"/>
      </c:barChart>
      <c:catAx>
        <c:axId val="2094734552"/>
        <c:scaling>
          <c:orientation val="maxMin"/>
        </c:scaling>
        <c:delete val="0"/>
        <c:axPos val="l"/>
        <c:title>
          <c:tx>
            <c:rich>
              <a:bodyPr rot="-5400000"/>
              <a:lstStyle/>
              <a:p>
                <a:pPr>
                  <a:defRPr sz="2800" b="1" i="0" u="none" strike="noStrike">
                    <a:solidFill>
                      <a:srgbClr val="404040"/>
                    </a:solidFill>
                    <a:latin typeface="Arial"/>
                  </a:defRPr>
                </a:pPr>
                <a:r>
                  <a:rPr lang="en-CA" sz="2400" b="1" i="0" u="none" strike="noStrike" err="1">
                    <a:solidFill>
                      <a:srgbClr val="404040"/>
                    </a:solidFill>
                    <a:latin typeface="Arial"/>
                  </a:rPr>
                  <a:t>pCPA</a:t>
                </a:r>
                <a:r>
                  <a:rPr lang="en-CA" sz="2400" b="1" i="0" u="none" strike="noStrike">
                    <a:solidFill>
                      <a:srgbClr val="404040"/>
                    </a:solidFill>
                    <a:latin typeface="Arial"/>
                  </a:rPr>
                  <a:t> LOI Date</a:t>
                </a:r>
              </a:p>
            </c:rich>
          </c:tx>
          <c:layout>
            <c:manualLayout>
              <c:xMode val="edge"/>
              <c:yMode val="edge"/>
              <c:x val="1.3656051437098795E-2"/>
              <c:y val="0.19075881740950326"/>
            </c:manualLayout>
          </c:layout>
          <c:overlay val="1"/>
        </c:title>
        <c:numFmt formatCode="General" sourceLinked="0"/>
        <c:majorTickMark val="none"/>
        <c:minorTickMark val="none"/>
        <c:tickLblPos val="nextTo"/>
        <c:spPr>
          <a:ln w="19050" cap="flat">
            <a:solidFill>
              <a:srgbClr val="404040"/>
            </a:solidFill>
            <a:prstDash val="solid"/>
            <a:round/>
          </a:ln>
        </c:spPr>
        <c:txPr>
          <a:bodyPr rot="0"/>
          <a:lstStyle/>
          <a:p>
            <a:pPr>
              <a:defRPr sz="2400" b="0" i="0" u="none" strike="noStrike">
                <a:solidFill>
                  <a:srgbClr val="404040"/>
                </a:solidFill>
                <a:latin typeface="Arial"/>
              </a:defRPr>
            </a:pPr>
            <a:endParaRPr lang="en-US"/>
          </a:p>
        </c:txPr>
        <c:crossAx val="2094734553"/>
        <c:crosses val="autoZero"/>
        <c:auto val="1"/>
        <c:lblAlgn val="ctr"/>
        <c:lblOffset val="100"/>
        <c:noMultiLvlLbl val="1"/>
      </c:catAx>
      <c:valAx>
        <c:axId val="2094734553"/>
        <c:scaling>
          <c:orientation val="minMax"/>
          <c:max val="375"/>
          <c:min val="0"/>
        </c:scaling>
        <c:delete val="0"/>
        <c:axPos val="t"/>
        <c:majorGridlines>
          <c:spPr>
            <a:ln w="12700" cap="flat">
              <a:solidFill>
                <a:srgbClr val="666666">
                  <a:alpha val="39000"/>
                </a:srgbClr>
              </a:solidFill>
              <a:prstDash val="solid"/>
              <a:round/>
            </a:ln>
          </c:spPr>
        </c:majorGridlines>
        <c:title>
          <c:tx>
            <c:rich>
              <a:bodyPr rot="0"/>
              <a:lstStyle/>
              <a:p>
                <a:pPr>
                  <a:defRPr sz="2800" b="1" i="0" u="none" strike="noStrike">
                    <a:solidFill>
                      <a:srgbClr val="404040"/>
                    </a:solidFill>
                    <a:latin typeface="Arial"/>
                  </a:defRPr>
                </a:pPr>
                <a:r>
                  <a:rPr lang="en-CA" sz="1800" b="1" i="0" u="none" strike="noStrike">
                    <a:solidFill>
                      <a:srgbClr val="404040"/>
                    </a:solidFill>
                    <a:latin typeface="Arial"/>
                  </a:rPr>
                  <a:t>Days from CADTH Recommendation</a:t>
                </a:r>
              </a:p>
            </c:rich>
          </c:tx>
          <c:layout>
            <c:manualLayout>
              <c:xMode val="edge"/>
              <c:yMode val="edge"/>
              <c:x val="0.30018825841413327"/>
              <c:y val="0.84565121670763199"/>
            </c:manualLayout>
          </c:layout>
          <c:overlay val="1"/>
        </c:title>
        <c:numFmt formatCode="&quot; &quot;#,##0&quot; &quot;;&quot;-&quot;#,##0&quot; &quot;;&quot; '-&quot;??&quot; &quot;" sourceLinked="0"/>
        <c:majorTickMark val="none"/>
        <c:minorTickMark val="none"/>
        <c:tickLblPos val="high"/>
        <c:spPr>
          <a:ln w="19050" cap="flat">
            <a:noFill/>
            <a:prstDash val="solid"/>
            <a:round/>
          </a:ln>
        </c:spPr>
        <c:txPr>
          <a:bodyPr rot="0"/>
          <a:lstStyle/>
          <a:p>
            <a:pPr>
              <a:defRPr sz="2400" b="0" i="0" u="none" strike="noStrike">
                <a:solidFill>
                  <a:srgbClr val="404040"/>
                </a:solidFill>
                <a:latin typeface="Arial"/>
              </a:defRPr>
            </a:pPr>
            <a:endParaRPr lang="en-US"/>
          </a:p>
        </c:txPr>
        <c:crossAx val="2094734552"/>
        <c:crosses val="autoZero"/>
        <c:crossBetween val="between"/>
        <c:majorUnit val="93.75"/>
        <c:minorUnit val="46.875"/>
      </c:valAx>
      <c:spPr>
        <a:noFill/>
        <a:ln w="12700" cap="flat">
          <a:noFill/>
          <a:miter lim="400000"/>
        </a:ln>
        <a:effectLst/>
      </c:spPr>
    </c:plotArea>
    <c:plotVisOnly val="1"/>
    <c:dispBlanksAs val="gap"/>
    <c:showDLblsOverMax val="1"/>
  </c:chart>
  <c:spPr>
    <a:solidFill>
      <a:srgbClr val="F2F2F2"/>
    </a:solidFill>
    <a:ln w="12700" cap="flat">
      <a:solidFill>
        <a:srgbClr val="BFBFBF"/>
      </a:solidFill>
      <a:prstDash val="solid"/>
      <a:round/>
    </a:ln>
    <a:effectLst/>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0.11526</cdr:x>
      <cdr:y>0.06783</cdr:y>
    </cdr:from>
    <cdr:to>
      <cdr:x>0.49795</cdr:x>
      <cdr:y>0.20536</cdr:y>
    </cdr:to>
    <cdr:grpSp>
      <cdr:nvGrpSpPr>
        <cdr:cNvPr id="8" name="Group 7">
          <a:extLst xmlns:a="http://schemas.openxmlformats.org/drawingml/2006/main">
            <a:ext uri="{FF2B5EF4-FFF2-40B4-BE49-F238E27FC236}">
              <a16:creationId xmlns:a16="http://schemas.microsoft.com/office/drawing/2014/main" id="{C98E1CB4-6860-0E7F-9F92-074866A9A402}"/>
            </a:ext>
          </a:extLst>
        </cdr:cNvPr>
        <cdr:cNvGrpSpPr/>
      </cdr:nvGrpSpPr>
      <cdr:grpSpPr>
        <a:xfrm xmlns:a="http://schemas.openxmlformats.org/drawingml/2006/main">
          <a:off x="537508" y="279107"/>
          <a:ext cx="1784652" cy="565908"/>
          <a:chOff x="537496" y="279102"/>
          <a:chExt cx="1784669" cy="565916"/>
        </a:xfrm>
      </cdr:grpSpPr>
      <cdr:sp macro="" textlink="">
        <cdr:nvSpPr>
          <cdr:cNvPr id="2" name="TextBox 5">
            <a:extLst xmlns:a="http://schemas.openxmlformats.org/drawingml/2006/main">
              <a:ext uri="{FF2B5EF4-FFF2-40B4-BE49-F238E27FC236}">
                <a16:creationId xmlns:a16="http://schemas.microsoft.com/office/drawing/2014/main" id="{E8011C1B-D8C7-037F-C59F-12D342416F74}"/>
              </a:ext>
            </a:extLst>
          </cdr:cNvPr>
          <cdr:cNvSpPr txBox="1"/>
        </cdr:nvSpPr>
        <cdr:spPr>
          <a:xfrm xmlns:a="http://schemas.openxmlformats.org/drawingml/2006/main">
            <a:off x="537496" y="559140"/>
            <a:ext cx="661315" cy="285878"/>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defTabSz="914378">
              <a:defRPr/>
            </a:pPr>
            <a:r>
              <a:rPr lang="en-CA" sz="900" dirty="0">
                <a:solidFill>
                  <a:schemeClr val="tx2"/>
                </a:solidFill>
                <a:latin typeface="Arial" panose="020B0604020202020204" pitchFamily="34" charset="0"/>
                <a:ea typeface="ＭＳ Ｐゴシック" pitchFamily="34" charset="-128"/>
                <a:cs typeface="Arial" panose="020B0604020202020204" pitchFamily="34" charset="0"/>
              </a:rPr>
              <a:t>p&lt;0.001</a:t>
            </a:r>
          </a:p>
        </cdr:txBody>
      </cdr:sp>
      <cdr:sp macro="" textlink="">
        <cdr:nvSpPr>
          <cdr:cNvPr id="3" name="Rectangle 2">
            <a:extLst xmlns:a="http://schemas.openxmlformats.org/drawingml/2006/main">
              <a:ext uri="{FF2B5EF4-FFF2-40B4-BE49-F238E27FC236}">
                <a16:creationId xmlns:a16="http://schemas.microsoft.com/office/drawing/2014/main" id="{C8AD4BA6-85F2-C474-6397-BE07A3860545}"/>
              </a:ext>
            </a:extLst>
          </cdr:cNvPr>
          <cdr:cNvSpPr/>
        </cdr:nvSpPr>
        <cdr:spPr>
          <a:xfrm xmlns:a="http://schemas.openxmlformats.org/drawingml/2006/main">
            <a:off x="1660851" y="279102"/>
            <a:ext cx="661314" cy="285878"/>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pPr defTabSz="914378">
              <a:defRPr/>
            </a:pPr>
            <a:r>
              <a:rPr lang="en-US" sz="900" dirty="0">
                <a:solidFill>
                  <a:schemeClr val="tx2"/>
                </a:solidFill>
                <a:latin typeface="Arial" panose="020B0604020202020204" pitchFamily="34" charset="0"/>
                <a:ea typeface="ＭＳ Ｐゴシック" pitchFamily="34" charset="-128"/>
                <a:cs typeface="Arial" panose="020B0604020202020204" pitchFamily="34" charset="0"/>
              </a:rPr>
              <a:t>p&lt;0.001</a:t>
            </a:r>
            <a:endParaRPr lang="en-CA" sz="900" dirty="0">
              <a:solidFill>
                <a:schemeClr val="tx2"/>
              </a:solidFill>
              <a:latin typeface="Arial" panose="020B0604020202020204" pitchFamily="34" charset="0"/>
              <a:ea typeface="ＭＳ Ｐゴシック" pitchFamily="34" charset="-128"/>
              <a:cs typeface="Arial" panose="020B0604020202020204" pitchFamily="34" charset="0"/>
            </a:endParaRP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04AFC0-E5A6-3441-BE82-FA2FAFD176B2}"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2436FD-049A-7548-8BE4-7E5232629005}" type="slidenum">
              <a:rPr lang="en-US" smtClean="0"/>
              <a:t>‹#›</a:t>
            </a:fld>
            <a:endParaRPr lang="en-US"/>
          </a:p>
        </p:txBody>
      </p:sp>
    </p:spTree>
    <p:extLst>
      <p:ext uri="{BB962C8B-B14F-4D97-AF65-F5344CB8AC3E}">
        <p14:creationId xmlns:p14="http://schemas.microsoft.com/office/powerpoint/2010/main" val="2300378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Overview of breast cancer burden in Canada.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Evidence: how early detection shifts survival outcomes, referencing clinical data.</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Real-world examples/case studies showing improved outcomes through early detection.</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Barriers: fear, misinformation, logistical challenges, and unequal access.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Call to action: strengthening national screening uptake.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1062E-7A8A-452F-A651-865AB2DD41B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669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3DAB2-3D46-183C-A19C-5B92AFA34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5A7823-E97B-83D2-0576-A7C61238D2C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31328EF-A83E-4EDD-C408-F04FC34426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830878-8957-EDB6-A2CA-E609C0C8325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ED552-B98B-4DBF-9122-B55D713A0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27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EC7F8-B1F0-F334-9C4C-C4056C38C5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77F47-059F-736E-14F9-EAE3CF09C53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A0E23CB-842F-B0FF-2B3B-51A74147607A}"/>
              </a:ext>
            </a:extLst>
          </p:cNvPr>
          <p:cNvSpPr>
            <a:spLocks noGrp="1"/>
          </p:cNvSpPr>
          <p:nvPr>
            <p:ph type="body" idx="1"/>
          </p:nvPr>
        </p:nvSpPr>
        <p:spPr/>
        <p:txBody>
          <a:bodyPr/>
          <a:lstStyle/>
          <a:p>
            <a:r>
              <a:rPr lang="en-US" dirty="0"/>
              <a:t>Can look at real life data to see impact of screening on </a:t>
            </a:r>
            <a:r>
              <a:rPr lang="en-US" dirty="0" err="1"/>
              <a:t>cacner</a:t>
            </a:r>
            <a:r>
              <a:rPr lang="en-US" dirty="0"/>
              <a:t> outcomes</a:t>
            </a:r>
            <a:endParaRPr lang="en-CA" dirty="0"/>
          </a:p>
        </p:txBody>
      </p:sp>
      <p:sp>
        <p:nvSpPr>
          <p:cNvPr id="4" name="Slide Number Placeholder 3">
            <a:extLst>
              <a:ext uri="{FF2B5EF4-FFF2-40B4-BE49-F238E27FC236}">
                <a16:creationId xmlns:a16="http://schemas.microsoft.com/office/drawing/2014/main" id="{2A01C64B-ED75-27C5-8711-F0F0144828B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1062E-7A8A-452F-A651-865AB2DD41B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313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Take CCR and use registry data to understand  and does this give us info </a:t>
            </a:r>
            <a:r>
              <a:rPr lang="en-US" dirty="0" err="1"/>
              <a:t>fro</a:t>
            </a:r>
            <a:r>
              <a:rPr lang="en-US" dirty="0"/>
              <a:t> women in 40s.</a:t>
            </a:r>
          </a:p>
          <a:p>
            <a:r>
              <a:rPr lang="en-US" dirty="0" err="1"/>
              <a:t>Luckliy</a:t>
            </a:r>
            <a:r>
              <a:rPr lang="en-US" dirty="0"/>
              <a:t> or unluckily enough, we had been running a “real life experiment”</a:t>
            </a:r>
          </a:p>
          <a:p>
            <a:r>
              <a:rPr lang="en-US" dirty="0"/>
              <a:t>-screening available in some and no access in others- opportunistic screening only. Not part of organized.</a:t>
            </a:r>
          </a:p>
          <a:p>
            <a:r>
              <a:rPr lang="en-US" dirty="0" err="1"/>
              <a:t>Organised</a:t>
            </a:r>
            <a:r>
              <a:rPr lang="en-US" dirty="0"/>
              <a:t>: important. </a:t>
            </a:r>
            <a:r>
              <a:rPr lang="en-US" dirty="0" err="1"/>
              <a:t>Invitainots</a:t>
            </a:r>
            <a:r>
              <a:rPr lang="en-US" dirty="0"/>
              <a:t>. Recalls, (annual) quality assessment- recall waits wait times.  </a:t>
            </a:r>
          </a:p>
          <a:p>
            <a:r>
              <a:rPr lang="en-US" dirty="0"/>
              <a:t>-if running natural experiment, ?diff in 40s who could access and who could not.</a:t>
            </a:r>
          </a:p>
          <a:p>
            <a:r>
              <a:rPr lang="en-US" dirty="0"/>
              <a:t>We did see diff.</a:t>
            </a:r>
          </a:p>
          <a:p>
            <a:r>
              <a:rPr lang="en-US" dirty="0"/>
              <a:t>We saw stage diff. </a:t>
            </a:r>
          </a:p>
          <a:p>
            <a:r>
              <a:rPr lang="en-US" dirty="0"/>
              <a:t>Access to screening = higher stage 1, </a:t>
            </a:r>
            <a:r>
              <a:rPr lang="en-US" dirty="0" err="1"/>
              <a:t>lowere</a:t>
            </a:r>
            <a:r>
              <a:rPr lang="en-US" dirty="0"/>
              <a:t> rates 2,3,4</a:t>
            </a:r>
          </a:p>
          <a:p>
            <a:r>
              <a:rPr lang="en-US" dirty="0"/>
              <a:t>Diff on stage distribution based  on </a:t>
            </a:r>
            <a:r>
              <a:rPr lang="en-US" dirty="0" err="1"/>
              <a:t>wether</a:t>
            </a:r>
            <a:r>
              <a:rPr lang="en-US" dirty="0"/>
              <a:t> screening program</a:t>
            </a:r>
          </a:p>
          <a:p>
            <a:r>
              <a:rPr lang="en-US" dirty="0"/>
              <a:t>-if you have more advanced stage-&gt; ?survival?</a:t>
            </a:r>
          </a:p>
          <a:p>
            <a:endParaRPr lang="en-US" dirty="0"/>
          </a:p>
          <a:p>
            <a:endParaRPr lang="en-US" dirty="0"/>
          </a:p>
          <a:p>
            <a:r>
              <a:rPr lang="en-US" dirty="0"/>
              <a:t>Built on earlier work</a:t>
            </a:r>
          </a:p>
          <a:p>
            <a:r>
              <a:rPr lang="en-US" dirty="0"/>
              <a:t>-leveraged </a:t>
            </a:r>
            <a:r>
              <a:rPr lang="en-US" dirty="0" err="1"/>
              <a:t>nat</a:t>
            </a:r>
            <a:r>
              <a:rPr lang="en-US" dirty="0"/>
              <a:t> experiment in Canada</a:t>
            </a:r>
          </a:p>
          <a:p>
            <a:r>
              <a:rPr lang="en-US" dirty="0"/>
              <a:t>-used diff in screening regimes with CCR to determine outcomes. </a:t>
            </a:r>
          </a:p>
          <a:p>
            <a:r>
              <a:rPr lang="en-US" dirty="0"/>
              <a:t>-earlier- more advanced </a:t>
            </a:r>
            <a:r>
              <a:rPr lang="en-US" dirty="0" err="1"/>
              <a:t>stga</a:t>
            </a:r>
            <a:endParaRPr lang="en-US" dirty="0"/>
          </a:p>
          <a:p>
            <a:r>
              <a:rPr lang="en-US" dirty="0"/>
              <a:t>-logical question- ?confer survival?</a:t>
            </a:r>
          </a:p>
          <a:p>
            <a:r>
              <a:rPr lang="en-US" dirty="0"/>
              <a:t>-that was question</a:t>
            </a:r>
          </a:p>
          <a:p>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1062E-7A8A-452F-A651-865AB2DD41B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420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44EAB-BD40-606A-F6F4-70E41549E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8A32D-4E97-AF20-F29E-2C7268A16CD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89F25A1-AFC7-0A98-2E00-2337CBD0D744}"/>
              </a:ext>
            </a:extLst>
          </p:cNvPr>
          <p:cNvSpPr>
            <a:spLocks noGrp="1"/>
          </p:cNvSpPr>
          <p:nvPr>
            <p:ph type="body" idx="1"/>
          </p:nvPr>
        </p:nvSpPr>
        <p:spPr/>
        <p:txBody>
          <a:bodyPr/>
          <a:lstStyle/>
          <a:p>
            <a:r>
              <a:rPr lang="en-CA" dirty="0" err="1"/>
              <a:t>Dcis</a:t>
            </a:r>
            <a:r>
              <a:rPr lang="en-CA" dirty="0"/>
              <a:t>/recurrence</a:t>
            </a:r>
          </a:p>
          <a:p>
            <a:r>
              <a:rPr lang="en-CA" dirty="0"/>
              <a:t>Cost effectiveness</a:t>
            </a:r>
          </a:p>
        </p:txBody>
      </p:sp>
      <p:sp>
        <p:nvSpPr>
          <p:cNvPr id="4" name="Slide Number Placeholder 3">
            <a:extLst>
              <a:ext uri="{FF2B5EF4-FFF2-40B4-BE49-F238E27FC236}">
                <a16:creationId xmlns:a16="http://schemas.microsoft.com/office/drawing/2014/main" id="{239B6CE3-4B9D-8962-C1A5-0ABF7B9140D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1062E-7A8A-452F-A651-865AB2DD41B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912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CA" dirty="0" err="1"/>
              <a:t>Dcis</a:t>
            </a:r>
            <a:r>
              <a:rPr lang="en-CA" dirty="0"/>
              <a:t>/recurrence</a:t>
            </a:r>
          </a:p>
          <a:p>
            <a:r>
              <a:rPr lang="en-CA" dirty="0"/>
              <a:t>Cost effectiveness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1062E-7A8A-452F-A651-865AB2DD41B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12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12F08-B88F-DA7B-BB8E-E8B3D8F41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DDB39-411A-C20E-E725-74BDE47B240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6E72A74-C78E-ED74-0607-5CC07C3770E3}"/>
              </a:ext>
            </a:extLst>
          </p:cNvPr>
          <p:cNvSpPr>
            <a:spLocks noGrp="1"/>
          </p:cNvSpPr>
          <p:nvPr>
            <p:ph type="body" idx="1"/>
          </p:nvPr>
        </p:nvSpPr>
        <p:spPr/>
        <p:txBody>
          <a:bodyPr/>
          <a:lstStyle/>
          <a:p>
            <a:r>
              <a:rPr lang="en-US" dirty="0" err="1"/>
              <a:t>Ontarion</a:t>
            </a:r>
            <a:r>
              <a:rPr lang="en-US" dirty="0"/>
              <a:t> 6 </a:t>
            </a:r>
            <a:r>
              <a:rPr lang="en-US" dirty="0" err="1"/>
              <a:t>monthts</a:t>
            </a:r>
            <a:r>
              <a:rPr lang="en-US" dirty="0"/>
              <a:t> post program start ~</a:t>
            </a:r>
            <a:r>
              <a:rPr lang="en-US"/>
              <a:t>14%.; BC 21%</a:t>
            </a:r>
            <a:endParaRPr lang="en-US" dirty="0"/>
          </a:p>
          <a:p>
            <a:r>
              <a:rPr lang="en-US" dirty="0"/>
              <a:t>If screening so helpful Awareness particularly important in trans/2 spirit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Call to action: strengthening national screening uptake.</a:t>
            </a:r>
            <a:endParaRPr lang="en-CA"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27477CB-6E80-B740-A4CF-DC26523582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ED552-B98B-4DBF-9122-B55D713A0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12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C66D7-7416-8924-11E0-93DEE5EC76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5B13-81D1-9535-8B4B-6CCABA6A424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524405E-A06A-7786-C99F-076258430A82}"/>
              </a:ext>
            </a:extLst>
          </p:cNvPr>
          <p:cNvSpPr>
            <a:spLocks noGrp="1"/>
          </p:cNvSpPr>
          <p:nvPr>
            <p:ph type="body" idx="1"/>
          </p:nvPr>
        </p:nvSpPr>
        <p:spPr/>
        <p:txBody>
          <a:bodyPr/>
          <a:lstStyle/>
          <a:p>
            <a:r>
              <a:rPr lang="en-CA" dirty="0"/>
              <a:t>Modernise: relying on old RCTs which hardwire </a:t>
            </a:r>
            <a:r>
              <a:rPr lang="en-CA" dirty="0" err="1"/>
              <a:t>inequites</a:t>
            </a:r>
            <a:r>
              <a:rPr lang="en-CA" dirty="0"/>
              <a:t>, leave us behind new innovations</a:t>
            </a:r>
          </a:p>
          <a:p>
            <a:r>
              <a:rPr lang="en-CA" dirty="0"/>
              <a:t>Geographical: -uneven availability: </a:t>
            </a:r>
            <a:r>
              <a:rPr lang="en-CA" dirty="0" err="1"/>
              <a:t>screenign</a:t>
            </a:r>
            <a:r>
              <a:rPr lang="en-CA" dirty="0"/>
              <a:t> 40s, end age, supplemental screening, high risk program</a:t>
            </a:r>
          </a:p>
          <a:p>
            <a:r>
              <a:rPr lang="en-CA" dirty="0"/>
              <a:t>Equity: uptake lowest in rural/indigenous/marginalised, -</a:t>
            </a:r>
            <a:r>
              <a:rPr lang="en-CA" dirty="0" err="1"/>
              <a:t>Screenign</a:t>
            </a:r>
            <a:r>
              <a:rPr lang="en-CA" dirty="0"/>
              <a:t> outreach!</a:t>
            </a:r>
          </a:p>
          <a:p>
            <a:r>
              <a:rPr lang="en-CA" dirty="0"/>
              <a:t>Knowledge translation: inconsistent guidelines and public debate leads to confusion. women unaware of personal risk, </a:t>
            </a:r>
            <a:r>
              <a:rPr lang="en-CA" dirty="0" err="1"/>
              <a:t>screenign</a:t>
            </a:r>
            <a:r>
              <a:rPr lang="en-CA" dirty="0"/>
              <a:t> </a:t>
            </a:r>
            <a:r>
              <a:rPr lang="en-CA" dirty="0" err="1"/>
              <a:t>guidelsines</a:t>
            </a:r>
            <a:r>
              <a:rPr lang="en-CA" dirty="0"/>
              <a:t>.</a:t>
            </a:r>
          </a:p>
          <a:p>
            <a:r>
              <a:rPr lang="en-CA" dirty="0" err="1"/>
              <a:t>Accesibility</a:t>
            </a:r>
            <a:r>
              <a:rPr lang="en-CA" dirty="0"/>
              <a:t> : </a:t>
            </a:r>
            <a:r>
              <a:rPr lang="en-CA" dirty="0" err="1"/>
              <a:t>lackof</a:t>
            </a:r>
            <a:r>
              <a:rPr lang="en-CA" dirty="0"/>
              <a:t> PCPS as gatekeepers, lack of </a:t>
            </a:r>
            <a:r>
              <a:rPr lang="en-CA" dirty="0" err="1"/>
              <a:t>of</a:t>
            </a:r>
            <a:r>
              <a:rPr lang="en-CA" dirty="0"/>
              <a:t> organised programs.</a:t>
            </a:r>
          </a:p>
          <a:p>
            <a:r>
              <a:rPr lang="en-CA" dirty="0"/>
              <a:t>Resources: -lack of HR, imaging resources. i.e. supplemental, </a:t>
            </a:r>
            <a:r>
              <a:rPr lang="en-CA" dirty="0" err="1"/>
              <a:t>diagnosic</a:t>
            </a:r>
            <a:r>
              <a:rPr lang="en-CA" dirty="0"/>
              <a:t>, bx wait times.</a:t>
            </a:r>
          </a:p>
          <a:p>
            <a:r>
              <a:rPr lang="en-CA" dirty="0"/>
              <a:t>Patient </a:t>
            </a:r>
            <a:r>
              <a:rPr lang="en-CA" dirty="0" err="1"/>
              <a:t>enmpowerment</a:t>
            </a:r>
            <a:r>
              <a:rPr lang="en-CA"/>
              <a:t>:</a:t>
            </a:r>
            <a:r>
              <a:rPr lang="en-CA" dirty="0"/>
              <a:t> </a:t>
            </a:r>
            <a:r>
              <a:rPr lang="en-CA"/>
              <a:t>app</a:t>
            </a:r>
            <a:endParaRPr lang="en-CA" dirty="0"/>
          </a:p>
        </p:txBody>
      </p:sp>
      <p:sp>
        <p:nvSpPr>
          <p:cNvPr id="4" name="Slide Number Placeholder 3">
            <a:extLst>
              <a:ext uri="{FF2B5EF4-FFF2-40B4-BE49-F238E27FC236}">
                <a16:creationId xmlns:a16="http://schemas.microsoft.com/office/drawing/2014/main" id="{67A7D0A6-CF94-9A60-A4E3-744AA810BF3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1062E-7A8A-452F-A651-865AB2DD41B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675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BAE0-9152-67B7-68EA-2BF07594F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1B3EB-202A-9BBC-7BDB-FCFB10C0E0E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1D1A8BA-1B22-56D0-A87B-E61F2F147963}"/>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06036F45-F98E-E689-96B5-15A0EBB9D79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1062E-7A8A-452F-A651-865AB2DD41B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279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Arial" panose="020B0604020202020204" pitchFamily="34" charset="0"/>
              </a:rPr>
              <a:t> </a:t>
            </a: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1062E-7A8A-452F-A651-865AB2DD41B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108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44559-4E7E-8244-25E2-A0397B64B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6D5AD7-CE72-1A3D-52CC-C93C1156697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496D0BE-F957-1EFB-AE23-5F07F11BD478}"/>
              </a:ext>
            </a:extLst>
          </p:cNvPr>
          <p:cNvSpPr>
            <a:spLocks noGrp="1"/>
          </p:cNvSpPr>
          <p:nvPr>
            <p:ph type="body" idx="1"/>
          </p:nvPr>
        </p:nvSpPr>
        <p:spPr/>
        <p:txBody>
          <a:bodyPr/>
          <a:lstStyle/>
          <a:p>
            <a:r>
              <a:rPr lang="en-US" dirty="0"/>
              <a:t>-30,000 case per year</a:t>
            </a:r>
          </a:p>
          <a:p>
            <a:r>
              <a:rPr lang="en-US" dirty="0"/>
              <a:t>-5400 deaths</a:t>
            </a:r>
          </a:p>
          <a:p>
            <a:r>
              <a:rPr lang="en-US" dirty="0"/>
              <a:t>-80 women dx each day, 15 die each day</a:t>
            </a:r>
          </a:p>
        </p:txBody>
      </p:sp>
      <p:sp>
        <p:nvSpPr>
          <p:cNvPr id="4" name="Slide Number Placeholder 3">
            <a:extLst>
              <a:ext uri="{FF2B5EF4-FFF2-40B4-BE49-F238E27FC236}">
                <a16:creationId xmlns:a16="http://schemas.microsoft.com/office/drawing/2014/main" id="{6BFA9ED7-E5C1-0E31-E1DC-DB3ACC288AD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ED552-B98B-4DBF-9122-B55D713A0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7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6CE0F-8981-9CB8-EE1E-C31423659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B6CCC1-96ED-25B0-4FB3-B05A2ED2F14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ACA9D5A-8D16-B7CE-1815-FCD292A4F8E3}"/>
              </a:ext>
            </a:extLst>
          </p:cNvPr>
          <p:cNvSpPr>
            <a:spLocks noGrp="1"/>
          </p:cNvSpPr>
          <p:nvPr>
            <p:ph type="body" idx="1"/>
          </p:nvPr>
        </p:nvSpPr>
        <p:spPr/>
        <p:txBody>
          <a:bodyPr/>
          <a:lstStyle/>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CA" sz="1800" dirty="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endParaRPr lang="en-CA" dirty="0"/>
          </a:p>
        </p:txBody>
      </p:sp>
      <p:sp>
        <p:nvSpPr>
          <p:cNvPr id="4" name="Slide Number Placeholder 3">
            <a:extLst>
              <a:ext uri="{FF2B5EF4-FFF2-40B4-BE49-F238E27FC236}">
                <a16:creationId xmlns:a16="http://schemas.microsoft.com/office/drawing/2014/main" id="{7E07A922-14D0-F86E-4C81-7E542778D09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71062E-7A8A-452F-A651-865AB2DD41B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573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EE6AE-A930-3604-1D4A-951D6FA2D7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41EEC-AF84-F6D5-A73B-353519BCF1E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54D4BC8-5B75-12FC-937C-690B40667E94}"/>
              </a:ext>
            </a:extLst>
          </p:cNvPr>
          <p:cNvSpPr>
            <a:spLocks noGrp="1"/>
          </p:cNvSpPr>
          <p:nvPr>
            <p:ph type="body" idx="1"/>
          </p:nvPr>
        </p:nvSpPr>
        <p:spPr/>
        <p:txBody>
          <a:bodyPr/>
          <a:lstStyle/>
          <a:p>
            <a:r>
              <a:rPr lang="en-US" dirty="0"/>
              <a:t>2021 1 in 4 can identified as group other than white.</a:t>
            </a:r>
          </a:p>
        </p:txBody>
      </p:sp>
      <p:sp>
        <p:nvSpPr>
          <p:cNvPr id="4" name="Slide Number Placeholder 3">
            <a:extLst>
              <a:ext uri="{FF2B5EF4-FFF2-40B4-BE49-F238E27FC236}">
                <a16:creationId xmlns:a16="http://schemas.microsoft.com/office/drawing/2014/main" id="{6CF6ED14-E506-BF01-9D72-592F1076194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ED552-B98B-4DBF-9122-B55D713A0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292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BDD4C-C28E-ED6A-4576-9561ACD100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774805-5D1C-A885-85A2-12A004EBC66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24F5042-A5C3-4A17-6C4F-22980BA48BEE}"/>
              </a:ext>
            </a:extLst>
          </p:cNvPr>
          <p:cNvSpPr>
            <a:spLocks noGrp="1"/>
          </p:cNvSpPr>
          <p:nvPr>
            <p:ph type="body" idx="1"/>
          </p:nvPr>
        </p:nvSpPr>
        <p:spPr/>
        <p:txBody>
          <a:bodyPr/>
          <a:lstStyle/>
          <a:p>
            <a:r>
              <a:rPr lang="en-US" dirty="0"/>
              <a:t>Mort in 40’s- ? No screening</a:t>
            </a:r>
          </a:p>
          <a:p>
            <a:r>
              <a:rPr lang="en-US" dirty="0"/>
              <a:t>Screening allows for early detection-&gt; </a:t>
            </a:r>
            <a:r>
              <a:rPr lang="en-US" dirty="0" err="1"/>
              <a:t>beterr</a:t>
            </a:r>
            <a:r>
              <a:rPr lang="en-US" dirty="0"/>
              <a:t> </a:t>
            </a:r>
            <a:r>
              <a:rPr lang="en-US" dirty="0" err="1"/>
              <a:t>outcoms</a:t>
            </a:r>
            <a:endParaRPr lang="en-US" dirty="0"/>
          </a:p>
          <a:p>
            <a:r>
              <a:rPr lang="en-US" dirty="0"/>
              <a:t>Mammogram Organized programs</a:t>
            </a:r>
          </a:p>
          <a:p>
            <a:r>
              <a:rPr lang="en-US" dirty="0"/>
              <a:t>Screen- 2mm pea/peanut, </a:t>
            </a:r>
          </a:p>
        </p:txBody>
      </p:sp>
      <p:sp>
        <p:nvSpPr>
          <p:cNvPr id="4" name="Slide Number Placeholder 3">
            <a:extLst>
              <a:ext uri="{FF2B5EF4-FFF2-40B4-BE49-F238E27FC236}">
                <a16:creationId xmlns:a16="http://schemas.microsoft.com/office/drawing/2014/main" id="{4F09C98B-02EF-A6AA-6357-21B35525166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ED552-B98B-4DBF-9122-B55D713A0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35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AAB00-2992-68D0-42DA-725D3B81C2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1A27DB-BB70-51A7-BF48-F8EAB1E85BB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2A18F31-9883-B86A-27A8-1F70A3C0588C}"/>
              </a:ext>
            </a:extLst>
          </p:cNvPr>
          <p:cNvSpPr>
            <a:spLocks noGrp="1"/>
          </p:cNvSpPr>
          <p:nvPr>
            <p:ph type="body" idx="1"/>
          </p:nvPr>
        </p:nvSpPr>
        <p:spPr/>
        <p:txBody>
          <a:bodyPr/>
          <a:lstStyle/>
          <a:p>
            <a:r>
              <a:rPr lang="en-US" dirty="0"/>
              <a:t>2mm, pean/peanut-&gt; symptomatic grape, walnut</a:t>
            </a:r>
          </a:p>
          <a:p>
            <a:r>
              <a:rPr lang="en-US" dirty="0"/>
              <a:t>65 % of cancers in OBSP are stage 1</a:t>
            </a:r>
          </a:p>
        </p:txBody>
      </p:sp>
      <p:sp>
        <p:nvSpPr>
          <p:cNvPr id="4" name="Slide Number Placeholder 3">
            <a:extLst>
              <a:ext uri="{FF2B5EF4-FFF2-40B4-BE49-F238E27FC236}">
                <a16:creationId xmlns:a16="http://schemas.microsoft.com/office/drawing/2014/main" id="{6EA6775C-21B9-78A1-F764-12C7D680C81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ED552-B98B-4DBF-9122-B55D713A0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941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59D5E-A091-57AF-E32C-B6A44DE3B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AC8DC-9FF7-4177-9776-C0A655BCB6F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C3BC617-5C69-FFCA-3D1C-13ABDB41F8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68D4DD-D7EF-83A6-92CC-A110898C5EA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ED552-B98B-4DBF-9122-B55D713A0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0270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6BD27-FEFC-0F7D-B499-14F968509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37E50-D395-E2D1-0C9F-7CBADA7C2F3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5A0BBE4-53F1-A5D6-6B5C-FE514B9DAB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0DF30B-8479-689C-EA2D-F53BD2FB389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0ED552-B98B-4DBF-9122-B55D713A03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80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image" Target="../media/image6.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EE99E-C009-31CE-CB00-BD6B9E76BF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E7468B-B59F-B949-9A13-2E3BC41AF0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1B2B7-7714-58F4-9795-FCCB617D503F}"/>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5" name="Footer Placeholder 4">
            <a:extLst>
              <a:ext uri="{FF2B5EF4-FFF2-40B4-BE49-F238E27FC236}">
                <a16:creationId xmlns:a16="http://schemas.microsoft.com/office/drawing/2014/main" id="{25B2D486-47A0-BC7D-3F75-4D6C472F62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8E4CCC-E0C0-67B8-4567-10ADBF443B0C}"/>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484306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D5425-9CCA-49A5-417E-6BF2D4D3F5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1B6DDE-76D5-B466-40F8-CB32BCC615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C451D-CB9A-8497-DCD0-1AC829E67E8A}"/>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5" name="Footer Placeholder 4">
            <a:extLst>
              <a:ext uri="{FF2B5EF4-FFF2-40B4-BE49-F238E27FC236}">
                <a16:creationId xmlns:a16="http://schemas.microsoft.com/office/drawing/2014/main" id="{C31E0A68-6F4F-EE6D-6765-5239F21D0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ECE09-3FE8-3986-0F83-3086043A9F12}"/>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356648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0D58ED-13C6-C571-DC33-22BF415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7BE85-39F5-D1E8-A534-E3644E2FE4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0614A-AB03-BD47-B1B5-718FEB4A6838}"/>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5" name="Footer Placeholder 4">
            <a:extLst>
              <a:ext uri="{FF2B5EF4-FFF2-40B4-BE49-F238E27FC236}">
                <a16:creationId xmlns:a16="http://schemas.microsoft.com/office/drawing/2014/main" id="{5455D79A-7B17-B544-84E1-6275F64CC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29C6E1-7964-B99B-4407-E2AF6D0DAF30}"/>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492759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ndard 1-Column Text">
    <p:spTree>
      <p:nvGrpSpPr>
        <p:cNvPr id="1" name=""/>
        <p:cNvGrpSpPr/>
        <p:nvPr/>
      </p:nvGrpSpPr>
      <p:grpSpPr>
        <a:xfrm>
          <a:off x="0" y="0"/>
          <a:ext cx="0" cy="0"/>
          <a:chOff x="0" y="0"/>
          <a:chExt cx="0" cy="0"/>
        </a:xfrm>
      </p:grpSpPr>
      <p:pic>
        <p:nvPicPr>
          <p:cNvPr id="5" name="Picture 4" descr="A red and white geometrical pattern&#10;&#10;AI-generated content may be incorrect.">
            <a:extLst>
              <a:ext uri="{FF2B5EF4-FFF2-40B4-BE49-F238E27FC236}">
                <a16:creationId xmlns:a16="http://schemas.microsoft.com/office/drawing/2014/main" id="{28B06481-2BA6-11F6-D19C-1C65520CEAB2}"/>
              </a:ext>
            </a:extLst>
          </p:cNvPr>
          <p:cNvPicPr>
            <a:picLocks noChangeAspect="1"/>
          </p:cNvPicPr>
          <p:nvPr userDrawn="1"/>
        </p:nvPicPr>
        <p:blipFill>
          <a:blip r:embed="rId2"/>
          <a:srcRect l="11765" t="8842" b="75699"/>
          <a:stretch>
            <a:fillRect/>
          </a:stretch>
        </p:blipFill>
        <p:spPr>
          <a:xfrm rot="16200000" flipH="1" flipV="1">
            <a:off x="-3158001" y="3157998"/>
            <a:ext cx="6858000" cy="542004"/>
          </a:xfrm>
          <a:prstGeom prst="rect">
            <a:avLst/>
          </a:prstGeom>
        </p:spPr>
      </p:pic>
      <p:sp>
        <p:nvSpPr>
          <p:cNvPr id="22" name="タイトル プレースホルダ 1">
            <a:extLst>
              <a:ext uri="{FF2B5EF4-FFF2-40B4-BE49-F238E27FC236}">
                <a16:creationId xmlns:a16="http://schemas.microsoft.com/office/drawing/2014/main" id="{86D2E5B8-9E2B-DB46-A55A-5F26569C4F99}"/>
              </a:ext>
            </a:extLst>
          </p:cNvPr>
          <p:cNvSpPr>
            <a:spLocks noGrp="1"/>
          </p:cNvSpPr>
          <p:nvPr>
            <p:ph type="title" hasCustomPrompt="1"/>
          </p:nvPr>
        </p:nvSpPr>
        <p:spPr>
          <a:xfrm>
            <a:off x="749120" y="337974"/>
            <a:ext cx="9797212" cy="685801"/>
          </a:xfrm>
          <a:prstGeom prst="rect">
            <a:avLst/>
          </a:prstGeom>
        </p:spPr>
        <p:txBody>
          <a:bodyPr vert="horz" lIns="0" tIns="0" rIns="0" bIns="0" rtlCol="0" anchor="ctr">
            <a:normAutofit/>
          </a:bodyPr>
          <a:lstStyle>
            <a:lvl1pPr>
              <a:defRPr sz="3200" b="0" i="0">
                <a:latin typeface="Segoe UI" panose="020B0502040204020203" pitchFamily="34" charset="0"/>
                <a:cs typeface="Segoe UI" panose="020B0502040204020203" pitchFamily="34" charset="0"/>
              </a:defRPr>
            </a:lvl1pPr>
          </a:lstStyle>
          <a:p>
            <a:r>
              <a:rPr kumimoji="1" lang="en-US" altLang="ja-JP"/>
              <a:t>Click to add title</a:t>
            </a:r>
            <a:endParaRPr kumimoji="1" lang="ja-JP" altLang="en-US"/>
          </a:p>
        </p:txBody>
      </p:sp>
      <p:sp>
        <p:nvSpPr>
          <p:cNvPr id="20" name="スライド番号プレースホルダ 5">
            <a:extLst>
              <a:ext uri="{FF2B5EF4-FFF2-40B4-BE49-F238E27FC236}">
                <a16:creationId xmlns:a16="http://schemas.microsoft.com/office/drawing/2014/main" id="{51A4825E-63A1-564F-BC3A-FBC167ECE5EB}"/>
              </a:ext>
            </a:extLst>
          </p:cNvPr>
          <p:cNvSpPr>
            <a:spLocks noGrp="1"/>
          </p:cNvSpPr>
          <p:nvPr>
            <p:ph type="sldNum" sz="quarter" idx="4"/>
          </p:nvPr>
        </p:nvSpPr>
        <p:spPr>
          <a:xfrm>
            <a:off x="11585922" y="6523002"/>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71"/>
            <a:fld id="{E9B57936-92EF-4126-AE48-1D9D36D15E98}" type="slidenum">
              <a:rPr lang="ja-JP" altLang="en-US" smtClean="0"/>
              <a:pPr defTabSz="1218871"/>
              <a:t>‹#›</a:t>
            </a:fld>
            <a:endParaRPr lang="ja-JP" altLang="en-US"/>
          </a:p>
        </p:txBody>
      </p:sp>
      <p:sp>
        <p:nvSpPr>
          <p:cNvPr id="24" name="Text Placeholder 6">
            <a:extLst>
              <a:ext uri="{FF2B5EF4-FFF2-40B4-BE49-F238E27FC236}">
                <a16:creationId xmlns:a16="http://schemas.microsoft.com/office/drawing/2014/main" id="{44EB3013-FCB4-1B4E-A9F2-FD57CF727CCC}"/>
              </a:ext>
            </a:extLst>
          </p:cNvPr>
          <p:cNvSpPr>
            <a:spLocks noGrp="1"/>
          </p:cNvSpPr>
          <p:nvPr>
            <p:ph type="body" sz="quarter" idx="16"/>
          </p:nvPr>
        </p:nvSpPr>
        <p:spPr>
          <a:xfrm>
            <a:off x="776746" y="6523002"/>
            <a:ext cx="6797679" cy="196131"/>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rgbClr val="770F18"/>
                </a:solidFill>
              </a:defRPr>
            </a:lvl1pPr>
            <a:lvl2pPr marL="457091" indent="0">
              <a:lnSpc>
                <a:spcPts val="1800"/>
              </a:lnSpc>
              <a:spcBef>
                <a:spcPts val="0"/>
              </a:spcBef>
              <a:buNone/>
              <a:defRPr sz="1400"/>
            </a:lvl2pPr>
            <a:lvl3pPr marL="914195" indent="0">
              <a:lnSpc>
                <a:spcPts val="1800"/>
              </a:lnSpc>
              <a:spcBef>
                <a:spcPts val="0"/>
              </a:spcBef>
              <a:buNone/>
              <a:defRPr sz="1400"/>
            </a:lvl3pPr>
            <a:lvl4pPr marL="1371288" indent="0">
              <a:lnSpc>
                <a:spcPts val="1800"/>
              </a:lnSpc>
              <a:spcBef>
                <a:spcPts val="0"/>
              </a:spcBef>
              <a:buNone/>
              <a:defRPr sz="1400"/>
            </a:lvl4pPr>
            <a:lvl5pPr marL="1828381" indent="0">
              <a:lnSpc>
                <a:spcPts val="1800"/>
              </a:lnSpc>
              <a:spcBef>
                <a:spcPts val="0"/>
              </a:spcBef>
              <a:buNone/>
              <a:defRPr sz="1400"/>
            </a:lvl5pPr>
          </a:lstStyle>
          <a:p>
            <a:pPr lvl="0"/>
            <a:endParaRPr lang="en-US"/>
          </a:p>
        </p:txBody>
      </p:sp>
      <p:pic>
        <p:nvPicPr>
          <p:cNvPr id="4" name="Picture 3" descr="A logo with red text&#10;&#10;AI-generated content may be incorrect.">
            <a:extLst>
              <a:ext uri="{FF2B5EF4-FFF2-40B4-BE49-F238E27FC236}">
                <a16:creationId xmlns:a16="http://schemas.microsoft.com/office/drawing/2014/main" id="{6ED2BD7B-B31E-73FB-538F-6C79A387F4D7}"/>
              </a:ext>
            </a:extLst>
          </p:cNvPr>
          <p:cNvPicPr>
            <a:picLocks noChangeAspect="1"/>
          </p:cNvPicPr>
          <p:nvPr userDrawn="1"/>
        </p:nvPicPr>
        <p:blipFill>
          <a:blip r:embed="rId3">
            <a:clrChange>
              <a:clrFrom>
                <a:srgbClr val="809EF3">
                  <a:alpha val="99608"/>
                </a:srgbClr>
              </a:clrFrom>
              <a:clrTo>
                <a:srgbClr val="809EF3">
                  <a:alpha val="0"/>
                </a:srgbClr>
              </a:clrTo>
            </a:clrChange>
          </a:blip>
          <a:srcRect t="8260" b="11976"/>
          <a:stretch>
            <a:fillRect/>
          </a:stretch>
        </p:blipFill>
        <p:spPr>
          <a:xfrm>
            <a:off x="10731920" y="0"/>
            <a:ext cx="1283500" cy="1023776"/>
          </a:xfrm>
          <a:prstGeom prst="rect">
            <a:avLst/>
          </a:prstGeom>
        </p:spPr>
      </p:pic>
      <p:sp>
        <p:nvSpPr>
          <p:cNvPr id="6" name="Vertical Text Placeholder 2">
            <a:extLst>
              <a:ext uri="{FF2B5EF4-FFF2-40B4-BE49-F238E27FC236}">
                <a16:creationId xmlns:a16="http://schemas.microsoft.com/office/drawing/2014/main" id="{5EBEF73D-149F-9AB6-C1AB-AB27FB761D45}"/>
              </a:ext>
            </a:extLst>
          </p:cNvPr>
          <p:cNvSpPr>
            <a:spLocks noGrp="1"/>
          </p:cNvSpPr>
          <p:nvPr>
            <p:ph type="body" orient="vert" idx="1"/>
          </p:nvPr>
        </p:nvSpPr>
        <p:spPr>
          <a:xfrm rot="16200000">
            <a:off x="3828938" y="-1690441"/>
            <a:ext cx="4999722" cy="11104102"/>
          </a:xfrm>
        </p:spPr>
        <p:txBody>
          <a:bodyPr vert="eaVert">
            <a:normAutofit/>
          </a:bodyPr>
          <a:lstStyle>
            <a:lvl1pPr>
              <a:defRPr sz="2000">
                <a:latin typeface="Segoe UI" panose="020B0502040204020203" pitchFamily="34" charset="0"/>
                <a:cs typeface="Segoe UI" panose="020B0502040204020203" pitchFamily="34" charset="0"/>
              </a:defRPr>
            </a:lvl1pPr>
            <a:lvl2pPr marL="685800" indent="-228600">
              <a:buFont typeface="System Font Regular"/>
              <a:buChar char="-"/>
              <a:defRPr sz="1800">
                <a:latin typeface="Segoe UI" panose="020B0502040204020203" pitchFamily="34" charset="0"/>
                <a:cs typeface="Segoe UI" panose="020B0502040204020203" pitchFamily="34" charset="0"/>
              </a:defRPr>
            </a:lvl2pPr>
            <a:lvl3pPr marL="1143000" indent="-228600">
              <a:buFont typeface="Wingdings" pitchFamily="2" charset="2"/>
              <a:buChar char="§"/>
              <a:defRPr sz="1600">
                <a:latin typeface="Segoe UI" panose="020B0502040204020203" pitchFamily="34" charset="0"/>
                <a:cs typeface="Segoe UI" panose="020B0502040204020203" pitchFamily="34" charset="0"/>
              </a:defRPr>
            </a:lvl3pPr>
            <a:lvl4pPr marL="1371600" indent="0">
              <a:buNone/>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2125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114B2C-44F8-4AB8-A645-2E510172F9E9}" type="datetimeFigureOut">
              <a:rPr lang="en-CA" smtClean="0"/>
              <a:t>2025-09-22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41418743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114B2C-44F8-4AB8-A645-2E510172F9E9}" type="datetimeFigureOut">
              <a:rPr lang="en-CA" smtClean="0"/>
              <a:t>2025-09-22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3825921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114B2C-44F8-4AB8-A645-2E510172F9E9}" type="datetimeFigureOut">
              <a:rPr lang="en-CA" smtClean="0"/>
              <a:t>2025-09-22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2452775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114B2C-44F8-4AB8-A645-2E510172F9E9}" type="datetimeFigureOut">
              <a:rPr lang="en-CA" smtClean="0"/>
              <a:t>2025-09-22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2789432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114B2C-44F8-4AB8-A645-2E510172F9E9}" type="datetimeFigureOut">
              <a:rPr lang="en-CA" smtClean="0"/>
              <a:t>2025-09-22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271493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114B2C-44F8-4AB8-A645-2E510172F9E9}" type="datetimeFigureOut">
              <a:rPr lang="en-CA" smtClean="0"/>
              <a:t>2025-09-22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2925338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114B2C-44F8-4AB8-A645-2E510172F9E9}" type="datetimeFigureOut">
              <a:rPr lang="en-CA" smtClean="0"/>
              <a:t>2025-09-22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24879180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D6A83-CBE9-BB00-0E74-EF79E5AB40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D758E0-1B3C-548C-B6F8-748C1369FC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2E532-29BB-6A18-A32F-422B0C17331A}"/>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5" name="Footer Placeholder 4">
            <a:extLst>
              <a:ext uri="{FF2B5EF4-FFF2-40B4-BE49-F238E27FC236}">
                <a16:creationId xmlns:a16="http://schemas.microsoft.com/office/drawing/2014/main" id="{765518CA-B06E-89AB-EFF2-78CBE89EA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6CC7AB-6756-7F57-FD2C-050BAEFF22BF}"/>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1704256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114B2C-44F8-4AB8-A645-2E510172F9E9}" type="datetimeFigureOut">
              <a:rPr lang="en-CA" smtClean="0"/>
              <a:t>2025-09-22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132594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114B2C-44F8-4AB8-A645-2E510172F9E9}" type="datetimeFigureOut">
              <a:rPr lang="en-CA" smtClean="0"/>
              <a:t>2025-09-22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2301158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114B2C-44F8-4AB8-A645-2E510172F9E9}" type="datetimeFigureOut">
              <a:rPr lang="en-CA" smtClean="0"/>
              <a:t>2025-09-22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1886266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114B2C-44F8-4AB8-A645-2E510172F9E9}" type="datetimeFigureOut">
              <a:rPr lang="en-CA" smtClean="0"/>
              <a:t>2025-09-22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2F7D85B-9D69-4C68-9C28-21FBAF089BD4}" type="slidenum">
              <a:rPr lang="en-CA" smtClean="0"/>
              <a:t>‹#›</a:t>
            </a:fld>
            <a:endParaRPr lang="en-CA"/>
          </a:p>
        </p:txBody>
      </p:sp>
    </p:spTree>
    <p:extLst>
      <p:ext uri="{BB962C8B-B14F-4D97-AF65-F5344CB8AC3E}">
        <p14:creationId xmlns:p14="http://schemas.microsoft.com/office/powerpoint/2010/main" val="1770840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tandard 1-Column Text">
    <p:spTree>
      <p:nvGrpSpPr>
        <p:cNvPr id="1" name=""/>
        <p:cNvGrpSpPr/>
        <p:nvPr/>
      </p:nvGrpSpPr>
      <p:grpSpPr>
        <a:xfrm>
          <a:off x="0" y="0"/>
          <a:ext cx="0" cy="0"/>
          <a:chOff x="0" y="0"/>
          <a:chExt cx="0" cy="0"/>
        </a:xfrm>
      </p:grpSpPr>
      <p:pic>
        <p:nvPicPr>
          <p:cNvPr id="5" name="Picture 4" descr="A red and white geometrical pattern&#10;&#10;AI-generated content may be incorrect.">
            <a:extLst>
              <a:ext uri="{FF2B5EF4-FFF2-40B4-BE49-F238E27FC236}">
                <a16:creationId xmlns:a16="http://schemas.microsoft.com/office/drawing/2014/main" id="{28B06481-2BA6-11F6-D19C-1C65520CEAB2}"/>
              </a:ext>
            </a:extLst>
          </p:cNvPr>
          <p:cNvPicPr>
            <a:picLocks noChangeAspect="1"/>
          </p:cNvPicPr>
          <p:nvPr userDrawn="1"/>
        </p:nvPicPr>
        <p:blipFill>
          <a:blip r:embed="rId2"/>
          <a:srcRect l="11765" t="8842" b="75699"/>
          <a:stretch>
            <a:fillRect/>
          </a:stretch>
        </p:blipFill>
        <p:spPr>
          <a:xfrm rot="16200000" flipH="1" flipV="1">
            <a:off x="-3158001" y="3157998"/>
            <a:ext cx="6858000" cy="542004"/>
          </a:xfrm>
          <a:prstGeom prst="rect">
            <a:avLst/>
          </a:prstGeom>
        </p:spPr>
      </p:pic>
      <p:sp>
        <p:nvSpPr>
          <p:cNvPr id="22" name="タイトル プレースホルダ 1">
            <a:extLst>
              <a:ext uri="{FF2B5EF4-FFF2-40B4-BE49-F238E27FC236}">
                <a16:creationId xmlns:a16="http://schemas.microsoft.com/office/drawing/2014/main" id="{86D2E5B8-9E2B-DB46-A55A-5F26569C4F99}"/>
              </a:ext>
            </a:extLst>
          </p:cNvPr>
          <p:cNvSpPr>
            <a:spLocks noGrp="1"/>
          </p:cNvSpPr>
          <p:nvPr>
            <p:ph type="title" hasCustomPrompt="1"/>
          </p:nvPr>
        </p:nvSpPr>
        <p:spPr>
          <a:xfrm>
            <a:off x="749120" y="337974"/>
            <a:ext cx="9797212" cy="685801"/>
          </a:xfrm>
          <a:prstGeom prst="rect">
            <a:avLst/>
          </a:prstGeom>
        </p:spPr>
        <p:txBody>
          <a:bodyPr vert="horz" lIns="0" tIns="0" rIns="0" bIns="0" rtlCol="0" anchor="ctr">
            <a:normAutofit/>
          </a:bodyPr>
          <a:lstStyle>
            <a:lvl1pPr>
              <a:defRPr sz="3200" b="0" i="0">
                <a:latin typeface="Segoe UI" panose="020B0502040204020203" pitchFamily="34" charset="0"/>
                <a:cs typeface="Segoe UI" panose="020B0502040204020203" pitchFamily="34" charset="0"/>
              </a:defRPr>
            </a:lvl1pPr>
          </a:lstStyle>
          <a:p>
            <a:r>
              <a:rPr kumimoji="1" lang="en-US" altLang="ja-JP"/>
              <a:t>Click to add title</a:t>
            </a:r>
            <a:endParaRPr kumimoji="1" lang="ja-JP" altLang="en-US"/>
          </a:p>
        </p:txBody>
      </p:sp>
      <p:sp>
        <p:nvSpPr>
          <p:cNvPr id="20" name="スライド番号プレースホルダ 5">
            <a:extLst>
              <a:ext uri="{FF2B5EF4-FFF2-40B4-BE49-F238E27FC236}">
                <a16:creationId xmlns:a16="http://schemas.microsoft.com/office/drawing/2014/main" id="{51A4825E-63A1-564F-BC3A-FBC167ECE5EB}"/>
              </a:ext>
            </a:extLst>
          </p:cNvPr>
          <p:cNvSpPr>
            <a:spLocks noGrp="1"/>
          </p:cNvSpPr>
          <p:nvPr>
            <p:ph type="sldNum" sz="quarter" idx="4"/>
          </p:nvPr>
        </p:nvSpPr>
        <p:spPr>
          <a:xfrm>
            <a:off x="11585922" y="6523002"/>
            <a:ext cx="294928" cy="196131"/>
          </a:xfrm>
          <a:prstGeom prst="rect">
            <a:avLst/>
          </a:prstGeom>
        </p:spPr>
        <p:txBody>
          <a:bodyPr vert="horz" lIns="0" tIns="45710" rIns="0" bIns="45710" rtlCol="0" anchor="ctr"/>
          <a:lstStyle>
            <a:lvl1pPr algn="l">
              <a:defRPr sz="800" b="1" i="0">
                <a:solidFill>
                  <a:schemeClr val="tx1"/>
                </a:solidFill>
                <a:latin typeface="Calibri" panose="020F0502020204030204" pitchFamily="34" charset="0"/>
                <a:ea typeface="メイリオ" pitchFamily="50" charset="-128"/>
                <a:cs typeface="Calibri" panose="020F0502020204030204" pitchFamily="34" charset="0"/>
              </a:defRPr>
            </a:lvl1pPr>
          </a:lstStyle>
          <a:p>
            <a:pPr defTabSz="1218871"/>
            <a:fld id="{E9B57936-92EF-4126-AE48-1D9D36D15E98}" type="slidenum">
              <a:rPr lang="ja-JP" altLang="en-US" smtClean="0"/>
              <a:pPr defTabSz="1218871"/>
              <a:t>‹#›</a:t>
            </a:fld>
            <a:endParaRPr lang="ja-JP" altLang="en-US"/>
          </a:p>
        </p:txBody>
      </p:sp>
      <p:sp>
        <p:nvSpPr>
          <p:cNvPr id="24" name="Text Placeholder 6">
            <a:extLst>
              <a:ext uri="{FF2B5EF4-FFF2-40B4-BE49-F238E27FC236}">
                <a16:creationId xmlns:a16="http://schemas.microsoft.com/office/drawing/2014/main" id="{44EB3013-FCB4-1B4E-A9F2-FD57CF727CCC}"/>
              </a:ext>
            </a:extLst>
          </p:cNvPr>
          <p:cNvSpPr>
            <a:spLocks noGrp="1"/>
          </p:cNvSpPr>
          <p:nvPr>
            <p:ph type="body" sz="quarter" idx="16"/>
          </p:nvPr>
        </p:nvSpPr>
        <p:spPr>
          <a:xfrm>
            <a:off x="776746" y="6523002"/>
            <a:ext cx="6797679" cy="196131"/>
          </a:xfrm>
          <a:prstGeom prst="rect">
            <a:avLst/>
          </a:prstGeom>
        </p:spPr>
        <p:txBody>
          <a:bodyPr wrap="none" tIns="0" rIns="0" bIns="72000" numCol="1" anchor="ctr">
            <a:noAutofit/>
          </a:bodyPr>
          <a:lstStyle>
            <a:lvl1pPr marL="0" indent="0">
              <a:lnSpc>
                <a:spcPts val="1600"/>
              </a:lnSpc>
              <a:spcBef>
                <a:spcPts val="0"/>
              </a:spcBef>
              <a:spcAft>
                <a:spcPts val="600"/>
              </a:spcAft>
              <a:buFont typeface="Arial" panose="020B0604020202020204" pitchFamily="34" charset="0"/>
              <a:buNone/>
              <a:defRPr sz="800" b="0">
                <a:solidFill>
                  <a:srgbClr val="770F18"/>
                </a:solidFill>
              </a:defRPr>
            </a:lvl1pPr>
            <a:lvl2pPr marL="457091" indent="0">
              <a:lnSpc>
                <a:spcPts val="1800"/>
              </a:lnSpc>
              <a:spcBef>
                <a:spcPts val="0"/>
              </a:spcBef>
              <a:buNone/>
              <a:defRPr sz="1400"/>
            </a:lvl2pPr>
            <a:lvl3pPr marL="914195" indent="0">
              <a:lnSpc>
                <a:spcPts val="1800"/>
              </a:lnSpc>
              <a:spcBef>
                <a:spcPts val="0"/>
              </a:spcBef>
              <a:buNone/>
              <a:defRPr sz="1400"/>
            </a:lvl3pPr>
            <a:lvl4pPr marL="1371288" indent="0">
              <a:lnSpc>
                <a:spcPts val="1800"/>
              </a:lnSpc>
              <a:spcBef>
                <a:spcPts val="0"/>
              </a:spcBef>
              <a:buNone/>
              <a:defRPr sz="1400"/>
            </a:lvl4pPr>
            <a:lvl5pPr marL="1828381" indent="0">
              <a:lnSpc>
                <a:spcPts val="1800"/>
              </a:lnSpc>
              <a:spcBef>
                <a:spcPts val="0"/>
              </a:spcBef>
              <a:buNone/>
              <a:defRPr sz="1400"/>
            </a:lvl5pPr>
          </a:lstStyle>
          <a:p>
            <a:pPr lvl="0"/>
            <a:endParaRPr lang="en-US"/>
          </a:p>
        </p:txBody>
      </p:sp>
      <p:pic>
        <p:nvPicPr>
          <p:cNvPr id="4" name="Picture 3" descr="A logo with red text&#10;&#10;AI-generated content may be incorrect.">
            <a:extLst>
              <a:ext uri="{FF2B5EF4-FFF2-40B4-BE49-F238E27FC236}">
                <a16:creationId xmlns:a16="http://schemas.microsoft.com/office/drawing/2014/main" id="{6ED2BD7B-B31E-73FB-538F-6C79A387F4D7}"/>
              </a:ext>
            </a:extLst>
          </p:cNvPr>
          <p:cNvPicPr>
            <a:picLocks noChangeAspect="1"/>
          </p:cNvPicPr>
          <p:nvPr userDrawn="1"/>
        </p:nvPicPr>
        <p:blipFill>
          <a:blip r:embed="rId3">
            <a:clrChange>
              <a:clrFrom>
                <a:srgbClr val="809EF3">
                  <a:alpha val="99608"/>
                </a:srgbClr>
              </a:clrFrom>
              <a:clrTo>
                <a:srgbClr val="809EF3">
                  <a:alpha val="0"/>
                </a:srgbClr>
              </a:clrTo>
            </a:clrChange>
          </a:blip>
          <a:srcRect t="8260" b="11976"/>
          <a:stretch>
            <a:fillRect/>
          </a:stretch>
        </p:blipFill>
        <p:spPr>
          <a:xfrm>
            <a:off x="10731920" y="0"/>
            <a:ext cx="1283500" cy="1023776"/>
          </a:xfrm>
          <a:prstGeom prst="rect">
            <a:avLst/>
          </a:prstGeom>
        </p:spPr>
      </p:pic>
      <p:sp>
        <p:nvSpPr>
          <p:cNvPr id="6" name="Vertical Text Placeholder 2">
            <a:extLst>
              <a:ext uri="{FF2B5EF4-FFF2-40B4-BE49-F238E27FC236}">
                <a16:creationId xmlns:a16="http://schemas.microsoft.com/office/drawing/2014/main" id="{5EBEF73D-149F-9AB6-C1AB-AB27FB761D45}"/>
              </a:ext>
            </a:extLst>
          </p:cNvPr>
          <p:cNvSpPr>
            <a:spLocks noGrp="1"/>
          </p:cNvSpPr>
          <p:nvPr>
            <p:ph type="body" orient="vert" idx="1"/>
          </p:nvPr>
        </p:nvSpPr>
        <p:spPr>
          <a:xfrm rot="16200000">
            <a:off x="3828938" y="-1690441"/>
            <a:ext cx="4999722" cy="11104102"/>
          </a:xfrm>
        </p:spPr>
        <p:txBody>
          <a:bodyPr vert="eaVert">
            <a:normAutofit/>
          </a:bodyPr>
          <a:lstStyle>
            <a:lvl1pPr>
              <a:defRPr sz="2000">
                <a:latin typeface="Segoe UI" panose="020B0502040204020203" pitchFamily="34" charset="0"/>
                <a:cs typeface="Segoe UI" panose="020B0502040204020203" pitchFamily="34" charset="0"/>
              </a:defRPr>
            </a:lvl1pPr>
            <a:lvl2pPr marL="685800" indent="-228600">
              <a:buFont typeface="System Font Regular"/>
              <a:buChar char="-"/>
              <a:defRPr sz="1800">
                <a:latin typeface="Segoe UI" panose="020B0502040204020203" pitchFamily="34" charset="0"/>
                <a:cs typeface="Segoe UI" panose="020B0502040204020203" pitchFamily="34" charset="0"/>
              </a:defRPr>
            </a:lvl2pPr>
            <a:lvl3pPr marL="1143000" indent="-228600">
              <a:buFont typeface="Wingdings" pitchFamily="2" charset="2"/>
              <a:buChar char="§"/>
              <a:defRPr sz="1600">
                <a:latin typeface="Segoe UI" panose="020B0502040204020203" pitchFamily="34" charset="0"/>
                <a:cs typeface="Segoe UI" panose="020B0502040204020203" pitchFamily="34" charset="0"/>
              </a:defRPr>
            </a:lvl3pPr>
            <a:lvl4pPr marL="1371600" indent="0">
              <a:buNone/>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6859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 name="top.png" descr="top.png"/>
          <p:cNvPicPr>
            <a:picLocks/>
          </p:cNvPicPr>
          <p:nvPr/>
        </p:nvPicPr>
        <p:blipFill>
          <a:blip r:embed="rId3"/>
          <a:stretch>
            <a:fillRect/>
          </a:stretch>
        </p:blipFill>
        <p:spPr>
          <a:xfrm>
            <a:off x="0" y="0"/>
            <a:ext cx="13109197" cy="466800"/>
          </a:xfrm>
          <a:prstGeom prst="rect">
            <a:avLst/>
          </a:prstGeom>
          <a:ln w="12700">
            <a:miter lim="400000"/>
          </a:ln>
        </p:spPr>
      </p:pic>
      <p:sp>
        <p:nvSpPr>
          <p:cNvPr id="15"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240068355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 name="Title Text"/>
          <p:cNvSpPr txBox="1">
            <a:spLocks noGrp="1"/>
          </p:cNvSpPr>
          <p:nvPr>
            <p:ph type="title"/>
          </p:nvPr>
        </p:nvSpPr>
        <p:spPr>
          <a:xfrm>
            <a:off x="1936751" y="692696"/>
            <a:ext cx="7774632" cy="864096"/>
          </a:xfrm>
          <a:prstGeom prst="rect">
            <a:avLst/>
          </a:prstGeom>
        </p:spPr>
        <p:txBody>
          <a:bodyPr lIns="91439" tIns="91439" rIns="91439" bIns="91439">
            <a:normAutofit/>
          </a:bodyPr>
          <a:lstStyle>
            <a:lvl1pPr algn="l" defTabSz="914389">
              <a:defRPr sz="2800" b="1">
                <a:solidFill>
                  <a:srgbClr val="990000"/>
                </a:solidFill>
                <a:latin typeface="Verdana"/>
                <a:ea typeface="Verdana"/>
                <a:cs typeface="Verdana"/>
                <a:sym typeface="Verdana"/>
              </a:defRPr>
            </a:lvl1pPr>
          </a:lstStyle>
          <a:p>
            <a:r>
              <a:t>Title Text</a:t>
            </a:r>
          </a:p>
        </p:txBody>
      </p:sp>
      <p:sp>
        <p:nvSpPr>
          <p:cNvPr id="23" name="Body Level One…"/>
          <p:cNvSpPr txBox="1">
            <a:spLocks noGrp="1"/>
          </p:cNvSpPr>
          <p:nvPr>
            <p:ph type="body" sz="half" idx="1"/>
          </p:nvPr>
        </p:nvSpPr>
        <p:spPr>
          <a:xfrm>
            <a:off x="1919536" y="1700808"/>
            <a:ext cx="7772400" cy="3753544"/>
          </a:xfrm>
          <a:prstGeom prst="rect">
            <a:avLst/>
          </a:prstGeom>
        </p:spPr>
        <p:txBody>
          <a:bodyPr lIns="91439" tIns="91439" rIns="91439" bIns="91439">
            <a:normAutofit/>
          </a:bodyPr>
          <a:lstStyle>
            <a:lvl1pPr marL="342895" indent="-342895" defTabSz="914389">
              <a:spcBef>
                <a:spcPts val="451"/>
              </a:spcBef>
              <a:buFontTx/>
              <a:defRPr sz="2000">
                <a:latin typeface="Verdana"/>
                <a:ea typeface="Verdana"/>
                <a:cs typeface="Verdana"/>
                <a:sym typeface="Verdana"/>
              </a:defRPr>
            </a:lvl1pPr>
            <a:lvl2pPr marL="514344" indent="-285748" defTabSz="914389">
              <a:spcBef>
                <a:spcPts val="451"/>
              </a:spcBef>
              <a:buFontTx/>
              <a:defRPr sz="2000">
                <a:latin typeface="Verdana"/>
                <a:ea typeface="Verdana"/>
                <a:cs typeface="Verdana"/>
                <a:sym typeface="Verdana"/>
              </a:defRPr>
            </a:lvl2pPr>
            <a:lvl3pPr marL="685791" indent="-228597" defTabSz="914389">
              <a:spcBef>
                <a:spcPts val="451"/>
              </a:spcBef>
              <a:buFontTx/>
              <a:defRPr sz="2000">
                <a:latin typeface="Verdana"/>
                <a:ea typeface="Verdana"/>
                <a:cs typeface="Verdana"/>
                <a:sym typeface="Verdana"/>
              </a:defRPr>
            </a:lvl3pPr>
            <a:lvl4pPr marL="914389" indent="-228597" defTabSz="914389">
              <a:spcBef>
                <a:spcPts val="451"/>
              </a:spcBef>
              <a:buFontTx/>
              <a:defRPr sz="2000">
                <a:latin typeface="Verdana"/>
                <a:ea typeface="Verdana"/>
                <a:cs typeface="Verdana"/>
                <a:sym typeface="Verdana"/>
              </a:defRPr>
            </a:lvl4pPr>
            <a:lvl5pPr marL="1142986" indent="-228597" defTabSz="914389">
              <a:spcBef>
                <a:spcPts val="451"/>
              </a:spcBef>
              <a:buFontTx/>
              <a:defRPr sz="2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24" name="top.png" descr="top.png"/>
          <p:cNvPicPr>
            <a:picLocks/>
          </p:cNvPicPr>
          <p:nvPr/>
        </p:nvPicPr>
        <p:blipFill>
          <a:blip r:embed="rId3"/>
          <a:stretch>
            <a:fillRect/>
          </a:stretch>
        </p:blipFill>
        <p:spPr>
          <a:xfrm>
            <a:off x="0" y="0"/>
            <a:ext cx="13077347" cy="454040"/>
          </a:xfrm>
          <a:prstGeom prst="rect">
            <a:avLst/>
          </a:prstGeom>
          <a:ln w="12700">
            <a:miter lim="400000"/>
          </a:ln>
        </p:spPr>
      </p:pic>
      <p:sp>
        <p:nvSpPr>
          <p:cNvPr id="25"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426036456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Graphic Backgroun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 name="PastedDrawable.pdf"/>
          <p:cNvSpPr>
            <a:spLocks noGrp="1"/>
          </p:cNvSpPr>
          <p:nvPr>
            <p:ph type="pic" idx="21"/>
          </p:nvPr>
        </p:nvSpPr>
        <p:spPr>
          <a:xfrm>
            <a:off x="-53396" y="-502155"/>
            <a:ext cx="12298728" cy="7204605"/>
          </a:xfrm>
          <a:prstGeom prst="rect">
            <a:avLst/>
          </a:prstGeom>
          <a:ln w="12700"/>
        </p:spPr>
        <p:txBody>
          <a:bodyPr lIns="91439" tIns="45719" rIns="91439" bIns="45719"/>
          <a:lstStyle/>
          <a:p>
            <a:endParaRPr/>
          </a:p>
        </p:txBody>
      </p:sp>
      <p:sp>
        <p:nvSpPr>
          <p:cNvPr id="33" name="Title Text"/>
          <p:cNvSpPr txBox="1">
            <a:spLocks noGrp="1"/>
          </p:cNvSpPr>
          <p:nvPr>
            <p:ph type="title"/>
          </p:nvPr>
        </p:nvSpPr>
        <p:spPr>
          <a:xfrm>
            <a:off x="1936751" y="692696"/>
            <a:ext cx="7774632" cy="864096"/>
          </a:xfrm>
          <a:prstGeom prst="rect">
            <a:avLst/>
          </a:prstGeom>
        </p:spPr>
        <p:txBody>
          <a:bodyPr lIns="91439" tIns="91439" rIns="91439" bIns="91439">
            <a:normAutofit/>
          </a:bodyPr>
          <a:lstStyle>
            <a:lvl1pPr algn="l" defTabSz="914389">
              <a:defRPr sz="2800" b="1">
                <a:solidFill>
                  <a:srgbClr val="990000"/>
                </a:solidFill>
                <a:latin typeface="Verdana"/>
                <a:ea typeface="Verdana"/>
                <a:cs typeface="Verdana"/>
                <a:sym typeface="Verdana"/>
              </a:defRPr>
            </a:lvl1pPr>
          </a:lstStyle>
          <a:p>
            <a:r>
              <a:t>Title Text</a:t>
            </a:r>
          </a:p>
        </p:txBody>
      </p:sp>
      <p:sp>
        <p:nvSpPr>
          <p:cNvPr id="34" name="Body Level One…"/>
          <p:cNvSpPr txBox="1">
            <a:spLocks noGrp="1"/>
          </p:cNvSpPr>
          <p:nvPr>
            <p:ph type="body" sz="half" idx="1"/>
          </p:nvPr>
        </p:nvSpPr>
        <p:spPr>
          <a:xfrm>
            <a:off x="1919536" y="1700808"/>
            <a:ext cx="7772400" cy="3753544"/>
          </a:xfrm>
          <a:prstGeom prst="rect">
            <a:avLst/>
          </a:prstGeom>
        </p:spPr>
        <p:txBody>
          <a:bodyPr lIns="91439" tIns="91439" rIns="91439" bIns="91439">
            <a:normAutofit/>
          </a:bodyPr>
          <a:lstStyle>
            <a:lvl1pPr marL="342895" indent="-342895" defTabSz="914389">
              <a:spcBef>
                <a:spcPts val="451"/>
              </a:spcBef>
              <a:buFontTx/>
              <a:defRPr sz="2000">
                <a:latin typeface="Verdana"/>
                <a:ea typeface="Verdana"/>
                <a:cs typeface="Verdana"/>
                <a:sym typeface="Verdana"/>
              </a:defRPr>
            </a:lvl1pPr>
            <a:lvl2pPr marL="514344" indent="-285748" defTabSz="914389">
              <a:spcBef>
                <a:spcPts val="451"/>
              </a:spcBef>
              <a:buFontTx/>
              <a:defRPr sz="2000">
                <a:latin typeface="Verdana"/>
                <a:ea typeface="Verdana"/>
                <a:cs typeface="Verdana"/>
                <a:sym typeface="Verdana"/>
              </a:defRPr>
            </a:lvl2pPr>
            <a:lvl3pPr marL="685791" indent="-228597" defTabSz="914389">
              <a:spcBef>
                <a:spcPts val="451"/>
              </a:spcBef>
              <a:buFontTx/>
              <a:defRPr sz="2000">
                <a:latin typeface="Verdana"/>
                <a:ea typeface="Verdana"/>
                <a:cs typeface="Verdana"/>
                <a:sym typeface="Verdana"/>
              </a:defRPr>
            </a:lvl3pPr>
            <a:lvl4pPr marL="914389" indent="-228597" defTabSz="914389">
              <a:spcBef>
                <a:spcPts val="451"/>
              </a:spcBef>
              <a:buFontTx/>
              <a:defRPr sz="2000">
                <a:latin typeface="Verdana"/>
                <a:ea typeface="Verdana"/>
                <a:cs typeface="Verdana"/>
                <a:sym typeface="Verdana"/>
              </a:defRPr>
            </a:lvl4pPr>
            <a:lvl5pPr marL="1142986" indent="-228597" defTabSz="914389">
              <a:spcBef>
                <a:spcPts val="451"/>
              </a:spcBef>
              <a:buFontTx/>
              <a:defRPr sz="2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35" name="top.png" descr="top.png"/>
          <p:cNvPicPr>
            <a:picLocks/>
          </p:cNvPicPr>
          <p:nvPr/>
        </p:nvPicPr>
        <p:blipFill>
          <a:blip r:embed="rId3"/>
          <a:stretch>
            <a:fillRect/>
          </a:stretch>
        </p:blipFill>
        <p:spPr>
          <a:xfrm>
            <a:off x="0" y="0"/>
            <a:ext cx="13077347" cy="454040"/>
          </a:xfrm>
          <a:prstGeom prst="rect">
            <a:avLst/>
          </a:prstGeom>
          <a:ln w="12700">
            <a:miter lim="400000"/>
          </a:ln>
        </p:spPr>
      </p:pic>
      <p:sp>
        <p:nvSpPr>
          <p:cNvPr id="36"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338245169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2246313" y="4281117"/>
            <a:ext cx="7772400" cy="1362076"/>
          </a:xfrm>
          <a:prstGeom prst="rect">
            <a:avLst/>
          </a:prstGeom>
        </p:spPr>
        <p:txBody>
          <a:bodyPr lIns="91439" tIns="91439" rIns="91439" bIns="91439" anchor="t">
            <a:normAutofit/>
          </a:bodyPr>
          <a:lstStyle>
            <a:lvl1pPr algn="l" defTabSz="914389">
              <a:defRPr sz="4000" b="1" cap="all">
                <a:solidFill>
                  <a:srgbClr val="990000"/>
                </a:solidFill>
                <a:latin typeface="Verdana"/>
                <a:ea typeface="Verdana"/>
                <a:cs typeface="Verdana"/>
                <a:sym typeface="Verdana"/>
              </a:defRPr>
            </a:lvl1pPr>
          </a:lstStyle>
          <a:p>
            <a:r>
              <a:t>Title Text</a:t>
            </a:r>
          </a:p>
        </p:txBody>
      </p:sp>
      <p:sp>
        <p:nvSpPr>
          <p:cNvPr id="44" name="Body Level One…"/>
          <p:cNvSpPr txBox="1">
            <a:spLocks noGrp="1"/>
          </p:cNvSpPr>
          <p:nvPr>
            <p:ph type="body" sz="quarter" idx="1"/>
          </p:nvPr>
        </p:nvSpPr>
        <p:spPr>
          <a:xfrm>
            <a:off x="2246313" y="2780929"/>
            <a:ext cx="7772400" cy="1500188"/>
          </a:xfrm>
          <a:prstGeom prst="rect">
            <a:avLst/>
          </a:prstGeom>
        </p:spPr>
        <p:txBody>
          <a:bodyPr lIns="91439" tIns="91439" rIns="91439" bIns="91439" anchor="b">
            <a:normAutofit/>
          </a:bodyPr>
          <a:lstStyle>
            <a:lvl1pPr marL="0" indent="0" defTabSz="914389">
              <a:spcBef>
                <a:spcPts val="451"/>
              </a:spcBef>
              <a:buSzTx/>
              <a:buFontTx/>
              <a:buNone/>
              <a:defRPr sz="2000">
                <a:latin typeface="Verdana"/>
                <a:ea typeface="Verdana"/>
                <a:cs typeface="Verdana"/>
                <a:sym typeface="Verdana"/>
              </a:defRPr>
            </a:lvl1pPr>
            <a:lvl2pPr marL="0" indent="228597" defTabSz="914389">
              <a:spcBef>
                <a:spcPts val="451"/>
              </a:spcBef>
              <a:buSzTx/>
              <a:buFontTx/>
              <a:buNone/>
              <a:defRPr sz="2000">
                <a:latin typeface="Verdana"/>
                <a:ea typeface="Verdana"/>
                <a:cs typeface="Verdana"/>
                <a:sym typeface="Verdana"/>
              </a:defRPr>
            </a:lvl2pPr>
            <a:lvl3pPr marL="0" indent="457194" defTabSz="914389">
              <a:spcBef>
                <a:spcPts val="451"/>
              </a:spcBef>
              <a:buSzTx/>
              <a:buFontTx/>
              <a:buNone/>
              <a:defRPr sz="2000">
                <a:latin typeface="Verdana"/>
                <a:ea typeface="Verdana"/>
                <a:cs typeface="Verdana"/>
                <a:sym typeface="Verdana"/>
              </a:defRPr>
            </a:lvl3pPr>
            <a:lvl4pPr marL="0" indent="685791" defTabSz="914389">
              <a:spcBef>
                <a:spcPts val="451"/>
              </a:spcBef>
              <a:buSzTx/>
              <a:buFontTx/>
              <a:buNone/>
              <a:defRPr sz="2000">
                <a:latin typeface="Verdana"/>
                <a:ea typeface="Verdana"/>
                <a:cs typeface="Verdana"/>
                <a:sym typeface="Verdana"/>
              </a:defRPr>
            </a:lvl4pPr>
            <a:lvl5pPr marL="0" indent="914389" defTabSz="914389">
              <a:spcBef>
                <a:spcPts val="451"/>
              </a:spcBef>
              <a:buSzTx/>
              <a:buFontTx/>
              <a:buNone/>
              <a:defRPr sz="2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45" name="top.png" descr="top.png"/>
          <p:cNvPicPr>
            <a:picLocks noChangeAspect="1"/>
          </p:cNvPicPr>
          <p:nvPr/>
        </p:nvPicPr>
        <p:blipFill>
          <a:blip r:embed="rId3"/>
          <a:stretch>
            <a:fillRect/>
          </a:stretch>
        </p:blipFill>
        <p:spPr>
          <a:xfrm>
            <a:off x="1523999" y="-1863"/>
            <a:ext cx="9144003" cy="384305"/>
          </a:xfrm>
          <a:prstGeom prst="rect">
            <a:avLst/>
          </a:prstGeom>
          <a:ln w="12700">
            <a:miter lim="400000"/>
          </a:ln>
        </p:spPr>
      </p:pic>
      <p:grpSp>
        <p:nvGrpSpPr>
          <p:cNvPr id="48" name="Group"/>
          <p:cNvGrpSpPr/>
          <p:nvPr/>
        </p:nvGrpSpPr>
        <p:grpSpPr>
          <a:xfrm>
            <a:off x="1524000" y="5768215"/>
            <a:ext cx="9144000" cy="886712"/>
            <a:chOff x="0" y="0"/>
            <a:chExt cx="18288000" cy="1773422"/>
          </a:xfrm>
        </p:grpSpPr>
        <p:sp>
          <p:nvSpPr>
            <p:cNvPr id="46"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47"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sp>
        <p:nvSpPr>
          <p:cNvPr id="49" name="uOttawa.ca"/>
          <p:cNvSpPr txBox="1"/>
          <p:nvPr/>
        </p:nvSpPr>
        <p:spPr>
          <a:xfrm>
            <a:off x="1703511" y="6152116"/>
            <a:ext cx="4536505"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50"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51" name="FMFM_CORP_FOOTER.jpg" descr="FMFM_CORP_FOOTER.jpg"/>
          <p:cNvPicPr>
            <a:picLocks noChangeAspect="1"/>
          </p:cNvPicPr>
          <p:nvPr/>
        </p:nvPicPr>
        <p:blipFill>
          <a:blip r:embed="rId5"/>
          <a:stretch>
            <a:fillRect/>
          </a:stretch>
        </p:blipFill>
        <p:spPr>
          <a:xfrm>
            <a:off x="1510271" y="6650866"/>
            <a:ext cx="9171461" cy="214001"/>
          </a:xfrm>
          <a:prstGeom prst="rect">
            <a:avLst/>
          </a:prstGeom>
          <a:ln w="12700">
            <a:miter lim="400000"/>
          </a:ln>
        </p:spPr>
      </p:pic>
      <p:sp>
        <p:nvSpPr>
          <p:cNvPr id="52"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1305559816"/>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59" name="Title Text"/>
          <p:cNvSpPr txBox="1">
            <a:spLocks noGrp="1"/>
          </p:cNvSpPr>
          <p:nvPr>
            <p:ph type="title"/>
          </p:nvPr>
        </p:nvSpPr>
        <p:spPr>
          <a:xfrm>
            <a:off x="2209800" y="381000"/>
            <a:ext cx="6553200" cy="914400"/>
          </a:xfrm>
          <a:prstGeom prst="rect">
            <a:avLst/>
          </a:prstGeom>
        </p:spPr>
        <p:txBody>
          <a:bodyPr lIns="91439" tIns="91439" rIns="91439" bIns="91439">
            <a:normAutofit/>
          </a:bodyPr>
          <a:lstStyle>
            <a:lvl1pPr algn="l" defTabSz="914389">
              <a:defRPr sz="2800" b="1">
                <a:solidFill>
                  <a:srgbClr val="990000"/>
                </a:solidFill>
                <a:latin typeface="Verdana"/>
                <a:ea typeface="Verdana"/>
                <a:cs typeface="Verdana"/>
                <a:sym typeface="Verdana"/>
              </a:defRPr>
            </a:lvl1pPr>
          </a:lstStyle>
          <a:p>
            <a:r>
              <a:t>Title Text</a:t>
            </a:r>
          </a:p>
        </p:txBody>
      </p:sp>
      <p:sp>
        <p:nvSpPr>
          <p:cNvPr id="60" name="Body Level One…"/>
          <p:cNvSpPr txBox="1">
            <a:spLocks noGrp="1"/>
          </p:cNvSpPr>
          <p:nvPr>
            <p:ph type="body" sz="quarter" idx="1"/>
          </p:nvPr>
        </p:nvSpPr>
        <p:spPr>
          <a:xfrm>
            <a:off x="2209800" y="1524000"/>
            <a:ext cx="3810000" cy="3886200"/>
          </a:xfrm>
          <a:prstGeom prst="rect">
            <a:avLst/>
          </a:prstGeom>
        </p:spPr>
        <p:txBody>
          <a:bodyPr lIns="91439" tIns="91439" rIns="91439" bIns="91439">
            <a:normAutofit/>
          </a:bodyPr>
          <a:lstStyle>
            <a:lvl1pPr marL="342895" indent="-342895" defTabSz="914389">
              <a:spcBef>
                <a:spcPts val="651"/>
              </a:spcBef>
              <a:buFontTx/>
              <a:defRPr sz="2800">
                <a:latin typeface="Verdana"/>
                <a:ea typeface="Verdana"/>
                <a:cs typeface="Verdana"/>
                <a:sym typeface="Verdana"/>
              </a:defRPr>
            </a:lvl1pPr>
            <a:lvl2pPr marL="561967" indent="-333370" defTabSz="914389">
              <a:spcBef>
                <a:spcPts val="651"/>
              </a:spcBef>
              <a:buFontTx/>
              <a:defRPr sz="2800">
                <a:latin typeface="Verdana"/>
                <a:ea typeface="Verdana"/>
                <a:cs typeface="Verdana"/>
                <a:sym typeface="Verdana"/>
              </a:defRPr>
            </a:lvl2pPr>
            <a:lvl3pPr marL="777230" indent="-320036" defTabSz="914389">
              <a:spcBef>
                <a:spcPts val="651"/>
              </a:spcBef>
              <a:buFontTx/>
              <a:defRPr sz="2800">
                <a:latin typeface="Verdana"/>
                <a:ea typeface="Verdana"/>
                <a:cs typeface="Verdana"/>
                <a:sym typeface="Verdana"/>
              </a:defRPr>
            </a:lvl3pPr>
            <a:lvl4pPr marL="1041387" indent="-355595" defTabSz="914389">
              <a:spcBef>
                <a:spcPts val="651"/>
              </a:spcBef>
              <a:buFontTx/>
              <a:defRPr sz="2800">
                <a:latin typeface="Verdana"/>
                <a:ea typeface="Verdana"/>
                <a:cs typeface="Verdana"/>
                <a:sym typeface="Verdana"/>
              </a:defRPr>
            </a:lvl4pPr>
            <a:lvl5pPr marL="1269984" indent="-355595" defTabSz="914389">
              <a:spcBef>
                <a:spcPts val="651"/>
              </a:spcBef>
              <a:buFontTx/>
              <a:defRPr sz="28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61" name="top.png" descr="top.png"/>
          <p:cNvPicPr>
            <a:picLocks noChangeAspect="1"/>
          </p:cNvPicPr>
          <p:nvPr/>
        </p:nvPicPr>
        <p:blipFill>
          <a:blip r:embed="rId3"/>
          <a:stretch>
            <a:fillRect/>
          </a:stretch>
        </p:blipFill>
        <p:spPr>
          <a:xfrm>
            <a:off x="1523999" y="-1863"/>
            <a:ext cx="9144003" cy="384305"/>
          </a:xfrm>
          <a:prstGeom prst="rect">
            <a:avLst/>
          </a:prstGeom>
          <a:ln w="12700">
            <a:miter lim="400000"/>
          </a:ln>
        </p:spPr>
      </p:pic>
      <p:grpSp>
        <p:nvGrpSpPr>
          <p:cNvPr id="64" name="Group"/>
          <p:cNvGrpSpPr/>
          <p:nvPr/>
        </p:nvGrpSpPr>
        <p:grpSpPr>
          <a:xfrm>
            <a:off x="1524000" y="5768215"/>
            <a:ext cx="9144000" cy="886712"/>
            <a:chOff x="0" y="0"/>
            <a:chExt cx="18288000" cy="1773422"/>
          </a:xfrm>
        </p:grpSpPr>
        <p:sp>
          <p:nvSpPr>
            <p:cNvPr id="62"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63"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sp>
        <p:nvSpPr>
          <p:cNvPr id="65" name="uOttawa.ca"/>
          <p:cNvSpPr txBox="1"/>
          <p:nvPr/>
        </p:nvSpPr>
        <p:spPr>
          <a:xfrm>
            <a:off x="1703511" y="6152116"/>
            <a:ext cx="4536505"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66"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67" name="FMFM_CORP_FOOTER.jpg" descr="FMFM_CORP_FOOTER.jpg"/>
          <p:cNvPicPr>
            <a:picLocks noChangeAspect="1"/>
          </p:cNvPicPr>
          <p:nvPr/>
        </p:nvPicPr>
        <p:blipFill>
          <a:blip r:embed="rId5"/>
          <a:stretch>
            <a:fillRect/>
          </a:stretch>
        </p:blipFill>
        <p:spPr>
          <a:xfrm>
            <a:off x="1510271" y="6650866"/>
            <a:ext cx="9171461" cy="214001"/>
          </a:xfrm>
          <a:prstGeom prst="rect">
            <a:avLst/>
          </a:prstGeom>
          <a:ln w="12700">
            <a:miter lim="400000"/>
          </a:ln>
        </p:spPr>
      </p:pic>
      <p:sp>
        <p:nvSpPr>
          <p:cNvPr id="68"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12395240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9AD3-0324-2E25-A11C-1B0A27CBE0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92A5C0-2A69-2BBA-9028-877781CA2AB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5DADE7-357E-3EEA-3124-F6720C0C55A4}"/>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5" name="Footer Placeholder 4">
            <a:extLst>
              <a:ext uri="{FF2B5EF4-FFF2-40B4-BE49-F238E27FC236}">
                <a16:creationId xmlns:a16="http://schemas.microsoft.com/office/drawing/2014/main" id="{5301E5B3-4CCF-9619-33A1-B69C2184C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A04AB-87B5-2427-2317-1C978F1986C8}"/>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1384245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75" name="Title Text"/>
          <p:cNvSpPr txBox="1">
            <a:spLocks noGrp="1"/>
          </p:cNvSpPr>
          <p:nvPr>
            <p:ph type="title"/>
          </p:nvPr>
        </p:nvSpPr>
        <p:spPr>
          <a:xfrm>
            <a:off x="1981200" y="274639"/>
            <a:ext cx="8229600" cy="1143000"/>
          </a:xfrm>
          <a:prstGeom prst="rect">
            <a:avLst/>
          </a:prstGeom>
        </p:spPr>
        <p:txBody>
          <a:bodyPr lIns="91439" tIns="91439" rIns="91439" bIns="91439">
            <a:normAutofit/>
          </a:bodyPr>
          <a:lstStyle>
            <a:lvl1pPr algn="l" defTabSz="914389">
              <a:defRPr sz="2800" b="1">
                <a:solidFill>
                  <a:srgbClr val="990000"/>
                </a:solidFill>
                <a:latin typeface="Verdana"/>
                <a:ea typeface="Verdana"/>
                <a:cs typeface="Verdana"/>
                <a:sym typeface="Verdana"/>
              </a:defRPr>
            </a:lvl1pPr>
          </a:lstStyle>
          <a:p>
            <a:r>
              <a:t>Title Text</a:t>
            </a:r>
          </a:p>
        </p:txBody>
      </p:sp>
      <p:sp>
        <p:nvSpPr>
          <p:cNvPr id="76" name="Body Level One…"/>
          <p:cNvSpPr txBox="1">
            <a:spLocks noGrp="1"/>
          </p:cNvSpPr>
          <p:nvPr>
            <p:ph type="body" sz="quarter" idx="1"/>
          </p:nvPr>
        </p:nvSpPr>
        <p:spPr>
          <a:xfrm>
            <a:off x="1981201" y="1535113"/>
            <a:ext cx="4040188" cy="639763"/>
          </a:xfrm>
          <a:prstGeom prst="rect">
            <a:avLst/>
          </a:prstGeom>
        </p:spPr>
        <p:txBody>
          <a:bodyPr lIns="91439" tIns="91439" rIns="91439" bIns="91439" anchor="b">
            <a:normAutofit/>
          </a:bodyPr>
          <a:lstStyle>
            <a:lvl1pPr marL="0" indent="0" defTabSz="914389">
              <a:spcBef>
                <a:spcPts val="551"/>
              </a:spcBef>
              <a:buSzTx/>
              <a:buFontTx/>
              <a:buNone/>
              <a:defRPr sz="2400" b="1">
                <a:latin typeface="Verdana"/>
                <a:ea typeface="Verdana"/>
                <a:cs typeface="Verdana"/>
                <a:sym typeface="Verdana"/>
              </a:defRPr>
            </a:lvl1pPr>
            <a:lvl2pPr marL="0" indent="228597" defTabSz="914389">
              <a:spcBef>
                <a:spcPts val="551"/>
              </a:spcBef>
              <a:buSzTx/>
              <a:buFontTx/>
              <a:buNone/>
              <a:defRPr sz="2400" b="1">
                <a:latin typeface="Verdana"/>
                <a:ea typeface="Verdana"/>
                <a:cs typeface="Verdana"/>
                <a:sym typeface="Verdana"/>
              </a:defRPr>
            </a:lvl2pPr>
            <a:lvl3pPr marL="0" indent="457194" defTabSz="914389">
              <a:spcBef>
                <a:spcPts val="551"/>
              </a:spcBef>
              <a:buSzTx/>
              <a:buFontTx/>
              <a:buNone/>
              <a:defRPr sz="2400" b="1">
                <a:latin typeface="Verdana"/>
                <a:ea typeface="Verdana"/>
                <a:cs typeface="Verdana"/>
                <a:sym typeface="Verdana"/>
              </a:defRPr>
            </a:lvl3pPr>
            <a:lvl4pPr marL="0" indent="685791" defTabSz="914389">
              <a:spcBef>
                <a:spcPts val="551"/>
              </a:spcBef>
              <a:buSzTx/>
              <a:buFontTx/>
              <a:buNone/>
              <a:defRPr sz="2400" b="1">
                <a:latin typeface="Verdana"/>
                <a:ea typeface="Verdana"/>
                <a:cs typeface="Verdana"/>
                <a:sym typeface="Verdana"/>
              </a:defRPr>
            </a:lvl4pPr>
            <a:lvl5pPr marL="0" indent="914389" defTabSz="914389">
              <a:spcBef>
                <a:spcPts val="551"/>
              </a:spcBef>
              <a:buSzTx/>
              <a:buFontTx/>
              <a:buNone/>
              <a:defRPr sz="2400" b="1">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77" name="Rectangle"/>
          <p:cNvSpPr>
            <a:spLocks noGrp="1"/>
          </p:cNvSpPr>
          <p:nvPr>
            <p:ph type="body" sz="quarter" idx="21"/>
          </p:nvPr>
        </p:nvSpPr>
        <p:spPr>
          <a:xfrm>
            <a:off x="6169027" y="1535113"/>
            <a:ext cx="4041775" cy="639763"/>
          </a:xfrm>
          <a:prstGeom prst="rect">
            <a:avLst/>
          </a:prstGeom>
          <a:ln w="12700"/>
        </p:spPr>
        <p:txBody>
          <a:bodyPr lIns="91439" tIns="91439" rIns="91439" bIns="91439" anchor="b">
            <a:normAutofit/>
          </a:bodyPr>
          <a:lstStyle>
            <a:lvl1pPr marL="0" indent="0" defTabSz="2438339">
              <a:spcBef>
                <a:spcPts val="1467"/>
              </a:spcBef>
              <a:buSzTx/>
              <a:buFontTx/>
              <a:buNone/>
              <a:defRPr sz="4800" b="1">
                <a:latin typeface="Verdana"/>
                <a:ea typeface="Verdana"/>
                <a:cs typeface="Verdana"/>
                <a:sym typeface="Verdana"/>
              </a:defRPr>
            </a:lvl1pPr>
          </a:lstStyle>
          <a:p>
            <a:pPr marL="0" indent="0" defTabSz="1828800">
              <a:spcBef>
                <a:spcPts val="1100"/>
              </a:spcBef>
              <a:buSzTx/>
              <a:buFontTx/>
              <a:buNone/>
              <a:defRPr sz="4800" b="1">
                <a:latin typeface="Verdana"/>
                <a:ea typeface="Verdana"/>
                <a:cs typeface="Verdana"/>
                <a:sym typeface="Verdana"/>
              </a:defRPr>
            </a:pPr>
            <a:endParaRPr/>
          </a:p>
        </p:txBody>
      </p:sp>
      <p:pic>
        <p:nvPicPr>
          <p:cNvPr id="78" name="top.png" descr="top.png"/>
          <p:cNvPicPr>
            <a:picLocks noChangeAspect="1"/>
          </p:cNvPicPr>
          <p:nvPr/>
        </p:nvPicPr>
        <p:blipFill>
          <a:blip r:embed="rId3"/>
          <a:stretch>
            <a:fillRect/>
          </a:stretch>
        </p:blipFill>
        <p:spPr>
          <a:xfrm>
            <a:off x="1523999" y="-1863"/>
            <a:ext cx="9144003" cy="384305"/>
          </a:xfrm>
          <a:prstGeom prst="rect">
            <a:avLst/>
          </a:prstGeom>
          <a:ln w="12700">
            <a:miter lim="400000"/>
          </a:ln>
        </p:spPr>
      </p:pic>
      <p:grpSp>
        <p:nvGrpSpPr>
          <p:cNvPr id="81" name="Group"/>
          <p:cNvGrpSpPr/>
          <p:nvPr/>
        </p:nvGrpSpPr>
        <p:grpSpPr>
          <a:xfrm>
            <a:off x="1524000" y="5768215"/>
            <a:ext cx="9144000" cy="886712"/>
            <a:chOff x="0" y="0"/>
            <a:chExt cx="18288000" cy="1773422"/>
          </a:xfrm>
        </p:grpSpPr>
        <p:sp>
          <p:nvSpPr>
            <p:cNvPr id="79"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80"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sp>
        <p:nvSpPr>
          <p:cNvPr id="82" name="uOttawa.ca"/>
          <p:cNvSpPr txBox="1"/>
          <p:nvPr/>
        </p:nvSpPr>
        <p:spPr>
          <a:xfrm>
            <a:off x="1703511" y="6152116"/>
            <a:ext cx="4536505"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83"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84" name="FMFM_CORP_FOOTER.jpg" descr="FMFM_CORP_FOOTER.jpg"/>
          <p:cNvPicPr>
            <a:picLocks noChangeAspect="1"/>
          </p:cNvPicPr>
          <p:nvPr/>
        </p:nvPicPr>
        <p:blipFill>
          <a:blip r:embed="rId5"/>
          <a:stretch>
            <a:fillRect/>
          </a:stretch>
        </p:blipFill>
        <p:spPr>
          <a:xfrm>
            <a:off x="1510271" y="6650866"/>
            <a:ext cx="9171461" cy="214001"/>
          </a:xfrm>
          <a:prstGeom prst="rect">
            <a:avLst/>
          </a:prstGeom>
          <a:ln w="12700">
            <a:miter lim="400000"/>
          </a:ln>
        </p:spPr>
      </p:pic>
      <p:sp>
        <p:nvSpPr>
          <p:cNvPr id="85"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3884836898"/>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 name="Title Text"/>
          <p:cNvSpPr txBox="1">
            <a:spLocks noGrp="1"/>
          </p:cNvSpPr>
          <p:nvPr>
            <p:ph type="title"/>
          </p:nvPr>
        </p:nvSpPr>
        <p:spPr>
          <a:xfrm>
            <a:off x="2209800" y="381000"/>
            <a:ext cx="6553200" cy="914400"/>
          </a:xfrm>
          <a:prstGeom prst="rect">
            <a:avLst/>
          </a:prstGeom>
        </p:spPr>
        <p:txBody>
          <a:bodyPr lIns="91439" tIns="91439" rIns="91439" bIns="91439">
            <a:normAutofit/>
          </a:bodyPr>
          <a:lstStyle>
            <a:lvl1pPr algn="l" defTabSz="914389">
              <a:defRPr sz="2800" b="1">
                <a:solidFill>
                  <a:srgbClr val="990000"/>
                </a:solidFill>
                <a:latin typeface="Verdana"/>
                <a:ea typeface="Verdana"/>
                <a:cs typeface="Verdana"/>
                <a:sym typeface="Verdana"/>
              </a:defRPr>
            </a:lvl1pPr>
          </a:lstStyle>
          <a:p>
            <a:r>
              <a:t>Title Text</a:t>
            </a:r>
          </a:p>
        </p:txBody>
      </p:sp>
      <p:pic>
        <p:nvPicPr>
          <p:cNvPr id="93" name="top.png" descr="top.png"/>
          <p:cNvPicPr>
            <a:picLocks noChangeAspect="1"/>
          </p:cNvPicPr>
          <p:nvPr/>
        </p:nvPicPr>
        <p:blipFill>
          <a:blip r:embed="rId3"/>
          <a:stretch>
            <a:fillRect/>
          </a:stretch>
        </p:blipFill>
        <p:spPr>
          <a:xfrm>
            <a:off x="1523999" y="-1863"/>
            <a:ext cx="9144003" cy="384305"/>
          </a:xfrm>
          <a:prstGeom prst="rect">
            <a:avLst/>
          </a:prstGeom>
          <a:ln w="12700">
            <a:miter lim="400000"/>
          </a:ln>
        </p:spPr>
      </p:pic>
      <p:grpSp>
        <p:nvGrpSpPr>
          <p:cNvPr id="96" name="Group"/>
          <p:cNvGrpSpPr/>
          <p:nvPr/>
        </p:nvGrpSpPr>
        <p:grpSpPr>
          <a:xfrm>
            <a:off x="1524000" y="5768215"/>
            <a:ext cx="9144000" cy="886712"/>
            <a:chOff x="0" y="0"/>
            <a:chExt cx="18288000" cy="1773422"/>
          </a:xfrm>
        </p:grpSpPr>
        <p:sp>
          <p:nvSpPr>
            <p:cNvPr id="94"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95"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sp>
        <p:nvSpPr>
          <p:cNvPr id="97" name="uOttawa.ca"/>
          <p:cNvSpPr txBox="1"/>
          <p:nvPr/>
        </p:nvSpPr>
        <p:spPr>
          <a:xfrm>
            <a:off x="1703511" y="6152116"/>
            <a:ext cx="4536505"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98"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99" name="FMFM_CORP_FOOTER.jpg" descr="FMFM_CORP_FOOTER.jpg"/>
          <p:cNvPicPr>
            <a:picLocks noChangeAspect="1"/>
          </p:cNvPicPr>
          <p:nvPr/>
        </p:nvPicPr>
        <p:blipFill>
          <a:blip r:embed="rId5"/>
          <a:stretch>
            <a:fillRect/>
          </a:stretch>
        </p:blipFill>
        <p:spPr>
          <a:xfrm>
            <a:off x="1510271" y="6650866"/>
            <a:ext cx="9171461" cy="214001"/>
          </a:xfrm>
          <a:prstGeom prst="rect">
            <a:avLst/>
          </a:prstGeom>
          <a:ln w="12700">
            <a:miter lim="400000"/>
          </a:ln>
        </p:spPr>
      </p:pic>
      <p:sp>
        <p:nvSpPr>
          <p:cNvPr id="100"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344898561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07" name="top.png" descr="top.png"/>
          <p:cNvPicPr>
            <a:picLocks noChangeAspect="1"/>
          </p:cNvPicPr>
          <p:nvPr/>
        </p:nvPicPr>
        <p:blipFill>
          <a:blip r:embed="rId3"/>
          <a:stretch>
            <a:fillRect/>
          </a:stretch>
        </p:blipFill>
        <p:spPr>
          <a:xfrm>
            <a:off x="1523999" y="-1863"/>
            <a:ext cx="9144003" cy="384305"/>
          </a:xfrm>
          <a:prstGeom prst="rect">
            <a:avLst/>
          </a:prstGeom>
          <a:ln w="12700">
            <a:miter lim="400000"/>
          </a:ln>
        </p:spPr>
      </p:pic>
      <p:grpSp>
        <p:nvGrpSpPr>
          <p:cNvPr id="110" name="Group"/>
          <p:cNvGrpSpPr/>
          <p:nvPr/>
        </p:nvGrpSpPr>
        <p:grpSpPr>
          <a:xfrm>
            <a:off x="1524000" y="5768215"/>
            <a:ext cx="9144000" cy="886712"/>
            <a:chOff x="0" y="0"/>
            <a:chExt cx="18288000" cy="1773422"/>
          </a:xfrm>
        </p:grpSpPr>
        <p:sp>
          <p:nvSpPr>
            <p:cNvPr id="108"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109"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sp>
        <p:nvSpPr>
          <p:cNvPr id="111" name="uOttawa.ca"/>
          <p:cNvSpPr txBox="1"/>
          <p:nvPr/>
        </p:nvSpPr>
        <p:spPr>
          <a:xfrm>
            <a:off x="1703511" y="6152116"/>
            <a:ext cx="4536505"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112"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113" name="FMFM_CORP_FOOTER.jpg" descr="FMFM_CORP_FOOTER.jpg"/>
          <p:cNvPicPr>
            <a:picLocks noChangeAspect="1"/>
          </p:cNvPicPr>
          <p:nvPr/>
        </p:nvPicPr>
        <p:blipFill>
          <a:blip r:embed="rId5"/>
          <a:stretch>
            <a:fillRect/>
          </a:stretch>
        </p:blipFill>
        <p:spPr>
          <a:xfrm>
            <a:off x="1510271" y="6650866"/>
            <a:ext cx="9171461" cy="214001"/>
          </a:xfrm>
          <a:prstGeom prst="rect">
            <a:avLst/>
          </a:prstGeom>
          <a:ln w="12700">
            <a:miter lim="400000"/>
          </a:ln>
        </p:spPr>
      </p:pic>
      <p:sp>
        <p:nvSpPr>
          <p:cNvPr id="114"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73059244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1" name="Title Text"/>
          <p:cNvSpPr txBox="1">
            <a:spLocks noGrp="1"/>
          </p:cNvSpPr>
          <p:nvPr>
            <p:ph type="title"/>
          </p:nvPr>
        </p:nvSpPr>
        <p:spPr>
          <a:xfrm>
            <a:off x="1981202" y="404664"/>
            <a:ext cx="3008313" cy="1162051"/>
          </a:xfrm>
          <a:prstGeom prst="rect">
            <a:avLst/>
          </a:prstGeom>
        </p:spPr>
        <p:txBody>
          <a:bodyPr lIns="91439" tIns="91439" rIns="91439" bIns="91439" anchor="b">
            <a:normAutofit/>
          </a:bodyPr>
          <a:lstStyle>
            <a:lvl1pPr algn="l" defTabSz="914389">
              <a:defRPr sz="2000" b="1">
                <a:solidFill>
                  <a:srgbClr val="990000"/>
                </a:solidFill>
                <a:latin typeface="Verdana"/>
                <a:ea typeface="Verdana"/>
                <a:cs typeface="Verdana"/>
                <a:sym typeface="Verdana"/>
              </a:defRPr>
            </a:lvl1pPr>
          </a:lstStyle>
          <a:p>
            <a:r>
              <a:t>Title Text</a:t>
            </a:r>
          </a:p>
        </p:txBody>
      </p:sp>
      <p:sp>
        <p:nvSpPr>
          <p:cNvPr id="122" name="Body Level One…"/>
          <p:cNvSpPr txBox="1">
            <a:spLocks noGrp="1"/>
          </p:cNvSpPr>
          <p:nvPr>
            <p:ph type="body" sz="half" idx="1"/>
          </p:nvPr>
        </p:nvSpPr>
        <p:spPr>
          <a:xfrm>
            <a:off x="5099051" y="404665"/>
            <a:ext cx="5111751" cy="5472608"/>
          </a:xfrm>
          <a:prstGeom prst="rect">
            <a:avLst/>
          </a:prstGeom>
        </p:spPr>
        <p:txBody>
          <a:bodyPr lIns="91439" tIns="91439" rIns="91439" bIns="91439">
            <a:normAutofit/>
          </a:bodyPr>
          <a:lstStyle>
            <a:lvl1pPr marL="342895" indent="-342895" defTabSz="914389">
              <a:spcBef>
                <a:spcPts val="751"/>
              </a:spcBef>
              <a:buFontTx/>
              <a:defRPr sz="3200">
                <a:latin typeface="Verdana"/>
                <a:ea typeface="Verdana"/>
                <a:cs typeface="Verdana"/>
                <a:sym typeface="Verdana"/>
              </a:defRPr>
            </a:lvl1pPr>
            <a:lvl2pPr marL="555163" indent="-326567" defTabSz="914389">
              <a:spcBef>
                <a:spcPts val="751"/>
              </a:spcBef>
              <a:buFontTx/>
              <a:defRPr sz="3200">
                <a:latin typeface="Verdana"/>
                <a:ea typeface="Verdana"/>
                <a:cs typeface="Verdana"/>
                <a:sym typeface="Verdana"/>
              </a:defRPr>
            </a:lvl2pPr>
            <a:lvl3pPr marL="761990" indent="-304796" defTabSz="914389">
              <a:spcBef>
                <a:spcPts val="751"/>
              </a:spcBef>
              <a:buFontTx/>
              <a:defRPr sz="3200">
                <a:latin typeface="Verdana"/>
                <a:ea typeface="Verdana"/>
                <a:cs typeface="Verdana"/>
                <a:sym typeface="Verdana"/>
              </a:defRPr>
            </a:lvl3pPr>
            <a:lvl4pPr marL="1051547" indent="-365755" defTabSz="914389">
              <a:spcBef>
                <a:spcPts val="751"/>
              </a:spcBef>
              <a:buFontTx/>
              <a:defRPr sz="3200">
                <a:latin typeface="Verdana"/>
                <a:ea typeface="Verdana"/>
                <a:cs typeface="Verdana"/>
                <a:sym typeface="Verdana"/>
              </a:defRPr>
            </a:lvl4pPr>
            <a:lvl5pPr marL="1280144" indent="-365755" defTabSz="914389">
              <a:spcBef>
                <a:spcPts val="751"/>
              </a:spcBef>
              <a:buFontTx/>
              <a:defRPr sz="32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3" name="Rectangle"/>
          <p:cNvSpPr>
            <a:spLocks noGrp="1"/>
          </p:cNvSpPr>
          <p:nvPr>
            <p:ph type="body" sz="quarter" idx="21"/>
          </p:nvPr>
        </p:nvSpPr>
        <p:spPr>
          <a:xfrm>
            <a:off x="1981202" y="1772818"/>
            <a:ext cx="3008313" cy="4104457"/>
          </a:xfrm>
          <a:prstGeom prst="rect">
            <a:avLst/>
          </a:prstGeom>
          <a:ln w="12700"/>
        </p:spPr>
        <p:txBody>
          <a:bodyPr lIns="91439" tIns="91439" rIns="91439" bIns="91439">
            <a:normAutofit/>
          </a:bodyPr>
          <a:lstStyle>
            <a:lvl1pPr marL="0" indent="0" defTabSz="2438339">
              <a:spcBef>
                <a:spcPts val="800"/>
              </a:spcBef>
              <a:buSzTx/>
              <a:buFontTx/>
              <a:buNone/>
              <a:defRPr sz="2800">
                <a:latin typeface="Verdana"/>
                <a:ea typeface="Verdana"/>
                <a:cs typeface="Verdana"/>
                <a:sym typeface="Verdana"/>
              </a:defRPr>
            </a:lvl1pPr>
          </a:lstStyle>
          <a:p>
            <a:pPr marL="0" indent="0" defTabSz="1828800">
              <a:spcBef>
                <a:spcPts val="600"/>
              </a:spcBef>
              <a:buSzTx/>
              <a:buFontTx/>
              <a:buNone/>
              <a:defRPr sz="2800">
                <a:latin typeface="Verdana"/>
                <a:ea typeface="Verdana"/>
                <a:cs typeface="Verdana"/>
                <a:sym typeface="Verdana"/>
              </a:defRPr>
            </a:pPr>
            <a:endParaRPr/>
          </a:p>
        </p:txBody>
      </p:sp>
      <p:pic>
        <p:nvPicPr>
          <p:cNvPr id="124" name="top.png" descr="top.png"/>
          <p:cNvPicPr>
            <a:picLocks noChangeAspect="1"/>
          </p:cNvPicPr>
          <p:nvPr/>
        </p:nvPicPr>
        <p:blipFill>
          <a:blip r:embed="rId3"/>
          <a:stretch>
            <a:fillRect/>
          </a:stretch>
        </p:blipFill>
        <p:spPr>
          <a:xfrm>
            <a:off x="1523999" y="-1863"/>
            <a:ext cx="9144003" cy="384305"/>
          </a:xfrm>
          <a:prstGeom prst="rect">
            <a:avLst/>
          </a:prstGeom>
          <a:ln w="12700">
            <a:miter lim="400000"/>
          </a:ln>
        </p:spPr>
      </p:pic>
      <p:grpSp>
        <p:nvGrpSpPr>
          <p:cNvPr id="127" name="Group"/>
          <p:cNvGrpSpPr/>
          <p:nvPr/>
        </p:nvGrpSpPr>
        <p:grpSpPr>
          <a:xfrm>
            <a:off x="1524000" y="5768215"/>
            <a:ext cx="9144000" cy="886712"/>
            <a:chOff x="0" y="0"/>
            <a:chExt cx="18288000" cy="1773422"/>
          </a:xfrm>
        </p:grpSpPr>
        <p:sp>
          <p:nvSpPr>
            <p:cNvPr id="125"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126"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sp>
        <p:nvSpPr>
          <p:cNvPr id="128" name="uOttawa.ca"/>
          <p:cNvSpPr txBox="1"/>
          <p:nvPr/>
        </p:nvSpPr>
        <p:spPr>
          <a:xfrm>
            <a:off x="1703511" y="6152116"/>
            <a:ext cx="4536505"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129"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130" name="FMFM_CORP_FOOTER.jpg" descr="FMFM_CORP_FOOTER.jpg"/>
          <p:cNvPicPr>
            <a:picLocks noChangeAspect="1"/>
          </p:cNvPicPr>
          <p:nvPr/>
        </p:nvPicPr>
        <p:blipFill>
          <a:blip r:embed="rId5"/>
          <a:stretch>
            <a:fillRect/>
          </a:stretch>
        </p:blipFill>
        <p:spPr>
          <a:xfrm>
            <a:off x="1510271" y="6650866"/>
            <a:ext cx="9171461" cy="214001"/>
          </a:xfrm>
          <a:prstGeom prst="rect">
            <a:avLst/>
          </a:prstGeom>
          <a:ln w="12700">
            <a:miter lim="400000"/>
          </a:ln>
        </p:spPr>
      </p:pic>
      <p:sp>
        <p:nvSpPr>
          <p:cNvPr id="131"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389645530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8" name="Title Text"/>
          <p:cNvSpPr txBox="1">
            <a:spLocks noGrp="1"/>
          </p:cNvSpPr>
          <p:nvPr>
            <p:ph type="title"/>
          </p:nvPr>
        </p:nvSpPr>
        <p:spPr>
          <a:xfrm>
            <a:off x="3316288" y="4302421"/>
            <a:ext cx="5486400" cy="566739"/>
          </a:xfrm>
          <a:prstGeom prst="rect">
            <a:avLst/>
          </a:prstGeom>
        </p:spPr>
        <p:txBody>
          <a:bodyPr lIns="91439" tIns="91439" rIns="91439" bIns="91439" anchor="b">
            <a:normAutofit/>
          </a:bodyPr>
          <a:lstStyle>
            <a:lvl1pPr algn="l" defTabSz="914389">
              <a:defRPr sz="2000" b="1">
                <a:solidFill>
                  <a:srgbClr val="990000"/>
                </a:solidFill>
                <a:latin typeface="Verdana"/>
                <a:ea typeface="Verdana"/>
                <a:cs typeface="Verdana"/>
                <a:sym typeface="Verdana"/>
              </a:defRPr>
            </a:lvl1pPr>
          </a:lstStyle>
          <a:p>
            <a:r>
              <a:t>Title Text</a:t>
            </a:r>
          </a:p>
        </p:txBody>
      </p:sp>
      <p:sp>
        <p:nvSpPr>
          <p:cNvPr id="139" name="Image"/>
          <p:cNvSpPr>
            <a:spLocks noGrp="1"/>
          </p:cNvSpPr>
          <p:nvPr>
            <p:ph type="pic" sz="half" idx="21"/>
          </p:nvPr>
        </p:nvSpPr>
        <p:spPr>
          <a:xfrm>
            <a:off x="3316288" y="612778"/>
            <a:ext cx="5486400" cy="3536305"/>
          </a:xfrm>
          <a:prstGeom prst="rect">
            <a:avLst/>
          </a:prstGeom>
          <a:ln w="12700"/>
        </p:spPr>
        <p:txBody>
          <a:bodyPr lIns="91439" tIns="45719" rIns="91439" bIns="45719"/>
          <a:lstStyle/>
          <a:p>
            <a:endParaRPr/>
          </a:p>
        </p:txBody>
      </p:sp>
      <p:sp>
        <p:nvSpPr>
          <p:cNvPr id="140" name="Body Level One…"/>
          <p:cNvSpPr txBox="1">
            <a:spLocks noGrp="1"/>
          </p:cNvSpPr>
          <p:nvPr>
            <p:ph type="body" sz="quarter" idx="1"/>
          </p:nvPr>
        </p:nvSpPr>
        <p:spPr>
          <a:xfrm>
            <a:off x="3316288" y="4869162"/>
            <a:ext cx="5486400" cy="804863"/>
          </a:xfrm>
          <a:prstGeom prst="rect">
            <a:avLst/>
          </a:prstGeom>
        </p:spPr>
        <p:txBody>
          <a:bodyPr lIns="91439" tIns="91439" rIns="91439" bIns="91439">
            <a:normAutofit/>
          </a:bodyPr>
          <a:lstStyle>
            <a:lvl1pPr marL="0" indent="0" defTabSz="914389">
              <a:spcBef>
                <a:spcPts val="300"/>
              </a:spcBef>
              <a:buSzTx/>
              <a:buFontTx/>
              <a:buNone/>
              <a:defRPr sz="1400">
                <a:latin typeface="Verdana"/>
                <a:ea typeface="Verdana"/>
                <a:cs typeface="Verdana"/>
                <a:sym typeface="Verdana"/>
              </a:defRPr>
            </a:lvl1pPr>
            <a:lvl2pPr marL="0" indent="228597" defTabSz="914389">
              <a:spcBef>
                <a:spcPts val="300"/>
              </a:spcBef>
              <a:buSzTx/>
              <a:buFontTx/>
              <a:buNone/>
              <a:defRPr sz="1400">
                <a:latin typeface="Verdana"/>
                <a:ea typeface="Verdana"/>
                <a:cs typeface="Verdana"/>
                <a:sym typeface="Verdana"/>
              </a:defRPr>
            </a:lvl2pPr>
            <a:lvl3pPr marL="0" indent="457194" defTabSz="914389">
              <a:spcBef>
                <a:spcPts val="300"/>
              </a:spcBef>
              <a:buSzTx/>
              <a:buFontTx/>
              <a:buNone/>
              <a:defRPr sz="1400">
                <a:latin typeface="Verdana"/>
                <a:ea typeface="Verdana"/>
                <a:cs typeface="Verdana"/>
                <a:sym typeface="Verdana"/>
              </a:defRPr>
            </a:lvl3pPr>
            <a:lvl4pPr marL="0" indent="685791" defTabSz="914389">
              <a:spcBef>
                <a:spcPts val="300"/>
              </a:spcBef>
              <a:buSzTx/>
              <a:buFontTx/>
              <a:buNone/>
              <a:defRPr sz="1400">
                <a:latin typeface="Verdana"/>
                <a:ea typeface="Verdana"/>
                <a:cs typeface="Verdana"/>
                <a:sym typeface="Verdana"/>
              </a:defRPr>
            </a:lvl4pPr>
            <a:lvl5pPr marL="0" indent="914389" defTabSz="914389">
              <a:spcBef>
                <a:spcPts val="300"/>
              </a:spcBef>
              <a:buSzTx/>
              <a:buFontTx/>
              <a:buNone/>
              <a:defRPr sz="14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141" name="top.png" descr="top.png"/>
          <p:cNvPicPr>
            <a:picLocks noChangeAspect="1"/>
          </p:cNvPicPr>
          <p:nvPr/>
        </p:nvPicPr>
        <p:blipFill>
          <a:blip r:embed="rId3"/>
          <a:stretch>
            <a:fillRect/>
          </a:stretch>
        </p:blipFill>
        <p:spPr>
          <a:xfrm>
            <a:off x="1523999" y="-1863"/>
            <a:ext cx="9144003" cy="384305"/>
          </a:xfrm>
          <a:prstGeom prst="rect">
            <a:avLst/>
          </a:prstGeom>
          <a:ln w="12700">
            <a:miter lim="400000"/>
          </a:ln>
        </p:spPr>
      </p:pic>
      <p:grpSp>
        <p:nvGrpSpPr>
          <p:cNvPr id="144" name="Group"/>
          <p:cNvGrpSpPr/>
          <p:nvPr/>
        </p:nvGrpSpPr>
        <p:grpSpPr>
          <a:xfrm>
            <a:off x="1524000" y="5768215"/>
            <a:ext cx="9144000" cy="886712"/>
            <a:chOff x="0" y="0"/>
            <a:chExt cx="18288000" cy="1773422"/>
          </a:xfrm>
        </p:grpSpPr>
        <p:sp>
          <p:nvSpPr>
            <p:cNvPr id="142"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143"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sp>
        <p:nvSpPr>
          <p:cNvPr id="145" name="uOttawa.ca"/>
          <p:cNvSpPr txBox="1"/>
          <p:nvPr/>
        </p:nvSpPr>
        <p:spPr>
          <a:xfrm>
            <a:off x="1703511" y="6152116"/>
            <a:ext cx="4536505"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146"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147" name="FMFM_CORP_FOOTER.jpg" descr="FMFM_CORP_FOOTER.jpg"/>
          <p:cNvPicPr>
            <a:picLocks noChangeAspect="1"/>
          </p:cNvPicPr>
          <p:nvPr/>
        </p:nvPicPr>
        <p:blipFill>
          <a:blip r:embed="rId5"/>
          <a:stretch>
            <a:fillRect/>
          </a:stretch>
        </p:blipFill>
        <p:spPr>
          <a:xfrm>
            <a:off x="1510271" y="6650866"/>
            <a:ext cx="9171461" cy="214001"/>
          </a:xfrm>
          <a:prstGeom prst="rect">
            <a:avLst/>
          </a:prstGeom>
          <a:ln w="12700">
            <a:miter lim="400000"/>
          </a:ln>
        </p:spPr>
      </p:pic>
      <p:sp>
        <p:nvSpPr>
          <p:cNvPr id="148"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102324583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5" name="Title Text"/>
          <p:cNvSpPr txBox="1">
            <a:spLocks noGrp="1"/>
          </p:cNvSpPr>
          <p:nvPr>
            <p:ph type="title"/>
          </p:nvPr>
        </p:nvSpPr>
        <p:spPr>
          <a:xfrm>
            <a:off x="2209800" y="381000"/>
            <a:ext cx="6553200" cy="914400"/>
          </a:xfrm>
          <a:prstGeom prst="rect">
            <a:avLst/>
          </a:prstGeom>
        </p:spPr>
        <p:txBody>
          <a:bodyPr lIns="91439" tIns="91439" rIns="91439" bIns="91439">
            <a:normAutofit/>
          </a:bodyPr>
          <a:lstStyle>
            <a:lvl1pPr algn="l" defTabSz="914389">
              <a:defRPr sz="2800" b="1">
                <a:solidFill>
                  <a:srgbClr val="990000"/>
                </a:solidFill>
                <a:latin typeface="Verdana"/>
                <a:ea typeface="Verdana"/>
                <a:cs typeface="Verdana"/>
                <a:sym typeface="Verdana"/>
              </a:defRPr>
            </a:lvl1pPr>
          </a:lstStyle>
          <a:p>
            <a:r>
              <a:t>Title Text</a:t>
            </a:r>
          </a:p>
        </p:txBody>
      </p:sp>
      <p:sp>
        <p:nvSpPr>
          <p:cNvPr id="156" name="Body Level One…"/>
          <p:cNvSpPr txBox="1">
            <a:spLocks noGrp="1"/>
          </p:cNvSpPr>
          <p:nvPr>
            <p:ph type="body" sz="half" idx="1"/>
          </p:nvPr>
        </p:nvSpPr>
        <p:spPr>
          <a:xfrm>
            <a:off x="2209800" y="1524000"/>
            <a:ext cx="7772400" cy="3886200"/>
          </a:xfrm>
          <a:prstGeom prst="rect">
            <a:avLst/>
          </a:prstGeom>
        </p:spPr>
        <p:txBody>
          <a:bodyPr lIns="91439" tIns="91439" rIns="91439" bIns="91439">
            <a:normAutofit/>
          </a:bodyPr>
          <a:lstStyle>
            <a:lvl1pPr marL="342895" indent="-342895" defTabSz="914389">
              <a:spcBef>
                <a:spcPts val="451"/>
              </a:spcBef>
              <a:buFontTx/>
              <a:defRPr sz="2000">
                <a:latin typeface="Verdana"/>
                <a:ea typeface="Verdana"/>
                <a:cs typeface="Verdana"/>
                <a:sym typeface="Verdana"/>
              </a:defRPr>
            </a:lvl1pPr>
            <a:lvl2pPr marL="514344" indent="-285748" defTabSz="914389">
              <a:spcBef>
                <a:spcPts val="451"/>
              </a:spcBef>
              <a:buFontTx/>
              <a:defRPr sz="2000">
                <a:latin typeface="Verdana"/>
                <a:ea typeface="Verdana"/>
                <a:cs typeface="Verdana"/>
                <a:sym typeface="Verdana"/>
              </a:defRPr>
            </a:lvl2pPr>
            <a:lvl3pPr marL="685791" indent="-228597" defTabSz="914389">
              <a:spcBef>
                <a:spcPts val="451"/>
              </a:spcBef>
              <a:buFontTx/>
              <a:defRPr sz="2000">
                <a:latin typeface="Verdana"/>
                <a:ea typeface="Verdana"/>
                <a:cs typeface="Verdana"/>
                <a:sym typeface="Verdana"/>
              </a:defRPr>
            </a:lvl3pPr>
            <a:lvl4pPr marL="914389" indent="-228597" defTabSz="914389">
              <a:spcBef>
                <a:spcPts val="451"/>
              </a:spcBef>
              <a:buFontTx/>
              <a:defRPr sz="2000">
                <a:latin typeface="Verdana"/>
                <a:ea typeface="Verdana"/>
                <a:cs typeface="Verdana"/>
                <a:sym typeface="Verdana"/>
              </a:defRPr>
            </a:lvl4pPr>
            <a:lvl5pPr marL="1142986" indent="-228597" defTabSz="914389">
              <a:spcBef>
                <a:spcPts val="451"/>
              </a:spcBef>
              <a:buFontTx/>
              <a:defRPr sz="2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157" name="top.png" descr="top.png"/>
          <p:cNvPicPr>
            <a:picLocks noChangeAspect="1"/>
          </p:cNvPicPr>
          <p:nvPr/>
        </p:nvPicPr>
        <p:blipFill>
          <a:blip r:embed="rId3"/>
          <a:stretch>
            <a:fillRect/>
          </a:stretch>
        </p:blipFill>
        <p:spPr>
          <a:xfrm>
            <a:off x="1523999" y="-1863"/>
            <a:ext cx="9144003" cy="384305"/>
          </a:xfrm>
          <a:prstGeom prst="rect">
            <a:avLst/>
          </a:prstGeom>
          <a:ln w="12700">
            <a:miter lim="400000"/>
          </a:ln>
        </p:spPr>
      </p:pic>
      <p:grpSp>
        <p:nvGrpSpPr>
          <p:cNvPr id="160" name="Group"/>
          <p:cNvGrpSpPr/>
          <p:nvPr/>
        </p:nvGrpSpPr>
        <p:grpSpPr>
          <a:xfrm>
            <a:off x="1524000" y="5768215"/>
            <a:ext cx="9144000" cy="886712"/>
            <a:chOff x="0" y="0"/>
            <a:chExt cx="18288000" cy="1773422"/>
          </a:xfrm>
        </p:grpSpPr>
        <p:sp>
          <p:nvSpPr>
            <p:cNvPr id="158"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159"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sp>
        <p:nvSpPr>
          <p:cNvPr id="161" name="uOttawa.ca"/>
          <p:cNvSpPr txBox="1"/>
          <p:nvPr/>
        </p:nvSpPr>
        <p:spPr>
          <a:xfrm>
            <a:off x="1703511" y="6152116"/>
            <a:ext cx="4536505"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162"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163" name="FMFM_CORP_FOOTER.jpg" descr="FMFM_CORP_FOOTER.jpg"/>
          <p:cNvPicPr>
            <a:picLocks noChangeAspect="1"/>
          </p:cNvPicPr>
          <p:nvPr/>
        </p:nvPicPr>
        <p:blipFill>
          <a:blip r:embed="rId5"/>
          <a:stretch>
            <a:fillRect/>
          </a:stretch>
        </p:blipFill>
        <p:spPr>
          <a:xfrm>
            <a:off x="1510271" y="6650866"/>
            <a:ext cx="9171461" cy="214001"/>
          </a:xfrm>
          <a:prstGeom prst="rect">
            <a:avLst/>
          </a:prstGeom>
          <a:ln w="12700">
            <a:miter lim="400000"/>
          </a:ln>
        </p:spPr>
      </p:pic>
      <p:sp>
        <p:nvSpPr>
          <p:cNvPr id="164"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235007053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039101" y="381000"/>
            <a:ext cx="1943100" cy="5029200"/>
          </a:xfrm>
          <a:prstGeom prst="rect">
            <a:avLst/>
          </a:prstGeom>
        </p:spPr>
        <p:txBody>
          <a:bodyPr lIns="91439" tIns="91439" rIns="91439" bIns="91439">
            <a:normAutofit/>
          </a:bodyPr>
          <a:lstStyle>
            <a:lvl1pPr algn="l" defTabSz="914389">
              <a:defRPr sz="2800" b="1">
                <a:solidFill>
                  <a:srgbClr val="990000"/>
                </a:solidFill>
                <a:latin typeface="Verdana"/>
                <a:ea typeface="Verdana"/>
                <a:cs typeface="Verdana"/>
                <a:sym typeface="Verdana"/>
              </a:defRPr>
            </a:lvl1pPr>
          </a:lstStyle>
          <a:p>
            <a:r>
              <a:t>Title Text</a:t>
            </a:r>
          </a:p>
        </p:txBody>
      </p:sp>
      <p:sp>
        <p:nvSpPr>
          <p:cNvPr id="172" name="Body Level One…"/>
          <p:cNvSpPr txBox="1">
            <a:spLocks noGrp="1"/>
          </p:cNvSpPr>
          <p:nvPr>
            <p:ph type="body" sz="half" idx="1"/>
          </p:nvPr>
        </p:nvSpPr>
        <p:spPr>
          <a:xfrm>
            <a:off x="2209801" y="381000"/>
            <a:ext cx="5676900" cy="5029200"/>
          </a:xfrm>
          <a:prstGeom prst="rect">
            <a:avLst/>
          </a:prstGeom>
        </p:spPr>
        <p:txBody>
          <a:bodyPr lIns="91439" tIns="91439" rIns="91439" bIns="91439">
            <a:normAutofit/>
          </a:bodyPr>
          <a:lstStyle>
            <a:lvl1pPr marL="342895" indent="-342895" defTabSz="914389">
              <a:spcBef>
                <a:spcPts val="451"/>
              </a:spcBef>
              <a:buFontTx/>
              <a:defRPr sz="2000">
                <a:latin typeface="Verdana"/>
                <a:ea typeface="Verdana"/>
                <a:cs typeface="Verdana"/>
                <a:sym typeface="Verdana"/>
              </a:defRPr>
            </a:lvl1pPr>
            <a:lvl2pPr marL="514344" indent="-285748" defTabSz="914389">
              <a:spcBef>
                <a:spcPts val="451"/>
              </a:spcBef>
              <a:buFontTx/>
              <a:defRPr sz="2000">
                <a:latin typeface="Verdana"/>
                <a:ea typeface="Verdana"/>
                <a:cs typeface="Verdana"/>
                <a:sym typeface="Verdana"/>
              </a:defRPr>
            </a:lvl2pPr>
            <a:lvl3pPr marL="685791" indent="-228597" defTabSz="914389">
              <a:spcBef>
                <a:spcPts val="451"/>
              </a:spcBef>
              <a:buFontTx/>
              <a:defRPr sz="2000">
                <a:latin typeface="Verdana"/>
                <a:ea typeface="Verdana"/>
                <a:cs typeface="Verdana"/>
                <a:sym typeface="Verdana"/>
              </a:defRPr>
            </a:lvl3pPr>
            <a:lvl4pPr marL="914389" indent="-228597" defTabSz="914389">
              <a:spcBef>
                <a:spcPts val="451"/>
              </a:spcBef>
              <a:buFontTx/>
              <a:defRPr sz="2000">
                <a:latin typeface="Verdana"/>
                <a:ea typeface="Verdana"/>
                <a:cs typeface="Verdana"/>
                <a:sym typeface="Verdana"/>
              </a:defRPr>
            </a:lvl4pPr>
            <a:lvl5pPr marL="1142986" indent="-228597" defTabSz="914389">
              <a:spcBef>
                <a:spcPts val="451"/>
              </a:spcBef>
              <a:buFontTx/>
              <a:defRPr sz="2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173" name="top.png" descr="top.png"/>
          <p:cNvPicPr>
            <a:picLocks noChangeAspect="1"/>
          </p:cNvPicPr>
          <p:nvPr/>
        </p:nvPicPr>
        <p:blipFill>
          <a:blip r:embed="rId3"/>
          <a:stretch>
            <a:fillRect/>
          </a:stretch>
        </p:blipFill>
        <p:spPr>
          <a:xfrm>
            <a:off x="1523999" y="-1863"/>
            <a:ext cx="9144003" cy="384305"/>
          </a:xfrm>
          <a:prstGeom prst="rect">
            <a:avLst/>
          </a:prstGeom>
          <a:ln w="12700">
            <a:miter lim="400000"/>
          </a:ln>
        </p:spPr>
      </p:pic>
      <p:grpSp>
        <p:nvGrpSpPr>
          <p:cNvPr id="176" name="Group"/>
          <p:cNvGrpSpPr/>
          <p:nvPr/>
        </p:nvGrpSpPr>
        <p:grpSpPr>
          <a:xfrm>
            <a:off x="1524000" y="5768215"/>
            <a:ext cx="9144000" cy="886712"/>
            <a:chOff x="0" y="0"/>
            <a:chExt cx="18288000" cy="1773422"/>
          </a:xfrm>
        </p:grpSpPr>
        <p:sp>
          <p:nvSpPr>
            <p:cNvPr id="174"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175"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sp>
        <p:nvSpPr>
          <p:cNvPr id="177" name="uOttawa.ca"/>
          <p:cNvSpPr txBox="1"/>
          <p:nvPr/>
        </p:nvSpPr>
        <p:spPr>
          <a:xfrm>
            <a:off x="1703511" y="6152116"/>
            <a:ext cx="4536505"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178"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179" name="FMFM_CORP_FOOTER.jpg" descr="FMFM_CORP_FOOTER.jpg"/>
          <p:cNvPicPr>
            <a:picLocks noChangeAspect="1"/>
          </p:cNvPicPr>
          <p:nvPr/>
        </p:nvPicPr>
        <p:blipFill>
          <a:blip r:embed="rId5"/>
          <a:stretch>
            <a:fillRect/>
          </a:stretch>
        </p:blipFill>
        <p:spPr>
          <a:xfrm>
            <a:off x="1510271" y="6650866"/>
            <a:ext cx="9171461" cy="214001"/>
          </a:xfrm>
          <a:prstGeom prst="rect">
            <a:avLst/>
          </a:prstGeom>
          <a:ln w="12700">
            <a:miter lim="400000"/>
          </a:ln>
        </p:spPr>
      </p:pic>
      <p:sp>
        <p:nvSpPr>
          <p:cNvPr id="180"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2856338308"/>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7" name="Medicine5.jpg"/>
          <p:cNvSpPr>
            <a:spLocks noGrp="1"/>
          </p:cNvSpPr>
          <p:nvPr>
            <p:ph type="pic" idx="21"/>
          </p:nvPr>
        </p:nvSpPr>
        <p:spPr>
          <a:xfrm>
            <a:off x="-77788" y="-3665720"/>
            <a:ext cx="14154531" cy="9426621"/>
          </a:xfrm>
          <a:prstGeom prst="rect">
            <a:avLst/>
          </a:prstGeom>
          <a:ln w="12700"/>
        </p:spPr>
        <p:txBody>
          <a:bodyPr lIns="91439" tIns="45719" rIns="91439" bIns="45719"/>
          <a:lstStyle/>
          <a:p>
            <a:endParaRPr/>
          </a:p>
        </p:txBody>
      </p:sp>
      <p:pic>
        <p:nvPicPr>
          <p:cNvPr id="188" name="top.png" descr="top.png"/>
          <p:cNvPicPr>
            <a:picLocks noChangeAspect="1"/>
          </p:cNvPicPr>
          <p:nvPr/>
        </p:nvPicPr>
        <p:blipFill>
          <a:blip r:embed="rId3"/>
          <a:stretch>
            <a:fillRect/>
          </a:stretch>
        </p:blipFill>
        <p:spPr>
          <a:xfrm>
            <a:off x="2" y="1"/>
            <a:ext cx="12951799" cy="544340"/>
          </a:xfrm>
          <a:prstGeom prst="rect">
            <a:avLst/>
          </a:prstGeom>
          <a:ln w="12700">
            <a:miter lim="400000"/>
          </a:ln>
        </p:spPr>
      </p:pic>
      <p:sp>
        <p:nvSpPr>
          <p:cNvPr id="189"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360861377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I8">
    <p:bg>
      <p:bgPr>
        <a:gradFill flip="none" rotWithShape="1">
          <a:gsLst>
            <a:gs pos="0">
              <a:srgbClr val="77D5E8"/>
            </a:gs>
            <a:gs pos="100000">
              <a:srgbClr val="585DAA"/>
            </a:gs>
          </a:gsLst>
          <a:lin ang="5400000" scaled="0"/>
        </a:gradFill>
        <a:effectLst/>
      </p:bgPr>
    </p:bg>
    <p:spTree>
      <p:nvGrpSpPr>
        <p:cNvPr id="1" name=""/>
        <p:cNvGrpSpPr/>
        <p:nvPr/>
      </p:nvGrpSpPr>
      <p:grpSpPr>
        <a:xfrm>
          <a:off x="0" y="0"/>
          <a:ext cx="0" cy="0"/>
          <a:chOff x="0" y="0"/>
          <a:chExt cx="0" cy="0"/>
        </a:xfrm>
      </p:grpSpPr>
      <p:sp>
        <p:nvSpPr>
          <p:cNvPr id="196" name="Rectangle"/>
          <p:cNvSpPr/>
          <p:nvPr/>
        </p:nvSpPr>
        <p:spPr>
          <a:xfrm>
            <a:off x="1587501" y="-88900"/>
            <a:ext cx="9029700" cy="7035800"/>
          </a:xfrm>
          <a:prstGeom prst="rect">
            <a:avLst/>
          </a:prstGeom>
          <a:gradFill>
            <a:gsLst>
              <a:gs pos="0">
                <a:srgbClr val="000000"/>
              </a:gs>
              <a:gs pos="100000">
                <a:srgbClr val="424242"/>
              </a:gs>
            </a:gsLst>
            <a:lin ang="5400000"/>
          </a:gradFill>
          <a:ln w="25400">
            <a:miter lim="400000"/>
          </a:ln>
        </p:spPr>
        <p:txBody>
          <a:bodyPr lIns="38100" tIns="38100" rIns="38100" bIns="38100" anchor="ctr"/>
          <a:lstStyle/>
          <a:p>
            <a:pPr algn="ctr" defTabSz="406395">
              <a:defRPr sz="3200">
                <a:solidFill>
                  <a:schemeClr val="accent3">
                    <a:lumOff val="44000"/>
                  </a:schemeClr>
                </a:solidFill>
                <a:effectLst>
                  <a:outerShdw blurRad="25400" dist="12700" dir="5400000" rotWithShape="0">
                    <a:srgbClr val="000000">
                      <a:alpha val="50000"/>
                    </a:srgbClr>
                  </a:outerShdw>
                </a:effectLst>
              </a:defRPr>
            </a:pPr>
            <a:endParaRPr sz="1600"/>
          </a:p>
        </p:txBody>
      </p:sp>
      <p:pic>
        <p:nvPicPr>
          <p:cNvPr id="197" name="sparkback 1024.tiff" descr="sparkback 1024.tiff"/>
          <p:cNvPicPr>
            <a:picLocks/>
          </p:cNvPicPr>
          <p:nvPr/>
        </p:nvPicPr>
        <p:blipFill>
          <a:blip r:embed="rId2"/>
          <a:srcRect l="650" t="1265" r="2097" b="1704"/>
          <a:stretch>
            <a:fillRect/>
          </a:stretch>
        </p:blipFill>
        <p:spPr>
          <a:xfrm>
            <a:off x="1568419" y="62184"/>
            <a:ext cx="6644879" cy="671592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486"/>
                </a:lnTo>
                <a:lnTo>
                  <a:pt x="7364" y="21600"/>
                </a:lnTo>
                <a:lnTo>
                  <a:pt x="7450" y="20257"/>
                </a:lnTo>
                <a:lnTo>
                  <a:pt x="7508" y="19286"/>
                </a:lnTo>
                <a:lnTo>
                  <a:pt x="7681" y="18200"/>
                </a:lnTo>
                <a:lnTo>
                  <a:pt x="7826" y="17200"/>
                </a:lnTo>
                <a:lnTo>
                  <a:pt x="8057" y="16200"/>
                </a:lnTo>
                <a:lnTo>
                  <a:pt x="8317" y="15285"/>
                </a:lnTo>
                <a:lnTo>
                  <a:pt x="8778" y="14086"/>
                </a:lnTo>
                <a:lnTo>
                  <a:pt x="9154" y="13172"/>
                </a:lnTo>
                <a:lnTo>
                  <a:pt x="9674" y="12057"/>
                </a:lnTo>
                <a:lnTo>
                  <a:pt x="10165" y="11143"/>
                </a:lnTo>
                <a:lnTo>
                  <a:pt x="10742" y="10200"/>
                </a:lnTo>
                <a:lnTo>
                  <a:pt x="11377" y="9257"/>
                </a:lnTo>
                <a:lnTo>
                  <a:pt x="11839" y="8543"/>
                </a:lnTo>
                <a:lnTo>
                  <a:pt x="12446" y="7800"/>
                </a:lnTo>
                <a:lnTo>
                  <a:pt x="13139" y="7057"/>
                </a:lnTo>
                <a:lnTo>
                  <a:pt x="13774" y="6314"/>
                </a:lnTo>
                <a:lnTo>
                  <a:pt x="14525" y="5628"/>
                </a:lnTo>
                <a:lnTo>
                  <a:pt x="15507" y="4829"/>
                </a:lnTo>
                <a:lnTo>
                  <a:pt x="17095" y="3600"/>
                </a:lnTo>
                <a:lnTo>
                  <a:pt x="17932" y="2972"/>
                </a:lnTo>
                <a:lnTo>
                  <a:pt x="19578" y="2143"/>
                </a:lnTo>
                <a:lnTo>
                  <a:pt x="21080" y="1486"/>
                </a:lnTo>
                <a:lnTo>
                  <a:pt x="21513" y="772"/>
                </a:lnTo>
                <a:lnTo>
                  <a:pt x="21600" y="57"/>
                </a:lnTo>
                <a:lnTo>
                  <a:pt x="0" y="0"/>
                </a:lnTo>
                <a:close/>
              </a:path>
            </a:pathLst>
          </a:custGeom>
          <a:ln w="12700">
            <a:miter lim="400000"/>
          </a:ln>
        </p:spPr>
      </p:pic>
      <p:sp>
        <p:nvSpPr>
          <p:cNvPr id="198" name="Shape"/>
          <p:cNvSpPr/>
          <p:nvPr/>
        </p:nvSpPr>
        <p:spPr>
          <a:xfrm>
            <a:off x="1409701" y="-114300"/>
            <a:ext cx="9376172" cy="7089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lnTo>
                  <a:pt x="0" y="0"/>
                </a:lnTo>
                <a:close/>
                <a:moveTo>
                  <a:pt x="6264" y="20912"/>
                </a:moveTo>
                <a:lnTo>
                  <a:pt x="20546" y="20903"/>
                </a:lnTo>
                <a:cubicBezTo>
                  <a:pt x="20837" y="20903"/>
                  <a:pt x="21073" y="20591"/>
                  <a:pt x="21073" y="20206"/>
                </a:cubicBezTo>
                <a:lnTo>
                  <a:pt x="21073" y="1382"/>
                </a:lnTo>
                <a:cubicBezTo>
                  <a:pt x="21073" y="1004"/>
                  <a:pt x="20842" y="697"/>
                  <a:pt x="20556" y="697"/>
                </a:cubicBezTo>
                <a:cubicBezTo>
                  <a:pt x="12526" y="1079"/>
                  <a:pt x="6066" y="9612"/>
                  <a:pt x="5748" y="20223"/>
                </a:cubicBezTo>
                <a:cubicBezTo>
                  <a:pt x="5748" y="20223"/>
                  <a:pt x="5747" y="20226"/>
                  <a:pt x="5747" y="20227"/>
                </a:cubicBezTo>
                <a:cubicBezTo>
                  <a:pt x="5747" y="20605"/>
                  <a:pt x="5979" y="20911"/>
                  <a:pt x="6264" y="20912"/>
                </a:cubicBezTo>
                <a:close/>
                <a:moveTo>
                  <a:pt x="1054" y="20912"/>
                </a:moveTo>
                <a:lnTo>
                  <a:pt x="4955" y="20908"/>
                </a:lnTo>
                <a:cubicBezTo>
                  <a:pt x="5246" y="20908"/>
                  <a:pt x="5482" y="20596"/>
                  <a:pt x="5482" y="20211"/>
                </a:cubicBezTo>
                <a:lnTo>
                  <a:pt x="5483" y="20204"/>
                </a:lnTo>
                <a:cubicBezTo>
                  <a:pt x="5728" y="12028"/>
                  <a:pt x="9559" y="5073"/>
                  <a:pt x="14954" y="2008"/>
                </a:cubicBezTo>
                <a:cubicBezTo>
                  <a:pt x="15136" y="1902"/>
                  <a:pt x="15263" y="1661"/>
                  <a:pt x="15263" y="1382"/>
                </a:cubicBezTo>
                <a:cubicBezTo>
                  <a:pt x="15263" y="1004"/>
                  <a:pt x="15021" y="698"/>
                  <a:pt x="14736" y="697"/>
                </a:cubicBezTo>
                <a:lnTo>
                  <a:pt x="1054" y="697"/>
                </a:lnTo>
                <a:cubicBezTo>
                  <a:pt x="763" y="697"/>
                  <a:pt x="527" y="1009"/>
                  <a:pt x="527" y="1394"/>
                </a:cubicBezTo>
                <a:lnTo>
                  <a:pt x="527" y="20215"/>
                </a:lnTo>
                <a:cubicBezTo>
                  <a:pt x="527" y="20600"/>
                  <a:pt x="763" y="20912"/>
                  <a:pt x="1054" y="20912"/>
                </a:cubicBezTo>
                <a:close/>
              </a:path>
            </a:pathLst>
          </a:custGeom>
          <a:gradFill>
            <a:gsLst>
              <a:gs pos="0">
                <a:srgbClr val="FF9300"/>
              </a:gs>
              <a:gs pos="100000">
                <a:srgbClr val="000000"/>
              </a:gs>
            </a:gsLst>
            <a:lin ang="5400000"/>
          </a:gradFill>
          <a:ln w="25400">
            <a:miter lim="400000"/>
          </a:ln>
          <a:effectLst>
            <a:outerShdw blurRad="254000" dist="152400" dir="2700000" rotWithShape="0">
              <a:schemeClr val="accent3">
                <a:lumOff val="44000"/>
                <a:alpha val="50000"/>
              </a:schemeClr>
            </a:outerShdw>
          </a:effectLst>
        </p:spPr>
        <p:txBody>
          <a:bodyPr lIns="25400" tIns="25400" rIns="25400" bIns="25400" anchor="ctr"/>
          <a:lstStyle/>
          <a:p>
            <a:pPr algn="ctr" defTabSz="317496">
              <a:defRPr sz="3600" b="1">
                <a:solidFill>
                  <a:schemeClr val="accent3">
                    <a:lumOff val="44000"/>
                  </a:schemeClr>
                </a:solidFill>
                <a:effectLst>
                  <a:outerShdw blurRad="38100" dist="12700" dir="5400000" rotWithShape="0">
                    <a:srgbClr val="000000">
                      <a:alpha val="50000"/>
                    </a:srgbClr>
                  </a:outerShdw>
                </a:effectLst>
                <a:latin typeface="Gill Sans"/>
                <a:ea typeface="Gill Sans"/>
                <a:cs typeface="Gill Sans"/>
                <a:sym typeface="Gill Sans"/>
              </a:defRPr>
            </a:pPr>
            <a:endParaRPr sz="1800"/>
          </a:p>
        </p:txBody>
      </p:sp>
      <p:sp>
        <p:nvSpPr>
          <p:cNvPr id="199" name="Slide Number"/>
          <p:cNvSpPr txBox="1">
            <a:spLocks noGrp="1"/>
          </p:cNvSpPr>
          <p:nvPr>
            <p:ph type="sldNum" sz="quarter" idx="2"/>
          </p:nvPr>
        </p:nvSpPr>
        <p:spPr>
          <a:xfrm>
            <a:off x="5944059" y="6425914"/>
            <a:ext cx="294953" cy="292388"/>
          </a:xfrm>
          <a:prstGeom prst="rect">
            <a:avLst/>
          </a:prstGeom>
        </p:spPr>
        <p:txBody>
          <a:bodyPr anchor="b"/>
          <a:lstStyle>
            <a:lvl1pPr algn="ctr" defTabSz="406395">
              <a:defRPr sz="900">
                <a:solidFill>
                  <a:srgbClr val="D5D5D5"/>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47440724"/>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6" name="Title Text"/>
          <p:cNvSpPr txBox="1">
            <a:spLocks noGrp="1"/>
          </p:cNvSpPr>
          <p:nvPr>
            <p:ph type="title"/>
          </p:nvPr>
        </p:nvSpPr>
        <p:spPr>
          <a:xfrm>
            <a:off x="1936751" y="692696"/>
            <a:ext cx="7774632" cy="864096"/>
          </a:xfrm>
          <a:prstGeom prst="rect">
            <a:avLst/>
          </a:prstGeom>
        </p:spPr>
        <p:txBody>
          <a:bodyPr lIns="91438" tIns="91438" rIns="91438" bIns="91438">
            <a:normAutofit/>
          </a:bodyPr>
          <a:lstStyle>
            <a:lvl1pPr algn="l" defTabSz="914389">
              <a:defRPr sz="2800" b="1">
                <a:solidFill>
                  <a:srgbClr val="990000"/>
                </a:solidFill>
                <a:latin typeface="Verdana"/>
                <a:ea typeface="Verdana"/>
                <a:cs typeface="Verdana"/>
                <a:sym typeface="Verdana"/>
              </a:defRPr>
            </a:lvl1pPr>
          </a:lstStyle>
          <a:p>
            <a:r>
              <a:t>Title Text</a:t>
            </a:r>
          </a:p>
        </p:txBody>
      </p:sp>
      <p:sp>
        <p:nvSpPr>
          <p:cNvPr id="207" name="Body Level One…"/>
          <p:cNvSpPr txBox="1">
            <a:spLocks noGrp="1"/>
          </p:cNvSpPr>
          <p:nvPr>
            <p:ph type="body" sz="half" idx="1"/>
          </p:nvPr>
        </p:nvSpPr>
        <p:spPr>
          <a:xfrm>
            <a:off x="1919535" y="1700810"/>
            <a:ext cx="7772401" cy="3753545"/>
          </a:xfrm>
          <a:prstGeom prst="rect">
            <a:avLst/>
          </a:prstGeom>
        </p:spPr>
        <p:txBody>
          <a:bodyPr lIns="91438" tIns="91438" rIns="91438" bIns="91438">
            <a:normAutofit/>
          </a:bodyPr>
          <a:lstStyle>
            <a:lvl1pPr marL="342895" indent="-342895" defTabSz="914389">
              <a:spcBef>
                <a:spcPts val="451"/>
              </a:spcBef>
              <a:buFontTx/>
              <a:defRPr sz="2000">
                <a:latin typeface="Verdana"/>
                <a:ea typeface="Verdana"/>
                <a:cs typeface="Verdana"/>
                <a:sym typeface="Verdana"/>
              </a:defRPr>
            </a:lvl1pPr>
            <a:lvl2pPr marL="514344" indent="-285748" defTabSz="914389">
              <a:spcBef>
                <a:spcPts val="451"/>
              </a:spcBef>
              <a:buFontTx/>
              <a:defRPr sz="2000">
                <a:latin typeface="Verdana"/>
                <a:ea typeface="Verdana"/>
                <a:cs typeface="Verdana"/>
                <a:sym typeface="Verdana"/>
              </a:defRPr>
            </a:lvl2pPr>
            <a:lvl3pPr marL="685791" indent="-228597" defTabSz="914389">
              <a:spcBef>
                <a:spcPts val="451"/>
              </a:spcBef>
              <a:buFontTx/>
              <a:defRPr sz="2000">
                <a:latin typeface="Verdana"/>
                <a:ea typeface="Verdana"/>
                <a:cs typeface="Verdana"/>
                <a:sym typeface="Verdana"/>
              </a:defRPr>
            </a:lvl3pPr>
            <a:lvl4pPr marL="914389" indent="-228597" defTabSz="914389">
              <a:spcBef>
                <a:spcPts val="451"/>
              </a:spcBef>
              <a:buFontTx/>
              <a:defRPr sz="2000">
                <a:latin typeface="Verdana"/>
                <a:ea typeface="Verdana"/>
                <a:cs typeface="Verdana"/>
                <a:sym typeface="Verdana"/>
              </a:defRPr>
            </a:lvl4pPr>
            <a:lvl5pPr marL="1142986" indent="-228597" defTabSz="914389">
              <a:spcBef>
                <a:spcPts val="451"/>
              </a:spcBef>
              <a:buFontTx/>
              <a:defRPr sz="20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208" name="top.png" descr="top.png"/>
          <p:cNvPicPr>
            <a:picLocks noChangeAspect="1"/>
          </p:cNvPicPr>
          <p:nvPr/>
        </p:nvPicPr>
        <p:blipFill>
          <a:blip r:embed="rId3"/>
          <a:stretch>
            <a:fillRect/>
          </a:stretch>
        </p:blipFill>
        <p:spPr>
          <a:xfrm>
            <a:off x="0" y="2"/>
            <a:ext cx="13077347" cy="454041"/>
          </a:xfrm>
          <a:prstGeom prst="rect">
            <a:avLst/>
          </a:prstGeom>
          <a:ln w="12700">
            <a:miter lim="400000"/>
          </a:ln>
        </p:spPr>
      </p:pic>
      <p:sp>
        <p:nvSpPr>
          <p:cNvPr id="209" name="Slide Number"/>
          <p:cNvSpPr txBox="1">
            <a:spLocks noGrp="1"/>
          </p:cNvSpPr>
          <p:nvPr>
            <p:ph type="sldNum" sz="quarter" idx="2"/>
          </p:nvPr>
        </p:nvSpPr>
        <p:spPr>
          <a:xfrm>
            <a:off x="11757990" y="6593037"/>
            <a:ext cx="325726" cy="323161"/>
          </a:xfrm>
          <a:prstGeom prst="rect">
            <a:avLst/>
          </a:prstGeom>
        </p:spPr>
        <p:txBody>
          <a:bodyPr lIns="91438" tIns="91438" rIns="91438" bIns="91438"/>
          <a:lstStyle>
            <a:lvl1pPr defTabSz="914389">
              <a:defRPr sz="900">
                <a:solidFill>
                  <a:schemeClr val="accent3">
                    <a:lumOff val="44000"/>
                  </a:schemeClr>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429466237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02F33-36A8-C82B-F8BA-8A382BA52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09A333-D28F-413B-7C0D-88D7C7EC25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A3FD73-0900-8F97-2649-553471E71C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8E47D-07CF-D77E-10B7-D791EEBBEDB0}"/>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6" name="Footer Placeholder 5">
            <a:extLst>
              <a:ext uri="{FF2B5EF4-FFF2-40B4-BE49-F238E27FC236}">
                <a16:creationId xmlns:a16="http://schemas.microsoft.com/office/drawing/2014/main" id="{147EE294-9264-8C09-C967-226DFF73AA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F8A66-1545-F58C-CCD7-CE929E98AEFA}"/>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2251245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16" name="top.png" descr="top.png"/>
          <p:cNvPicPr>
            <a:picLocks noChangeAspect="1"/>
          </p:cNvPicPr>
          <p:nvPr/>
        </p:nvPicPr>
        <p:blipFill>
          <a:blip r:embed="rId3"/>
          <a:stretch>
            <a:fillRect/>
          </a:stretch>
        </p:blipFill>
        <p:spPr>
          <a:xfrm>
            <a:off x="2" y="-20346"/>
            <a:ext cx="13160217" cy="553100"/>
          </a:xfrm>
          <a:prstGeom prst="rect">
            <a:avLst/>
          </a:prstGeom>
          <a:ln w="12700">
            <a:miter lim="400000"/>
          </a:ln>
        </p:spPr>
      </p:pic>
      <p:sp>
        <p:nvSpPr>
          <p:cNvPr id="217"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103516670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4" name="top.png" descr="top.png"/>
          <p:cNvPicPr>
            <a:picLocks noChangeAspect="1"/>
          </p:cNvPicPr>
          <p:nvPr/>
        </p:nvPicPr>
        <p:blipFill>
          <a:blip r:embed="rId3"/>
          <a:stretch>
            <a:fillRect/>
          </a:stretch>
        </p:blipFill>
        <p:spPr>
          <a:xfrm>
            <a:off x="0" y="-83869"/>
            <a:ext cx="13046283" cy="548313"/>
          </a:xfrm>
          <a:prstGeom prst="rect">
            <a:avLst/>
          </a:prstGeom>
          <a:ln w="12700">
            <a:miter lim="400000"/>
          </a:ln>
        </p:spPr>
      </p:pic>
      <p:pic>
        <p:nvPicPr>
          <p:cNvPr id="225" name="FMFM_CORP_FOOTER.jpg" descr="FMFM_CORP_FOOTER.jpg"/>
          <p:cNvPicPr>
            <a:picLocks noChangeAspect="1"/>
          </p:cNvPicPr>
          <p:nvPr/>
        </p:nvPicPr>
        <p:blipFill>
          <a:blip r:embed="rId4"/>
          <a:stretch>
            <a:fillRect/>
          </a:stretch>
        </p:blipFill>
        <p:spPr>
          <a:xfrm>
            <a:off x="1510271" y="6650863"/>
            <a:ext cx="9171461" cy="214003"/>
          </a:xfrm>
          <a:prstGeom prst="rect">
            <a:avLst/>
          </a:prstGeom>
          <a:ln w="12700">
            <a:miter lim="400000"/>
          </a:ln>
        </p:spPr>
      </p:pic>
      <p:pic>
        <p:nvPicPr>
          <p:cNvPr id="226" name="CAGPO_2018_bandeau2.jpg" descr="CAGPO_2018_bandeau2.jpg"/>
          <p:cNvPicPr>
            <a:picLocks/>
          </p:cNvPicPr>
          <p:nvPr/>
        </p:nvPicPr>
        <p:blipFill>
          <a:blip r:embed="rId5"/>
          <a:stretch>
            <a:fillRect/>
          </a:stretch>
        </p:blipFill>
        <p:spPr>
          <a:xfrm>
            <a:off x="-421731" y="5738233"/>
            <a:ext cx="12613735" cy="1280396"/>
          </a:xfrm>
          <a:prstGeom prst="rect">
            <a:avLst/>
          </a:prstGeom>
          <a:ln w="12700">
            <a:miter lim="400000"/>
          </a:ln>
        </p:spPr>
      </p:pic>
      <p:sp>
        <p:nvSpPr>
          <p:cNvPr id="227" name="Slide Number"/>
          <p:cNvSpPr txBox="1">
            <a:spLocks noGrp="1"/>
          </p:cNvSpPr>
          <p:nvPr>
            <p:ph type="sldNum" sz="quarter" idx="2"/>
          </p:nvPr>
        </p:nvSpPr>
        <p:spPr>
          <a:xfrm>
            <a:off x="7713006" y="6171687"/>
            <a:ext cx="364196" cy="369326"/>
          </a:xfrm>
          <a:prstGeom prst="rect">
            <a:avLst/>
          </a:prstGeom>
        </p:spPr>
        <p:txBody>
          <a:bodyPr lIns="91437" tIns="91437" rIns="91437" bIns="91437"/>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377522648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1936749" y="692696"/>
            <a:ext cx="7774632" cy="864096"/>
          </a:xfrm>
          <a:prstGeom prst="rect">
            <a:avLst/>
          </a:prstGeom>
        </p:spPr>
        <p:txBody>
          <a:bodyPr lIns="91439" tIns="91439" rIns="91439" bIns="91439">
            <a:normAutofit/>
          </a:bodyPr>
          <a:lstStyle>
            <a:lvl1pPr algn="l" defTabSz="914389">
              <a:defRPr sz="2600" b="1">
                <a:solidFill>
                  <a:srgbClr val="990000"/>
                </a:solidFill>
                <a:latin typeface="Verdana"/>
                <a:ea typeface="Verdana"/>
                <a:cs typeface="Verdana"/>
                <a:sym typeface="Verdana"/>
              </a:defRPr>
            </a:lvl1pPr>
          </a:lstStyle>
          <a:p>
            <a:r>
              <a:t>Title Text</a:t>
            </a:r>
          </a:p>
        </p:txBody>
      </p:sp>
      <p:sp>
        <p:nvSpPr>
          <p:cNvPr id="235" name="Body Level One…"/>
          <p:cNvSpPr txBox="1">
            <a:spLocks noGrp="1"/>
          </p:cNvSpPr>
          <p:nvPr>
            <p:ph type="body" sz="half" idx="1"/>
          </p:nvPr>
        </p:nvSpPr>
        <p:spPr>
          <a:xfrm>
            <a:off x="1919536" y="1700808"/>
            <a:ext cx="7772400" cy="3753544"/>
          </a:xfrm>
          <a:prstGeom prst="rect">
            <a:avLst/>
          </a:prstGeom>
        </p:spPr>
        <p:txBody>
          <a:bodyPr lIns="91439" tIns="91439" rIns="91439" bIns="91439">
            <a:normAutofit/>
          </a:bodyPr>
          <a:lstStyle>
            <a:lvl1pPr marL="308607" indent="-308607" defTabSz="914389">
              <a:spcBef>
                <a:spcPts val="451"/>
              </a:spcBef>
              <a:buFontTx/>
              <a:defRPr sz="1800">
                <a:latin typeface="Verdana"/>
                <a:ea typeface="Verdana"/>
                <a:cs typeface="Verdana"/>
                <a:sym typeface="Verdana"/>
              </a:defRPr>
            </a:lvl1pPr>
            <a:lvl2pPr marL="485768" indent="-257172" defTabSz="914389">
              <a:spcBef>
                <a:spcPts val="451"/>
              </a:spcBef>
              <a:buFontTx/>
              <a:defRPr sz="1800">
                <a:latin typeface="Verdana"/>
                <a:ea typeface="Verdana"/>
                <a:cs typeface="Verdana"/>
                <a:sym typeface="Verdana"/>
              </a:defRPr>
            </a:lvl2pPr>
            <a:lvl3pPr marL="662931" indent="-205738" defTabSz="914389">
              <a:spcBef>
                <a:spcPts val="451"/>
              </a:spcBef>
              <a:buFontTx/>
              <a:defRPr sz="1800">
                <a:latin typeface="Verdana"/>
                <a:ea typeface="Verdana"/>
                <a:cs typeface="Verdana"/>
                <a:sym typeface="Verdana"/>
              </a:defRPr>
            </a:lvl3pPr>
            <a:lvl4pPr marL="891528" indent="-205738" defTabSz="914389">
              <a:spcBef>
                <a:spcPts val="451"/>
              </a:spcBef>
              <a:buFontTx/>
              <a:defRPr sz="1800">
                <a:latin typeface="Verdana"/>
                <a:ea typeface="Verdana"/>
                <a:cs typeface="Verdana"/>
                <a:sym typeface="Verdana"/>
              </a:defRPr>
            </a:lvl4pPr>
            <a:lvl5pPr marL="1120127" indent="-205738" defTabSz="914389">
              <a:spcBef>
                <a:spcPts val="451"/>
              </a:spcBef>
              <a:buFontTx/>
              <a:defRPr sz="18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pic>
        <p:nvPicPr>
          <p:cNvPr id="236" name="top.png" descr="top.png"/>
          <p:cNvPicPr>
            <a:picLocks/>
          </p:cNvPicPr>
          <p:nvPr/>
        </p:nvPicPr>
        <p:blipFill>
          <a:blip r:embed="rId3"/>
          <a:stretch>
            <a:fillRect/>
          </a:stretch>
        </p:blipFill>
        <p:spPr>
          <a:xfrm>
            <a:off x="0" y="0"/>
            <a:ext cx="13077347" cy="454040"/>
          </a:xfrm>
          <a:prstGeom prst="rect">
            <a:avLst/>
          </a:prstGeom>
          <a:ln w="12700">
            <a:miter lim="400000"/>
          </a:ln>
        </p:spPr>
      </p:pic>
      <p:sp>
        <p:nvSpPr>
          <p:cNvPr id="237"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3489630537"/>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4_Title Slid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46" name="Group"/>
          <p:cNvGrpSpPr/>
          <p:nvPr/>
        </p:nvGrpSpPr>
        <p:grpSpPr>
          <a:xfrm>
            <a:off x="1524000" y="5768215"/>
            <a:ext cx="9144000" cy="886712"/>
            <a:chOff x="0" y="0"/>
            <a:chExt cx="18288000" cy="1773422"/>
          </a:xfrm>
        </p:grpSpPr>
        <p:sp>
          <p:nvSpPr>
            <p:cNvPr id="244" name="Rectangle"/>
            <p:cNvSpPr/>
            <p:nvPr/>
          </p:nvSpPr>
          <p:spPr>
            <a:xfrm>
              <a:off x="0" y="0"/>
              <a:ext cx="18288000" cy="1773422"/>
            </a:xfrm>
            <a:prstGeom prst="rect">
              <a:avLst/>
            </a:prstGeom>
            <a:solidFill>
              <a:schemeClr val="accent3">
                <a:lumOff val="44000"/>
              </a:schemeClr>
            </a:solidFill>
            <a:ln w="12700" cap="flat">
              <a:noFill/>
              <a:miter lim="400000"/>
            </a:ln>
            <a:effectLst/>
          </p:spPr>
          <p:txBody>
            <a:bodyPr wrap="square" lIns="91439" tIns="91439" rIns="91439" bIns="91439" numCol="1" anchor="t">
              <a:noAutofit/>
            </a:bodyPr>
            <a:lstStyle/>
            <a:p>
              <a:pPr algn="r">
                <a:defRPr>
                  <a:latin typeface="+mn-lt"/>
                  <a:ea typeface="+mn-ea"/>
                  <a:cs typeface="+mn-cs"/>
                  <a:sym typeface="Times Roman"/>
                </a:defRPr>
              </a:pPr>
              <a:endParaRPr sz="900"/>
            </a:p>
          </p:txBody>
        </p:sp>
        <p:sp>
          <p:nvSpPr>
            <p:cNvPr id="245" name="Text"/>
            <p:cNvSpPr txBox="1"/>
            <p:nvPr/>
          </p:nvSpPr>
          <p:spPr>
            <a:xfrm>
              <a:off x="0" y="0"/>
              <a:ext cx="18288000" cy="646325"/>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91439" tIns="91439" rIns="91439" bIns="91439" numCol="1" anchor="t">
              <a:spAutoFit/>
            </a:bodyPr>
            <a:lstStyle>
              <a:lvl1pPr algn="r">
                <a:defRPr>
                  <a:latin typeface="+mn-lt"/>
                  <a:ea typeface="+mn-ea"/>
                  <a:cs typeface="+mn-cs"/>
                  <a:sym typeface="Times Roman"/>
                </a:defRPr>
              </a:lvl1pPr>
            </a:lstStyle>
            <a:p>
              <a:r>
                <a:rPr sz="900"/>
                <a:t> </a:t>
              </a:r>
            </a:p>
          </p:txBody>
        </p:sp>
      </p:grpSp>
      <p:pic>
        <p:nvPicPr>
          <p:cNvPr id="247" name="top.png" descr="top.png"/>
          <p:cNvPicPr>
            <a:picLocks noChangeAspect="1"/>
          </p:cNvPicPr>
          <p:nvPr/>
        </p:nvPicPr>
        <p:blipFill>
          <a:blip r:embed="rId3"/>
          <a:stretch>
            <a:fillRect/>
          </a:stretch>
        </p:blipFill>
        <p:spPr>
          <a:xfrm>
            <a:off x="1523999" y="-1864"/>
            <a:ext cx="9144003" cy="384305"/>
          </a:xfrm>
          <a:prstGeom prst="rect">
            <a:avLst/>
          </a:prstGeom>
          <a:ln w="12700">
            <a:miter lim="400000"/>
          </a:ln>
        </p:spPr>
      </p:pic>
      <p:sp>
        <p:nvSpPr>
          <p:cNvPr id="248" name="uOttawa.ca"/>
          <p:cNvSpPr txBox="1"/>
          <p:nvPr/>
        </p:nvSpPr>
        <p:spPr>
          <a:xfrm>
            <a:off x="1703512" y="6152116"/>
            <a:ext cx="4536504" cy="2769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lvl1pPr>
              <a:defRPr sz="2400" b="1">
                <a:solidFill>
                  <a:srgbClr val="A69C95"/>
                </a:solidFill>
                <a:latin typeface="Verdana"/>
                <a:ea typeface="Verdana"/>
                <a:cs typeface="Verdana"/>
                <a:sym typeface="Verdana"/>
              </a:defRPr>
            </a:lvl1pPr>
          </a:lstStyle>
          <a:p>
            <a:r>
              <a:rPr sz="1200"/>
              <a:t>uOttawa.ca</a:t>
            </a:r>
          </a:p>
        </p:txBody>
      </p:sp>
      <p:pic>
        <p:nvPicPr>
          <p:cNvPr id="249" name="uOttawa_HOR_WG7.png" descr="uOttawa_HOR_WG7.png"/>
          <p:cNvPicPr>
            <a:picLocks noChangeAspect="1"/>
          </p:cNvPicPr>
          <p:nvPr/>
        </p:nvPicPr>
        <p:blipFill>
          <a:blip r:embed="rId4"/>
          <a:stretch>
            <a:fillRect/>
          </a:stretch>
        </p:blipFill>
        <p:spPr>
          <a:xfrm>
            <a:off x="8733369" y="5947835"/>
            <a:ext cx="1697567" cy="454040"/>
          </a:xfrm>
          <a:prstGeom prst="rect">
            <a:avLst/>
          </a:prstGeom>
          <a:ln w="12700">
            <a:miter lim="400000"/>
          </a:ln>
        </p:spPr>
      </p:pic>
      <p:pic>
        <p:nvPicPr>
          <p:cNvPr id="250" name="FMFM_CORP_FOOTER.jpg" descr="FMFM_CORP_FOOTER.jpg"/>
          <p:cNvPicPr>
            <a:picLocks noChangeAspect="1"/>
          </p:cNvPicPr>
          <p:nvPr/>
        </p:nvPicPr>
        <p:blipFill>
          <a:blip r:embed="rId5"/>
          <a:stretch>
            <a:fillRect/>
          </a:stretch>
        </p:blipFill>
        <p:spPr>
          <a:xfrm>
            <a:off x="1510273" y="6650866"/>
            <a:ext cx="9171463" cy="214001"/>
          </a:xfrm>
          <a:prstGeom prst="rect">
            <a:avLst/>
          </a:prstGeom>
          <a:ln w="12700">
            <a:miter lim="400000"/>
          </a:ln>
        </p:spPr>
      </p:pic>
      <p:sp>
        <p:nvSpPr>
          <p:cNvPr id="251" name="Slide Number"/>
          <p:cNvSpPr txBox="1">
            <a:spLocks noGrp="1"/>
          </p:cNvSpPr>
          <p:nvPr>
            <p:ph type="sldNum" sz="quarter" idx="2"/>
          </p:nvPr>
        </p:nvSpPr>
        <p:spPr>
          <a:xfrm>
            <a:off x="7713001" y="6171686"/>
            <a:ext cx="364200" cy="369330"/>
          </a:xfrm>
          <a:prstGeom prst="rect">
            <a:avLst/>
          </a:prstGeom>
        </p:spPr>
        <p:txBody>
          <a:bodyPr lIns="91439" tIns="91439" rIns="91439" bIns="91439"/>
          <a:lstStyle>
            <a:lvl1pPr defTabSz="914389">
              <a:defRPr sz="1200">
                <a:latin typeface="+mn-lt"/>
                <a:ea typeface="+mn-ea"/>
                <a:cs typeface="+mn-cs"/>
                <a:sym typeface="Times Roman"/>
              </a:defRPr>
            </a:lvl1pPr>
          </a:lstStyle>
          <a:p>
            <a:fld id="{86CB4B4D-7CA3-9044-876B-883B54F8677D}" type="slidenum">
              <a:t>‹#›</a:t>
            </a:fld>
            <a:endParaRPr/>
          </a:p>
        </p:txBody>
      </p:sp>
    </p:spTree>
    <p:extLst>
      <p:ext uri="{BB962C8B-B14F-4D97-AF65-F5344CB8AC3E}">
        <p14:creationId xmlns:p14="http://schemas.microsoft.com/office/powerpoint/2010/main" val="231846521"/>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Slide 2 master">
    <p:spTree>
      <p:nvGrpSpPr>
        <p:cNvPr id="1" name=""/>
        <p:cNvGrpSpPr/>
        <p:nvPr/>
      </p:nvGrpSpPr>
      <p:grpSpPr>
        <a:xfrm>
          <a:off x="0" y="0"/>
          <a:ext cx="0" cy="0"/>
          <a:chOff x="0" y="0"/>
          <a:chExt cx="0" cy="0"/>
        </a:xfrm>
      </p:grpSpPr>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6338473"/>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el und Inhalt">
    <p:bg>
      <p:bgPr>
        <a:solidFill>
          <a:schemeClr val="accent3">
            <a:lumOff val="44000"/>
          </a:schemeClr>
        </a:solidFill>
        <a:effectLst/>
      </p:bgPr>
    </p:bg>
    <p:spTree>
      <p:nvGrpSpPr>
        <p:cNvPr id="1" name=""/>
        <p:cNvGrpSpPr/>
        <p:nvPr/>
      </p:nvGrpSpPr>
      <p:grpSpPr>
        <a:xfrm>
          <a:off x="0" y="0"/>
          <a:ext cx="0" cy="0"/>
          <a:chOff x="0" y="0"/>
          <a:chExt cx="0" cy="0"/>
        </a:xfrm>
      </p:grpSpPr>
      <p:pic>
        <p:nvPicPr>
          <p:cNvPr id="265" name="Picture 8" descr="Picture 8"/>
          <p:cNvPicPr>
            <a:picLocks noChangeAspect="1"/>
          </p:cNvPicPr>
          <p:nvPr/>
        </p:nvPicPr>
        <p:blipFill>
          <a:blip r:embed="rId2"/>
          <a:stretch>
            <a:fillRect/>
          </a:stretch>
        </p:blipFill>
        <p:spPr>
          <a:xfrm>
            <a:off x="9161416" y="1"/>
            <a:ext cx="3030584" cy="1332412"/>
          </a:xfrm>
          <a:prstGeom prst="rect">
            <a:avLst/>
          </a:prstGeom>
          <a:ln w="12700">
            <a:miter lim="400000"/>
          </a:ln>
        </p:spPr>
      </p:pic>
      <p:sp>
        <p:nvSpPr>
          <p:cNvPr id="266" name="Straight Connector 7"/>
          <p:cNvSpPr/>
          <p:nvPr/>
        </p:nvSpPr>
        <p:spPr>
          <a:xfrm flipH="1" flipV="1">
            <a:off x="0" y="1332412"/>
            <a:ext cx="12192000" cy="0"/>
          </a:xfrm>
          <a:prstGeom prst="line">
            <a:avLst/>
          </a:prstGeom>
          <a:ln w="12700">
            <a:solidFill>
              <a:srgbClr val="A6A6A6"/>
            </a:solidFill>
            <a:miter/>
          </a:ln>
        </p:spPr>
        <p:txBody>
          <a:bodyPr tIns="45720" bIns="45720"/>
          <a:lstStyle/>
          <a:p>
            <a:pPr>
              <a:defRPr sz="3200">
                <a:latin typeface="Verdana"/>
                <a:ea typeface="Verdana"/>
                <a:cs typeface="Verdana"/>
                <a:sym typeface="Verdana"/>
              </a:defRPr>
            </a:pPr>
            <a:endParaRPr sz="1600"/>
          </a:p>
        </p:txBody>
      </p:sp>
      <p:sp>
        <p:nvSpPr>
          <p:cNvPr id="267" name="Title Text"/>
          <p:cNvSpPr txBox="1">
            <a:spLocks noGrp="1"/>
          </p:cNvSpPr>
          <p:nvPr>
            <p:ph type="title"/>
          </p:nvPr>
        </p:nvSpPr>
        <p:spPr>
          <a:xfrm>
            <a:off x="874714" y="234352"/>
            <a:ext cx="5019105" cy="530352"/>
          </a:xfrm>
          <a:prstGeom prst="rect">
            <a:avLst/>
          </a:prstGeom>
        </p:spPr>
        <p:txBody>
          <a:bodyPr lIns="36000" tIns="36000" rIns="36000" bIns="36000" anchor="t">
            <a:normAutofit/>
          </a:bodyPr>
          <a:lstStyle>
            <a:lvl1pPr algn="l" defTabSz="914389">
              <a:defRPr sz="3500" b="1">
                <a:solidFill>
                  <a:srgbClr val="002060"/>
                </a:solidFill>
              </a:defRPr>
            </a:lvl1pPr>
          </a:lstStyle>
          <a:p>
            <a:r>
              <a:t>Title Text</a:t>
            </a:r>
          </a:p>
        </p:txBody>
      </p:sp>
      <p:sp>
        <p:nvSpPr>
          <p:cNvPr id="268" name="Body Level One…"/>
          <p:cNvSpPr txBox="1">
            <a:spLocks noGrp="1"/>
          </p:cNvSpPr>
          <p:nvPr>
            <p:ph type="body" idx="1"/>
          </p:nvPr>
        </p:nvSpPr>
        <p:spPr>
          <a:xfrm>
            <a:off x="874711" y="1689063"/>
            <a:ext cx="10801355" cy="4656176"/>
          </a:xfrm>
          <a:prstGeom prst="rect">
            <a:avLst/>
          </a:prstGeom>
        </p:spPr>
        <p:txBody>
          <a:bodyPr lIns="0" tIns="0" rIns="0" bIns="0">
            <a:normAutofit/>
          </a:bodyPr>
          <a:lstStyle>
            <a:lvl1pPr marL="227010" indent="-227010" defTabSz="914389">
              <a:spcBef>
                <a:spcPts val="800"/>
              </a:spcBef>
              <a:buClr>
                <a:srgbClr val="002060"/>
              </a:buClr>
              <a:defRPr sz="2000"/>
            </a:lvl1pPr>
            <a:lvl2pPr marL="405602" indent="-317496" defTabSz="914389">
              <a:spcBef>
                <a:spcPts val="800"/>
              </a:spcBef>
              <a:buClr>
                <a:srgbClr val="002060"/>
              </a:buClr>
              <a:defRPr sz="2000"/>
            </a:lvl2pPr>
            <a:lvl3pPr marL="419271" indent="-239885" defTabSz="914389">
              <a:spcBef>
                <a:spcPts val="800"/>
              </a:spcBef>
              <a:buClr>
                <a:srgbClr val="002060"/>
              </a:buClr>
              <a:buChar char="▪"/>
              <a:defRPr sz="2000"/>
            </a:lvl3pPr>
            <a:lvl4pPr marL="470335" indent="-202846" defTabSz="914389">
              <a:spcBef>
                <a:spcPts val="800"/>
              </a:spcBef>
              <a:buClr>
                <a:srgbClr val="002060"/>
              </a:buClr>
              <a:buChar char="▪"/>
              <a:defRPr sz="2000"/>
            </a:lvl4pPr>
            <a:lvl5pPr marL="554559" indent="-195790" defTabSz="914389">
              <a:spcBef>
                <a:spcPts val="800"/>
              </a:spcBef>
              <a:buClr>
                <a:srgbClr val="002060"/>
              </a:buClr>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269" name="Textplatzhalter 7"/>
          <p:cNvSpPr>
            <a:spLocks noGrp="1"/>
          </p:cNvSpPr>
          <p:nvPr>
            <p:ph type="body" sz="quarter" idx="21" hasCustomPrompt="1"/>
          </p:nvPr>
        </p:nvSpPr>
        <p:spPr>
          <a:xfrm>
            <a:off x="874712" y="764704"/>
            <a:ext cx="2194939" cy="528795"/>
          </a:xfrm>
          <a:prstGeom prst="rect">
            <a:avLst/>
          </a:prstGeom>
          <a:ln w="3175"/>
        </p:spPr>
        <p:txBody>
          <a:bodyPr lIns="36000" tIns="36000" rIns="36000" bIns="36000">
            <a:normAutofit/>
          </a:bodyPr>
          <a:lstStyle>
            <a:lvl1pPr marL="0" indent="0" defTabSz="914389">
              <a:spcBef>
                <a:spcPts val="0"/>
              </a:spcBef>
              <a:buSzTx/>
              <a:buFontTx/>
              <a:buNone/>
              <a:defRPr sz="3100" b="1">
                <a:solidFill>
                  <a:srgbClr val="7030A0"/>
                </a:solidFill>
              </a:defRPr>
            </a:lvl1pPr>
          </a:lstStyle>
          <a:p>
            <a:r>
              <a:t>zweite Zeile</a:t>
            </a:r>
          </a:p>
        </p:txBody>
      </p:sp>
      <p:sp>
        <p:nvSpPr>
          <p:cNvPr id="270" name="Slide Number"/>
          <p:cNvSpPr txBox="1">
            <a:spLocks noGrp="1"/>
          </p:cNvSpPr>
          <p:nvPr>
            <p:ph type="sldNum" sz="quarter" idx="2"/>
          </p:nvPr>
        </p:nvSpPr>
        <p:spPr>
          <a:xfrm>
            <a:off x="11715244" y="6654263"/>
            <a:ext cx="177400" cy="123111"/>
          </a:xfrm>
          <a:prstGeom prst="rect">
            <a:avLst/>
          </a:prstGeom>
        </p:spPr>
        <p:txBody>
          <a:bodyPr lIns="0" tIns="0" rIns="0" bIns="0" anchor="b"/>
          <a:lstStyle>
            <a:lvl1pPr defTabSz="914389">
              <a:defRPr sz="800">
                <a:solidFill>
                  <a:srgbClr val="595959"/>
                </a:solidFill>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418426028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chemeClr val="accent3">
            <a:lumOff val="44000"/>
          </a:schemeClr>
        </a:solidFill>
        <a:effectLst/>
      </p:bgPr>
    </p:bg>
    <p:spTree>
      <p:nvGrpSpPr>
        <p:cNvPr id="1" name=""/>
        <p:cNvGrpSpPr/>
        <p:nvPr/>
      </p:nvGrpSpPr>
      <p:grpSpPr>
        <a:xfrm>
          <a:off x="0" y="0"/>
          <a:ext cx="0" cy="0"/>
          <a:chOff x="0" y="0"/>
          <a:chExt cx="0" cy="0"/>
        </a:xfrm>
      </p:grpSpPr>
      <p:pic>
        <p:nvPicPr>
          <p:cNvPr id="277" name="bg object 16" descr="bg object 16"/>
          <p:cNvPicPr>
            <a:picLocks noChangeAspect="1"/>
          </p:cNvPicPr>
          <p:nvPr/>
        </p:nvPicPr>
        <p:blipFill>
          <a:blip r:embed="rId2"/>
          <a:stretch>
            <a:fillRect/>
          </a:stretch>
        </p:blipFill>
        <p:spPr>
          <a:xfrm>
            <a:off x="9870274" y="357648"/>
            <a:ext cx="1843193" cy="316805"/>
          </a:xfrm>
          <a:prstGeom prst="rect">
            <a:avLst/>
          </a:prstGeom>
          <a:ln w="12700">
            <a:miter lim="400000"/>
          </a:ln>
        </p:spPr>
      </p:pic>
      <p:sp>
        <p:nvSpPr>
          <p:cNvPr id="278" name="Title Text"/>
          <p:cNvSpPr txBox="1">
            <a:spLocks noGrp="1"/>
          </p:cNvSpPr>
          <p:nvPr>
            <p:ph type="title"/>
          </p:nvPr>
        </p:nvSpPr>
        <p:spPr>
          <a:xfrm>
            <a:off x="594697" y="278046"/>
            <a:ext cx="7741920" cy="574453"/>
          </a:xfrm>
          <a:prstGeom prst="rect">
            <a:avLst/>
          </a:prstGeom>
        </p:spPr>
        <p:txBody>
          <a:bodyPr lIns="0" tIns="0" rIns="0" bIns="0" anchor="t">
            <a:normAutofit/>
          </a:bodyPr>
          <a:lstStyle>
            <a:lvl1pPr algn="l" defTabSz="914389">
              <a:defRPr b="1">
                <a:solidFill>
                  <a:srgbClr val="5F5D8E"/>
                </a:solidFill>
                <a:latin typeface="Arial Narrow"/>
                <a:ea typeface="Arial Narrow"/>
                <a:cs typeface="Arial Narrow"/>
                <a:sym typeface="Arial Narrow"/>
              </a:defRPr>
            </a:lvl1pPr>
          </a:lstStyle>
          <a:p>
            <a:r>
              <a:t>Title Text</a:t>
            </a:r>
          </a:p>
        </p:txBody>
      </p:sp>
      <p:sp>
        <p:nvSpPr>
          <p:cNvPr id="279" name="Body Level One…"/>
          <p:cNvSpPr txBox="1">
            <a:spLocks noGrp="1"/>
          </p:cNvSpPr>
          <p:nvPr>
            <p:ph type="body" sz="quarter" idx="1"/>
          </p:nvPr>
        </p:nvSpPr>
        <p:spPr>
          <a:xfrm>
            <a:off x="6765204" y="2491401"/>
            <a:ext cx="5049520" cy="277000"/>
          </a:xfrm>
          <a:prstGeom prst="rect">
            <a:avLst/>
          </a:prstGeom>
        </p:spPr>
        <p:txBody>
          <a:bodyPr lIns="0" tIns="0" rIns="0" bIns="0">
            <a:normAutofit/>
          </a:bodyPr>
          <a:lstStyle>
            <a:lvl1pPr marL="0" indent="0" defTabSz="914389">
              <a:spcBef>
                <a:spcPts val="0"/>
              </a:spcBef>
              <a:buSzTx/>
              <a:buFontTx/>
              <a:buNone/>
              <a:defRPr sz="1600"/>
            </a:lvl1pPr>
            <a:lvl2pPr marL="0" indent="304788" defTabSz="914389">
              <a:spcBef>
                <a:spcPts val="0"/>
              </a:spcBef>
              <a:buSzTx/>
              <a:buFontTx/>
              <a:buNone/>
              <a:defRPr sz="1600"/>
            </a:lvl2pPr>
            <a:lvl3pPr marL="0" indent="609577" defTabSz="914389">
              <a:spcBef>
                <a:spcPts val="0"/>
              </a:spcBef>
              <a:buSzTx/>
              <a:buFontTx/>
              <a:buNone/>
              <a:defRPr sz="1600"/>
            </a:lvl3pPr>
            <a:lvl4pPr marL="0" indent="914366" defTabSz="914389">
              <a:spcBef>
                <a:spcPts val="0"/>
              </a:spcBef>
              <a:buSzTx/>
              <a:buFontTx/>
              <a:buNone/>
              <a:defRPr sz="1600"/>
            </a:lvl4pPr>
            <a:lvl5pPr marL="0" indent="1219154" defTabSz="914389">
              <a:spcBef>
                <a:spcPts val="0"/>
              </a:spcBef>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80" name="Slide Number"/>
          <p:cNvSpPr txBox="1">
            <a:spLocks noGrp="1"/>
          </p:cNvSpPr>
          <p:nvPr>
            <p:ph type="sldNum" sz="quarter" idx="2"/>
          </p:nvPr>
        </p:nvSpPr>
        <p:spPr>
          <a:xfrm>
            <a:off x="11338745" y="6377942"/>
            <a:ext cx="243656" cy="246221"/>
          </a:xfrm>
          <a:prstGeom prst="rect">
            <a:avLst/>
          </a:prstGeom>
        </p:spPr>
        <p:txBody>
          <a:bodyPr lIns="0" tIns="0" rIns="0" bIns="0" anchor="t"/>
          <a:lstStyle>
            <a:lvl1pPr defTabSz="914389">
              <a:defRPr sz="1600">
                <a:solidFill>
                  <a:srgbClr val="888888"/>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86646606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Slide 7 master">
    <p:spTree>
      <p:nvGrpSpPr>
        <p:cNvPr id="1" name=""/>
        <p:cNvGrpSpPr/>
        <p:nvPr/>
      </p:nvGrpSpPr>
      <p:grpSpPr>
        <a:xfrm>
          <a:off x="0" y="0"/>
          <a:ext cx="0" cy="0"/>
          <a:chOff x="0" y="0"/>
          <a:chExt cx="0" cy="0"/>
        </a:xfrm>
      </p:grpSpPr>
      <p:sp>
        <p:nvSpPr>
          <p:cNvPr id="287" name="Shape 0"/>
          <p:cNvSpPr/>
          <p:nvPr/>
        </p:nvSpPr>
        <p:spPr>
          <a:xfrm>
            <a:off x="0" y="0"/>
            <a:ext cx="12192000" cy="6858000"/>
          </a:xfrm>
          <a:prstGeom prst="rect">
            <a:avLst/>
          </a:prstGeom>
          <a:solidFill>
            <a:srgbClr val="ECECF3"/>
          </a:solidFill>
          <a:ln w="12700">
            <a:miter lim="400000"/>
          </a:ln>
        </p:spPr>
        <p:txBody>
          <a:bodyPr lIns="38100" tIns="38100" rIns="38100" bIns="38100"/>
          <a:lstStyle/>
          <a:p>
            <a:pPr defTabSz="761990">
              <a:defRPr sz="3000">
                <a:latin typeface="Calibri"/>
                <a:ea typeface="Calibri"/>
                <a:cs typeface="Calibri"/>
                <a:sym typeface="Calibri"/>
              </a:defRPr>
            </a:pPr>
            <a:endParaRPr sz="1500"/>
          </a:p>
        </p:txBody>
      </p:sp>
      <p:sp>
        <p:nvSpPr>
          <p:cNvPr id="288" name="Shape 1"/>
          <p:cNvSpPr/>
          <p:nvPr/>
        </p:nvSpPr>
        <p:spPr>
          <a:xfrm>
            <a:off x="0" y="0"/>
            <a:ext cx="12192000" cy="6858000"/>
          </a:xfrm>
          <a:prstGeom prst="rect">
            <a:avLst/>
          </a:prstGeom>
          <a:solidFill>
            <a:schemeClr val="accent3">
              <a:lumOff val="44000"/>
              <a:alpha val="95000"/>
            </a:schemeClr>
          </a:solidFill>
          <a:ln w="12700">
            <a:miter lim="400000"/>
          </a:ln>
        </p:spPr>
        <p:txBody>
          <a:bodyPr lIns="38100" tIns="38100" rIns="38100" bIns="38100"/>
          <a:lstStyle/>
          <a:p>
            <a:pPr defTabSz="761990">
              <a:defRPr sz="3000">
                <a:latin typeface="Calibri"/>
                <a:ea typeface="Calibri"/>
                <a:cs typeface="Calibri"/>
                <a:sym typeface="Calibri"/>
              </a:defRPr>
            </a:pPr>
            <a:endParaRPr sz="1500"/>
          </a:p>
        </p:txBody>
      </p:sp>
      <p:sp>
        <p:nvSpPr>
          <p:cNvPr id="289" name="Slide Number"/>
          <p:cNvSpPr txBox="1">
            <a:spLocks noGrp="1"/>
          </p:cNvSpPr>
          <p:nvPr>
            <p:ph type="sldNum" sz="quarter" idx="2"/>
          </p:nvPr>
        </p:nvSpPr>
        <p:spPr>
          <a:xfrm>
            <a:off x="8426619" y="6202462"/>
            <a:ext cx="310983" cy="30777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380355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B58F5-1EBF-1717-27B9-E6EA86D40A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BB49BC-837F-8E35-7594-90CAF4363F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9E1B46-173C-0FA2-A6A8-B9DD22DF1B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5C3551-15D3-76CF-585D-53BF206148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F8763-3890-50DB-2015-31DB21FAC5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BF9445-3CC9-0E7A-F531-AD49C6FD4901}"/>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8" name="Footer Placeholder 7">
            <a:extLst>
              <a:ext uri="{FF2B5EF4-FFF2-40B4-BE49-F238E27FC236}">
                <a16:creationId xmlns:a16="http://schemas.microsoft.com/office/drawing/2014/main" id="{F9CF818F-34E1-E0B9-F3F6-CB10E9BEE3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51C7AC-5FA0-B4E7-A190-91176EC3164A}"/>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2612162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B8335-9F70-8C97-D8CC-3EAA55BBB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FA5BB4-AAC1-D0E5-3A28-518C3A2A0465}"/>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4" name="Footer Placeholder 3">
            <a:extLst>
              <a:ext uri="{FF2B5EF4-FFF2-40B4-BE49-F238E27FC236}">
                <a16:creationId xmlns:a16="http://schemas.microsoft.com/office/drawing/2014/main" id="{F842F859-854E-16F2-4DB4-37E9476FD3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EA61C8-4BF7-6950-F084-9A3B2F82B455}"/>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115157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F4465D-3E9D-52F3-908B-1A1F42CDFB40}"/>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3" name="Footer Placeholder 2">
            <a:extLst>
              <a:ext uri="{FF2B5EF4-FFF2-40B4-BE49-F238E27FC236}">
                <a16:creationId xmlns:a16="http://schemas.microsoft.com/office/drawing/2014/main" id="{F590F982-36BB-2D89-41F2-8A2D0D9640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4A7FF4-F9FA-B0B8-A01F-B1B2995CC9DB}"/>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45969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A7AA5-B556-7E36-4CB4-69974EA3A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F19AE9-53AA-4F42-6427-322DC0DA0F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F52B66-EA8E-CF59-CA94-00CC0931F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430375-CC8F-8E68-E2F7-DBB61E1A5C5B}"/>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6" name="Footer Placeholder 5">
            <a:extLst>
              <a:ext uri="{FF2B5EF4-FFF2-40B4-BE49-F238E27FC236}">
                <a16:creationId xmlns:a16="http://schemas.microsoft.com/office/drawing/2014/main" id="{5D738452-7F7B-46F3-7632-4FCA0C9D9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32197E-E644-27BA-9D67-BB6F443AEE63}"/>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3065477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C796-06FE-6B01-8E2E-DC58F22385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A1EBA8-BAD0-757D-59F5-1F62E44378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EAC564-5388-539B-9D50-2ACC76B60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E28E6C-0746-F4DA-5B42-F08151C3D8C3}"/>
              </a:ext>
            </a:extLst>
          </p:cNvPr>
          <p:cNvSpPr>
            <a:spLocks noGrp="1"/>
          </p:cNvSpPr>
          <p:nvPr>
            <p:ph type="dt" sz="half" idx="10"/>
          </p:nvPr>
        </p:nvSpPr>
        <p:spPr/>
        <p:txBody>
          <a:bodyPr/>
          <a:lstStyle/>
          <a:p>
            <a:fld id="{CBF3BE27-9D2F-A64D-A0E6-91BFD73EB6D1}" type="datetimeFigureOut">
              <a:rPr lang="en-US" smtClean="0"/>
              <a:t>9/22/2025</a:t>
            </a:fld>
            <a:endParaRPr lang="en-US"/>
          </a:p>
        </p:txBody>
      </p:sp>
      <p:sp>
        <p:nvSpPr>
          <p:cNvPr id="6" name="Footer Placeholder 5">
            <a:extLst>
              <a:ext uri="{FF2B5EF4-FFF2-40B4-BE49-F238E27FC236}">
                <a16:creationId xmlns:a16="http://schemas.microsoft.com/office/drawing/2014/main" id="{1603E025-32B6-717B-1393-5919641AF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B7A1D5-D363-7FA6-284B-D25A1211C5DE}"/>
              </a:ext>
            </a:extLst>
          </p:cNvPr>
          <p:cNvSpPr>
            <a:spLocks noGrp="1"/>
          </p:cNvSpPr>
          <p:nvPr>
            <p:ph type="sldNum" sz="quarter" idx="12"/>
          </p:nvPr>
        </p:nvSpPr>
        <p:spPr/>
        <p:txBody>
          <a:bodyPr/>
          <a:lstStyle/>
          <a:p>
            <a:fld id="{FE3E635D-DC72-3741-AF3E-F991A00CDDB0}" type="slidenum">
              <a:rPr lang="en-US" smtClean="0"/>
              <a:t>‹#›</a:t>
            </a:fld>
            <a:endParaRPr lang="en-US"/>
          </a:p>
        </p:txBody>
      </p:sp>
    </p:spTree>
    <p:extLst>
      <p:ext uri="{BB962C8B-B14F-4D97-AF65-F5344CB8AC3E}">
        <p14:creationId xmlns:p14="http://schemas.microsoft.com/office/powerpoint/2010/main" val="658383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theme" Target="../theme/theme3.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125CC8-858A-F4EA-65C6-CB73E924B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F5F549-093B-BBC3-0358-CDBE6C75F5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21D4F-3E29-B930-8940-A6D842000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F3BE27-9D2F-A64D-A0E6-91BFD73EB6D1}" type="datetimeFigureOut">
              <a:rPr lang="en-US" smtClean="0"/>
              <a:t>9/22/2025</a:t>
            </a:fld>
            <a:endParaRPr lang="en-US"/>
          </a:p>
        </p:txBody>
      </p:sp>
      <p:sp>
        <p:nvSpPr>
          <p:cNvPr id="5" name="Footer Placeholder 4">
            <a:extLst>
              <a:ext uri="{FF2B5EF4-FFF2-40B4-BE49-F238E27FC236}">
                <a16:creationId xmlns:a16="http://schemas.microsoft.com/office/drawing/2014/main" id="{DBA256C9-494A-31D9-DB6B-77C024AFF2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53D33EB-D140-F2CE-50AF-E655C5B466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3E635D-DC72-3741-AF3E-F991A00CDDB0}" type="slidenum">
              <a:rPr lang="en-US" smtClean="0"/>
              <a:t>‹#›</a:t>
            </a:fld>
            <a:endParaRPr lang="en-US"/>
          </a:p>
        </p:txBody>
      </p:sp>
    </p:spTree>
    <p:extLst>
      <p:ext uri="{BB962C8B-B14F-4D97-AF65-F5344CB8AC3E}">
        <p14:creationId xmlns:p14="http://schemas.microsoft.com/office/powerpoint/2010/main" val="3930406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114B2C-44F8-4AB8-A645-2E510172F9E9}" type="datetimeFigureOut">
              <a:rPr lang="en-CA" smtClean="0"/>
              <a:t>2025-09-22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F7D85B-9D69-4C68-9C28-21FBAF089BD4}" type="slidenum">
              <a:rPr lang="en-CA" smtClean="0"/>
              <a:t>‹#›</a:t>
            </a:fld>
            <a:endParaRPr lang="en-CA"/>
          </a:p>
        </p:txBody>
      </p:sp>
    </p:spTree>
    <p:extLst>
      <p:ext uri="{BB962C8B-B14F-4D97-AF65-F5344CB8AC3E}">
        <p14:creationId xmlns:p14="http://schemas.microsoft.com/office/powerpoint/2010/main" val="159560456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2192000" cy="6858000"/>
          </a:xfrm>
          <a:prstGeom prst="rect">
            <a:avLst/>
          </a:prstGeom>
          <a:solidFill>
            <a:srgbClr val="EBF4F3"/>
          </a:solidFill>
          <a:ln w="12700">
            <a:miter lim="400000"/>
          </a:ln>
        </p:spPr>
        <p:txBody>
          <a:bodyPr lIns="38100" tIns="38100" rIns="38100" bIns="38100"/>
          <a:lstStyle/>
          <a:p>
            <a:pPr defTabSz="761990">
              <a:defRPr sz="3000">
                <a:latin typeface="Calibri"/>
                <a:ea typeface="Calibri"/>
                <a:cs typeface="Calibri"/>
                <a:sym typeface="Calibri"/>
              </a:defRPr>
            </a:pPr>
            <a:endParaRPr sz="1500"/>
          </a:p>
        </p:txBody>
      </p:sp>
      <p:sp>
        <p:nvSpPr>
          <p:cNvPr id="3" name="Shape 1"/>
          <p:cNvSpPr/>
          <p:nvPr/>
        </p:nvSpPr>
        <p:spPr>
          <a:xfrm>
            <a:off x="0" y="0"/>
            <a:ext cx="12192000" cy="6858000"/>
          </a:xfrm>
          <a:prstGeom prst="rect">
            <a:avLst/>
          </a:prstGeom>
          <a:solidFill>
            <a:schemeClr val="accent3">
              <a:lumOff val="44000"/>
            </a:schemeClr>
          </a:solidFill>
          <a:ln w="12700">
            <a:miter lim="400000"/>
          </a:ln>
        </p:spPr>
        <p:txBody>
          <a:bodyPr lIns="38100" tIns="38100" rIns="38100" bIns="38100"/>
          <a:lstStyle/>
          <a:p>
            <a:pPr defTabSz="761990">
              <a:defRPr sz="3000">
                <a:latin typeface="Calibri"/>
                <a:ea typeface="Calibri"/>
                <a:cs typeface="Calibri"/>
                <a:sym typeface="Calibri"/>
              </a:defRPr>
            </a:pPr>
            <a:endParaRPr sz="1500"/>
          </a:p>
        </p:txBody>
      </p:sp>
      <p:sp>
        <p:nvSpPr>
          <p:cNvPr id="4" name="Title Text"/>
          <p:cNvSpPr txBox="1">
            <a:spLocks noGrp="1"/>
          </p:cNvSpPr>
          <p:nvPr>
            <p:ph type="title"/>
          </p:nvPr>
        </p:nvSpPr>
        <p:spPr>
          <a:xfrm>
            <a:off x="609600" y="92075"/>
            <a:ext cx="10972800" cy="150812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6200" tIns="76200" rIns="76200" bIns="76200" anchor="ctr"/>
          <a:lstStyle/>
          <a:p>
            <a:r>
              <a:t>Title Text</a:t>
            </a:r>
          </a:p>
        </p:txBody>
      </p:sp>
      <p:sp>
        <p:nvSpPr>
          <p:cNvPr id="5" name="Body Level One…"/>
          <p:cNvSpPr txBox="1">
            <a:spLocks noGrp="1"/>
          </p:cNvSpPr>
          <p:nvPr>
            <p:ph type="body" idx="1"/>
          </p:nvPr>
        </p:nvSpPr>
        <p:spPr>
          <a:xfrm>
            <a:off x="609600" y="1600200"/>
            <a:ext cx="10972800" cy="525780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76200" tIns="76200" rIns="76200" bIns="76200"/>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8426619" y="6202460"/>
            <a:ext cx="310983" cy="307777"/>
          </a:xfrm>
          <a:prstGeom prst="rect">
            <a:avLst/>
          </a:prstGeom>
          <a:ln w="25400">
            <a:miter lim="400000"/>
          </a:ln>
        </p:spPr>
        <p:txBody>
          <a:bodyPr wrap="none" lIns="76200" tIns="76200" rIns="76200" bIns="76200" anchor="ctr">
            <a:spAutoFit/>
          </a:bodyPr>
          <a:lstStyle>
            <a:lvl1pPr algn="r" defTabSz="761990">
              <a:defRPr sz="1000">
                <a:latin typeface="+mj-lt"/>
                <a:ea typeface="+mj-ea"/>
                <a:cs typeface="+mj-cs"/>
                <a:sym typeface="Helvetica"/>
              </a:defRPr>
            </a:lvl1pPr>
          </a:lstStyle>
          <a:p>
            <a:fld id="{86CB4B4D-7CA3-9044-876B-883B54F8677D}" type="slidenum">
              <a:t>‹#›</a:t>
            </a:fld>
            <a:endParaRPr/>
          </a:p>
        </p:txBody>
      </p:sp>
    </p:spTree>
    <p:extLst>
      <p:ext uri="{BB962C8B-B14F-4D97-AF65-F5344CB8AC3E}">
        <p14:creationId xmlns:p14="http://schemas.microsoft.com/office/powerpoint/2010/main" val="18449950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Lst>
  <p:transition spd="med"/>
  <p:txStyles>
    <p:titleStyle>
      <a:lvl1pPr marL="0" marR="0" indent="0" algn="ctr" defTabSz="761990" latinLnBrk="0">
        <a:lnSpc>
          <a:spcPct val="100000"/>
        </a:lnSpc>
        <a:spcBef>
          <a:spcPts val="0"/>
        </a:spcBef>
        <a:spcAft>
          <a:spcPts val="0"/>
        </a:spcAft>
        <a:buClrTx/>
        <a:buSzTx/>
        <a:buFontTx/>
        <a:buNone/>
        <a:tabLst/>
        <a:defRPr sz="3600" b="0" i="0" u="none" strike="noStrike" cap="none" spc="0" baseline="0">
          <a:solidFill>
            <a:srgbClr val="000000"/>
          </a:solidFill>
          <a:uFillTx/>
          <a:latin typeface="Calibri"/>
          <a:ea typeface="Calibri"/>
          <a:cs typeface="Calibri"/>
          <a:sym typeface="Calibri"/>
        </a:defRPr>
      </a:lvl1pPr>
      <a:lvl2pPr marL="0" marR="0" indent="0" algn="ctr" defTabSz="761990" latinLnBrk="0">
        <a:lnSpc>
          <a:spcPct val="100000"/>
        </a:lnSpc>
        <a:spcBef>
          <a:spcPts val="0"/>
        </a:spcBef>
        <a:spcAft>
          <a:spcPts val="0"/>
        </a:spcAft>
        <a:buClrTx/>
        <a:buSzTx/>
        <a:buFontTx/>
        <a:buNone/>
        <a:tabLst/>
        <a:defRPr sz="3600" b="0" i="0" u="none" strike="noStrike" cap="none" spc="0" baseline="0">
          <a:solidFill>
            <a:srgbClr val="000000"/>
          </a:solidFill>
          <a:uFillTx/>
          <a:latin typeface="Calibri"/>
          <a:ea typeface="Calibri"/>
          <a:cs typeface="Calibri"/>
          <a:sym typeface="Calibri"/>
        </a:defRPr>
      </a:lvl2pPr>
      <a:lvl3pPr marL="0" marR="0" indent="0" algn="ctr" defTabSz="761990" latinLnBrk="0">
        <a:lnSpc>
          <a:spcPct val="100000"/>
        </a:lnSpc>
        <a:spcBef>
          <a:spcPts val="0"/>
        </a:spcBef>
        <a:spcAft>
          <a:spcPts val="0"/>
        </a:spcAft>
        <a:buClrTx/>
        <a:buSzTx/>
        <a:buFontTx/>
        <a:buNone/>
        <a:tabLst/>
        <a:defRPr sz="3600" b="0" i="0" u="none" strike="noStrike" cap="none" spc="0" baseline="0">
          <a:solidFill>
            <a:srgbClr val="000000"/>
          </a:solidFill>
          <a:uFillTx/>
          <a:latin typeface="Calibri"/>
          <a:ea typeface="Calibri"/>
          <a:cs typeface="Calibri"/>
          <a:sym typeface="Calibri"/>
        </a:defRPr>
      </a:lvl3pPr>
      <a:lvl4pPr marL="0" marR="0" indent="0" algn="ctr" defTabSz="761990" latinLnBrk="0">
        <a:lnSpc>
          <a:spcPct val="100000"/>
        </a:lnSpc>
        <a:spcBef>
          <a:spcPts val="0"/>
        </a:spcBef>
        <a:spcAft>
          <a:spcPts val="0"/>
        </a:spcAft>
        <a:buClrTx/>
        <a:buSzTx/>
        <a:buFontTx/>
        <a:buNone/>
        <a:tabLst/>
        <a:defRPr sz="3600" b="0" i="0" u="none" strike="noStrike" cap="none" spc="0" baseline="0">
          <a:solidFill>
            <a:srgbClr val="000000"/>
          </a:solidFill>
          <a:uFillTx/>
          <a:latin typeface="Calibri"/>
          <a:ea typeface="Calibri"/>
          <a:cs typeface="Calibri"/>
          <a:sym typeface="Calibri"/>
        </a:defRPr>
      </a:lvl4pPr>
      <a:lvl5pPr marL="0" marR="0" indent="0" algn="ctr" defTabSz="761990" latinLnBrk="0">
        <a:lnSpc>
          <a:spcPct val="100000"/>
        </a:lnSpc>
        <a:spcBef>
          <a:spcPts val="0"/>
        </a:spcBef>
        <a:spcAft>
          <a:spcPts val="0"/>
        </a:spcAft>
        <a:buClrTx/>
        <a:buSzTx/>
        <a:buFontTx/>
        <a:buNone/>
        <a:tabLst/>
        <a:defRPr sz="3600" b="0" i="0" u="none" strike="noStrike" cap="none" spc="0" baseline="0">
          <a:solidFill>
            <a:srgbClr val="000000"/>
          </a:solidFill>
          <a:uFillTx/>
          <a:latin typeface="Calibri"/>
          <a:ea typeface="Calibri"/>
          <a:cs typeface="Calibri"/>
          <a:sym typeface="Calibri"/>
        </a:defRPr>
      </a:lvl5pPr>
      <a:lvl6pPr marL="0" marR="0" indent="0" algn="ctr" defTabSz="761990" latinLnBrk="0">
        <a:lnSpc>
          <a:spcPct val="100000"/>
        </a:lnSpc>
        <a:spcBef>
          <a:spcPts val="0"/>
        </a:spcBef>
        <a:spcAft>
          <a:spcPts val="0"/>
        </a:spcAft>
        <a:buClrTx/>
        <a:buSzTx/>
        <a:buFontTx/>
        <a:buNone/>
        <a:tabLst/>
        <a:defRPr sz="3600" b="0" i="0" u="none" strike="noStrike" cap="none" spc="0" baseline="0">
          <a:solidFill>
            <a:srgbClr val="000000"/>
          </a:solidFill>
          <a:uFillTx/>
          <a:latin typeface="Calibri"/>
          <a:ea typeface="Calibri"/>
          <a:cs typeface="Calibri"/>
          <a:sym typeface="Calibri"/>
        </a:defRPr>
      </a:lvl6pPr>
      <a:lvl7pPr marL="0" marR="0" indent="0" algn="ctr" defTabSz="761990" latinLnBrk="0">
        <a:lnSpc>
          <a:spcPct val="100000"/>
        </a:lnSpc>
        <a:spcBef>
          <a:spcPts val="0"/>
        </a:spcBef>
        <a:spcAft>
          <a:spcPts val="0"/>
        </a:spcAft>
        <a:buClrTx/>
        <a:buSzTx/>
        <a:buFontTx/>
        <a:buNone/>
        <a:tabLst/>
        <a:defRPr sz="3600" b="0" i="0" u="none" strike="noStrike" cap="none" spc="0" baseline="0">
          <a:solidFill>
            <a:srgbClr val="000000"/>
          </a:solidFill>
          <a:uFillTx/>
          <a:latin typeface="Calibri"/>
          <a:ea typeface="Calibri"/>
          <a:cs typeface="Calibri"/>
          <a:sym typeface="Calibri"/>
        </a:defRPr>
      </a:lvl7pPr>
      <a:lvl8pPr marL="0" marR="0" indent="0" algn="ctr" defTabSz="761990" latinLnBrk="0">
        <a:lnSpc>
          <a:spcPct val="100000"/>
        </a:lnSpc>
        <a:spcBef>
          <a:spcPts val="0"/>
        </a:spcBef>
        <a:spcAft>
          <a:spcPts val="0"/>
        </a:spcAft>
        <a:buClrTx/>
        <a:buSzTx/>
        <a:buFontTx/>
        <a:buNone/>
        <a:tabLst/>
        <a:defRPr sz="3600" b="0" i="0" u="none" strike="noStrike" cap="none" spc="0" baseline="0">
          <a:solidFill>
            <a:srgbClr val="000000"/>
          </a:solidFill>
          <a:uFillTx/>
          <a:latin typeface="Calibri"/>
          <a:ea typeface="Calibri"/>
          <a:cs typeface="Calibri"/>
          <a:sym typeface="Calibri"/>
        </a:defRPr>
      </a:lvl8pPr>
      <a:lvl9pPr marL="0" marR="0" indent="0" algn="ctr" defTabSz="761990" latinLnBrk="0">
        <a:lnSpc>
          <a:spcPct val="100000"/>
        </a:lnSpc>
        <a:spcBef>
          <a:spcPts val="0"/>
        </a:spcBef>
        <a:spcAft>
          <a:spcPts val="0"/>
        </a:spcAft>
        <a:buClrTx/>
        <a:buSzTx/>
        <a:buFontTx/>
        <a:buNone/>
        <a:tabLst/>
        <a:defRPr sz="3600" b="0" i="0" u="none" strike="noStrike" cap="none" spc="0" baseline="0">
          <a:solidFill>
            <a:srgbClr val="000000"/>
          </a:solidFill>
          <a:uFillTx/>
          <a:latin typeface="Calibri"/>
          <a:ea typeface="Calibri"/>
          <a:cs typeface="Calibri"/>
          <a:sym typeface="Calibri"/>
        </a:defRPr>
      </a:lvl9pPr>
    </p:titleStyle>
    <p:bodyStyle>
      <a:lvl1pPr marL="278604" marR="0" indent="-278604" algn="l" defTabSz="761990" latinLnBrk="0">
        <a:lnSpc>
          <a:spcPct val="100000"/>
        </a:lnSpc>
        <a:spcBef>
          <a:spcPts val="600"/>
        </a:spcBef>
        <a:spcAft>
          <a:spcPts val="0"/>
        </a:spcAft>
        <a:buClrTx/>
        <a:buSzPct val="100000"/>
        <a:buFont typeface="Arial"/>
        <a:buChar char="•"/>
        <a:tabLst/>
        <a:defRPr sz="2600" b="0" i="0" u="none" strike="noStrike" cap="none" spc="0" baseline="0">
          <a:solidFill>
            <a:srgbClr val="000000"/>
          </a:solidFill>
          <a:uFillTx/>
          <a:latin typeface="Calibri"/>
          <a:ea typeface="Calibri"/>
          <a:cs typeface="Calibri"/>
          <a:sym typeface="Calibri"/>
        </a:defRPr>
      </a:lvl1pPr>
      <a:lvl2pPr marL="493933" marR="0" indent="-265336" algn="l" defTabSz="761990" latinLnBrk="0">
        <a:lnSpc>
          <a:spcPct val="100000"/>
        </a:lnSpc>
        <a:spcBef>
          <a:spcPts val="600"/>
        </a:spcBef>
        <a:spcAft>
          <a:spcPts val="0"/>
        </a:spcAft>
        <a:buClrTx/>
        <a:buSzPct val="100000"/>
        <a:buFont typeface="Arial"/>
        <a:buChar char="–"/>
        <a:tabLst/>
        <a:defRPr sz="2600" b="0" i="0" u="none" strike="noStrike" cap="none" spc="0" baseline="0">
          <a:solidFill>
            <a:srgbClr val="000000"/>
          </a:solidFill>
          <a:uFillTx/>
          <a:latin typeface="Calibri"/>
          <a:ea typeface="Calibri"/>
          <a:cs typeface="Calibri"/>
          <a:sym typeface="Calibri"/>
        </a:defRPr>
      </a:lvl2pPr>
      <a:lvl3pPr marL="704842" marR="0" indent="-247648" algn="l" defTabSz="761990" latinLnBrk="0">
        <a:lnSpc>
          <a:spcPct val="100000"/>
        </a:lnSpc>
        <a:spcBef>
          <a:spcPts val="600"/>
        </a:spcBef>
        <a:spcAft>
          <a:spcPts val="0"/>
        </a:spcAft>
        <a:buClrTx/>
        <a:buSzPct val="100000"/>
        <a:buFont typeface="Arial"/>
        <a:buChar char="•"/>
        <a:tabLst/>
        <a:defRPr sz="2600" b="0" i="0" u="none" strike="noStrike" cap="none" spc="0" baseline="0">
          <a:solidFill>
            <a:srgbClr val="000000"/>
          </a:solidFill>
          <a:uFillTx/>
          <a:latin typeface="Calibri"/>
          <a:ea typeface="Calibri"/>
          <a:cs typeface="Calibri"/>
          <a:sym typeface="Calibri"/>
        </a:defRPr>
      </a:lvl3pPr>
      <a:lvl4pPr marL="982967" marR="0" indent="-297177" algn="l" defTabSz="761990" latinLnBrk="0">
        <a:lnSpc>
          <a:spcPct val="100000"/>
        </a:lnSpc>
        <a:spcBef>
          <a:spcPts val="600"/>
        </a:spcBef>
        <a:spcAft>
          <a:spcPts val="0"/>
        </a:spcAft>
        <a:buClrTx/>
        <a:buSzPct val="100000"/>
        <a:buFont typeface="Arial"/>
        <a:buChar char="–"/>
        <a:tabLst/>
        <a:defRPr sz="2600" b="0" i="0" u="none" strike="noStrike" cap="none" spc="0" baseline="0">
          <a:solidFill>
            <a:srgbClr val="000000"/>
          </a:solidFill>
          <a:uFillTx/>
          <a:latin typeface="Calibri"/>
          <a:ea typeface="Calibri"/>
          <a:cs typeface="Calibri"/>
          <a:sym typeface="Calibri"/>
        </a:defRPr>
      </a:lvl4pPr>
      <a:lvl5pPr marL="1211564" marR="0" indent="-297177" algn="l" defTabSz="761990" latinLnBrk="0">
        <a:lnSpc>
          <a:spcPct val="100000"/>
        </a:lnSpc>
        <a:spcBef>
          <a:spcPts val="600"/>
        </a:spcBef>
        <a:spcAft>
          <a:spcPts val="0"/>
        </a:spcAft>
        <a:buClrTx/>
        <a:buSzPct val="100000"/>
        <a:buFont typeface="Arial"/>
        <a:buChar char="»"/>
        <a:tabLst/>
        <a:defRPr sz="2600" b="0" i="0" u="none" strike="noStrike" cap="none" spc="0" baseline="0">
          <a:solidFill>
            <a:srgbClr val="000000"/>
          </a:solidFill>
          <a:uFillTx/>
          <a:latin typeface="Calibri"/>
          <a:ea typeface="Calibri"/>
          <a:cs typeface="Calibri"/>
          <a:sym typeface="Calibri"/>
        </a:defRPr>
      </a:lvl5pPr>
      <a:lvl6pPr marL="1440163" marR="0" indent="-297177" algn="l" defTabSz="761990" latinLnBrk="0">
        <a:lnSpc>
          <a:spcPct val="100000"/>
        </a:lnSpc>
        <a:spcBef>
          <a:spcPts val="600"/>
        </a:spcBef>
        <a:spcAft>
          <a:spcPts val="0"/>
        </a:spcAft>
        <a:buClrTx/>
        <a:buSzPct val="100000"/>
        <a:buFont typeface="Arial"/>
        <a:buChar char="•"/>
        <a:tabLst/>
        <a:defRPr sz="2600" b="0" i="0" u="none" strike="noStrike" cap="none" spc="0" baseline="0">
          <a:solidFill>
            <a:srgbClr val="000000"/>
          </a:solidFill>
          <a:uFillTx/>
          <a:latin typeface="Calibri"/>
          <a:ea typeface="Calibri"/>
          <a:cs typeface="Calibri"/>
          <a:sym typeface="Calibri"/>
        </a:defRPr>
      </a:lvl6pPr>
      <a:lvl7pPr marL="1668760" marR="0" indent="-297177" algn="l" defTabSz="761990" latinLnBrk="0">
        <a:lnSpc>
          <a:spcPct val="100000"/>
        </a:lnSpc>
        <a:spcBef>
          <a:spcPts val="600"/>
        </a:spcBef>
        <a:spcAft>
          <a:spcPts val="0"/>
        </a:spcAft>
        <a:buClrTx/>
        <a:buSzPct val="100000"/>
        <a:buFont typeface="Arial"/>
        <a:buChar char="•"/>
        <a:tabLst/>
        <a:defRPr sz="2600" b="0" i="0" u="none" strike="noStrike" cap="none" spc="0" baseline="0">
          <a:solidFill>
            <a:srgbClr val="000000"/>
          </a:solidFill>
          <a:uFillTx/>
          <a:latin typeface="Calibri"/>
          <a:ea typeface="Calibri"/>
          <a:cs typeface="Calibri"/>
          <a:sym typeface="Calibri"/>
        </a:defRPr>
      </a:lvl7pPr>
      <a:lvl8pPr marL="1897357" marR="0" indent="-297177" algn="l" defTabSz="761990" latinLnBrk="0">
        <a:lnSpc>
          <a:spcPct val="100000"/>
        </a:lnSpc>
        <a:spcBef>
          <a:spcPts val="600"/>
        </a:spcBef>
        <a:spcAft>
          <a:spcPts val="0"/>
        </a:spcAft>
        <a:buClrTx/>
        <a:buSzPct val="100000"/>
        <a:buFont typeface="Arial"/>
        <a:buChar char="•"/>
        <a:tabLst/>
        <a:defRPr sz="2600" b="0" i="0" u="none" strike="noStrike" cap="none" spc="0" baseline="0">
          <a:solidFill>
            <a:srgbClr val="000000"/>
          </a:solidFill>
          <a:uFillTx/>
          <a:latin typeface="Calibri"/>
          <a:ea typeface="Calibri"/>
          <a:cs typeface="Calibri"/>
          <a:sym typeface="Calibri"/>
        </a:defRPr>
      </a:lvl8pPr>
      <a:lvl9pPr marL="2125954" marR="0" indent="-297177" algn="l" defTabSz="761990" latinLnBrk="0">
        <a:lnSpc>
          <a:spcPct val="100000"/>
        </a:lnSpc>
        <a:spcBef>
          <a:spcPts val="600"/>
        </a:spcBef>
        <a:spcAft>
          <a:spcPts val="0"/>
        </a:spcAft>
        <a:buClrTx/>
        <a:buSzPct val="100000"/>
        <a:buFont typeface="Arial"/>
        <a:buChar char="•"/>
        <a:tabLst/>
        <a:defRPr sz="2600" b="0" i="0" u="none" strike="noStrike" cap="none" spc="0" baseline="0">
          <a:solidFill>
            <a:srgbClr val="000000"/>
          </a:solidFill>
          <a:uFillTx/>
          <a:latin typeface="Calibri"/>
          <a:ea typeface="Calibri"/>
          <a:cs typeface="Calibri"/>
          <a:sym typeface="Calibri"/>
        </a:defRPr>
      </a:lvl9pPr>
    </p:bodyStyle>
    <p:otherStyle>
      <a:lvl1pPr marL="0" marR="0" indent="0" algn="r" defTabSz="76199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1pPr>
      <a:lvl2pPr marL="0" marR="0" indent="0" algn="r" defTabSz="76199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2pPr>
      <a:lvl3pPr marL="0" marR="0" indent="0" algn="r" defTabSz="76199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3pPr>
      <a:lvl4pPr marL="0" marR="0" indent="0" algn="r" defTabSz="76199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4pPr>
      <a:lvl5pPr marL="0" marR="0" indent="0" algn="r" defTabSz="76199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5pPr>
      <a:lvl6pPr marL="0" marR="0" indent="0" algn="r" defTabSz="76199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6pPr>
      <a:lvl7pPr marL="0" marR="0" indent="0" algn="r" defTabSz="76199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7pPr>
      <a:lvl8pPr marL="0" marR="0" indent="0" algn="r" defTabSz="76199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8pPr>
      <a:lvl9pPr marL="0" marR="0" indent="0" algn="r" defTabSz="76199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hutterstock.com/search/city-view-window-blurred-background" TargetMode="External"/><Relationship Id="rId1" Type="http://schemas.openxmlformats.org/officeDocument/2006/relationships/slideLayout" Target="../slideLayouts/slideLayout24.xml"/><Relationship Id="rId5" Type="http://schemas.openxmlformats.org/officeDocument/2006/relationships/image" Target="../media/image14.pn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6.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6.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hyperlink" Target="https://www.shutterstock.com/search/city-view-window-blurred-background" TargetMode="Externa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hutterstock.com/search/city-view-window-blurred-background" TargetMode="External"/><Relationship Id="rId1" Type="http://schemas.openxmlformats.org/officeDocument/2006/relationships/slideLayout" Target="../slideLayouts/slideLayout12.xml"/><Relationship Id="rId5" Type="http://schemas.openxmlformats.org/officeDocument/2006/relationships/image" Target="../media/image15.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72.tif"/><Relationship Id="rId2" Type="http://schemas.openxmlformats.org/officeDocument/2006/relationships/image" Target="../media/image71.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jpeg"/><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hyperlink" Target="https://www.pcpacanada.ca/negotiations" TargetMode="Externa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hyperlink" Target="https://www.pcpacanada.ca/negotiations" TargetMode="External"/><Relationship Id="rId2" Type="http://schemas.openxmlformats.org/officeDocument/2006/relationships/chart" Target="../charts/chart3.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hutterstock.com/search/city-view-window-blurred-background" TargetMode="External"/><Relationship Id="rId1" Type="http://schemas.openxmlformats.org/officeDocument/2006/relationships/slideLayout" Target="../slideLayouts/slideLayout12.xml"/><Relationship Id="rId5" Type="http://schemas.openxmlformats.org/officeDocument/2006/relationships/image" Target="../media/image13.png"/><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7.xml"/></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hyperlink" Target="https://www.shutterstock.com/search/city-view-window-blurred-background" TargetMode="Externa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doi.org/10.1177/08465371241246422"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red rectangle with many triangles&#10;&#10;AI-generated content may be incorrect.">
            <a:extLst>
              <a:ext uri="{FF2B5EF4-FFF2-40B4-BE49-F238E27FC236}">
                <a16:creationId xmlns:a16="http://schemas.microsoft.com/office/drawing/2014/main" id="{6D5FC0A6-7F83-C6AC-BF8F-DD753C5079B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Lst>
          </a:blip>
          <a:srcRect l="2244" t="2923" r="2079" b="3490"/>
          <a:stretch>
            <a:fillRect/>
          </a:stretch>
        </p:blipFill>
        <p:spPr>
          <a:xfrm flipH="1">
            <a:off x="0" y="-1"/>
            <a:ext cx="12192000" cy="6865583"/>
          </a:xfrm>
          <a:prstGeom prst="rect">
            <a:avLst/>
          </a:prstGeom>
        </p:spPr>
      </p:pic>
      <p:sp>
        <p:nvSpPr>
          <p:cNvPr id="10" name="Rectangle 9">
            <a:extLst>
              <a:ext uri="{FF2B5EF4-FFF2-40B4-BE49-F238E27FC236}">
                <a16:creationId xmlns:a16="http://schemas.microsoft.com/office/drawing/2014/main" id="{5655D2C4-632E-4CE2-ADAB-050519B48FD7}"/>
              </a:ext>
            </a:extLst>
          </p:cNvPr>
          <p:cNvSpPr/>
          <p:nvPr/>
        </p:nvSpPr>
        <p:spPr>
          <a:xfrm>
            <a:off x="0" y="842027"/>
            <a:ext cx="4114800" cy="1293486"/>
          </a:xfrm>
          <a:prstGeom prst="rect">
            <a:avLst/>
          </a:prstGeom>
          <a:solidFill>
            <a:srgbClr val="770F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599DDE-DED3-9E59-DEA8-EC9712048EB2}"/>
              </a:ext>
            </a:extLst>
          </p:cNvPr>
          <p:cNvSpPr/>
          <p:nvPr/>
        </p:nvSpPr>
        <p:spPr>
          <a:xfrm>
            <a:off x="0" y="4110972"/>
            <a:ext cx="12192000" cy="1905001"/>
          </a:xfrm>
          <a:prstGeom prst="rect">
            <a:avLst/>
          </a:prstGeom>
          <a:gradFill flip="none" rotWithShape="1">
            <a:gsLst>
              <a:gs pos="0">
                <a:srgbClr val="770F18"/>
              </a:gs>
              <a:gs pos="90000">
                <a:schemeClr val="bg1"/>
              </a:gs>
              <a:gs pos="10000">
                <a:schemeClr val="bg1"/>
              </a:gs>
              <a:gs pos="100000">
                <a:srgbClr val="770F18"/>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6A44318-2F47-C0F1-DE7C-EE4AD185372B}"/>
              </a:ext>
            </a:extLst>
          </p:cNvPr>
          <p:cNvSpPr txBox="1"/>
          <p:nvPr/>
        </p:nvSpPr>
        <p:spPr>
          <a:xfrm>
            <a:off x="494151" y="4353740"/>
            <a:ext cx="12108872" cy="1338828"/>
          </a:xfrm>
          <a:prstGeom prst="rect">
            <a:avLst/>
          </a:prstGeom>
          <a:noFill/>
        </p:spPr>
        <p:txBody>
          <a:bodyPr wrap="square">
            <a:spAutoFit/>
          </a:bodyPr>
          <a:lstStyle/>
          <a:p>
            <a:r>
              <a:rPr lang="en-US" sz="4000" b="1" dirty="0"/>
              <a:t>Early Detection and Better Access: </a:t>
            </a:r>
          </a:p>
          <a:p>
            <a:r>
              <a:rPr lang="en-US" sz="2500" b="1" dirty="0"/>
              <a:t>Advancing the Continuum of </a:t>
            </a:r>
            <a:r>
              <a:rPr lang="en-US" sz="2500" b="1" u="sng" dirty="0"/>
              <a:t>Breast Cancer </a:t>
            </a:r>
            <a:r>
              <a:rPr lang="en-US" sz="2500" b="1" dirty="0"/>
              <a:t>Care in Canada</a:t>
            </a:r>
            <a:r>
              <a:rPr lang="en-US" sz="2500" dirty="0"/>
              <a:t> </a:t>
            </a:r>
          </a:p>
          <a:p>
            <a:r>
              <a:rPr lang="en-US" sz="1600" dirty="0">
                <a:solidFill>
                  <a:srgbClr val="770F18"/>
                </a:solidFill>
                <a:latin typeface="Segoe UI" panose="020B0502040204020203" pitchFamily="34" charset="0"/>
                <a:cs typeface="Segoe UI" panose="020B0502040204020203" pitchFamily="34" charset="0"/>
              </a:rPr>
              <a:t>Sponsored by: Novartis Canada Inc</a:t>
            </a:r>
            <a:endParaRPr lang="en-US" sz="3200" dirty="0">
              <a:solidFill>
                <a:srgbClr val="770F18"/>
              </a:solidFill>
              <a:latin typeface="Segoe UI" panose="020B0502040204020203" pitchFamily="34" charset="0"/>
              <a:cs typeface="Segoe UI" panose="020B0502040204020203" pitchFamily="34" charset="0"/>
            </a:endParaRPr>
          </a:p>
        </p:txBody>
      </p:sp>
      <p:pic>
        <p:nvPicPr>
          <p:cNvPr id="16" name="Picture 15" descr="A logo with red text&#10;&#10;AI-generated content may be incorrect.">
            <a:extLst>
              <a:ext uri="{FF2B5EF4-FFF2-40B4-BE49-F238E27FC236}">
                <a16:creationId xmlns:a16="http://schemas.microsoft.com/office/drawing/2014/main" id="{C0B83935-7ED7-53E6-AF17-3392D04AD97B}"/>
              </a:ext>
            </a:extLst>
          </p:cNvPr>
          <p:cNvPicPr>
            <a:picLocks noChangeAspect="1"/>
          </p:cNvPicPr>
          <p:nvPr/>
        </p:nvPicPr>
        <p:blipFill>
          <a:blip r:embed="rId4">
            <a:clrChange>
              <a:clrFrom>
                <a:srgbClr val="809EF3">
                  <a:alpha val="99608"/>
                </a:srgbClr>
              </a:clrFrom>
              <a:clrTo>
                <a:srgbClr val="809EF3">
                  <a:alpha val="0"/>
                </a:srgbClr>
              </a:clrTo>
            </a:clrChange>
          </a:blip>
          <a:stretch>
            <a:fillRect/>
          </a:stretch>
        </p:blipFill>
        <p:spPr>
          <a:xfrm>
            <a:off x="9791242" y="4063454"/>
            <a:ext cx="1821543" cy="1821543"/>
          </a:xfrm>
          <a:prstGeom prst="rect">
            <a:avLst/>
          </a:prstGeom>
        </p:spPr>
      </p:pic>
    </p:spTree>
    <p:extLst>
      <p:ext uri="{BB962C8B-B14F-4D97-AF65-F5344CB8AC3E}">
        <p14:creationId xmlns:p14="http://schemas.microsoft.com/office/powerpoint/2010/main" val="33229406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3AB9C-E744-EC6E-2B72-5BF3D72D8A07}"/>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9BEA8AE-7BC1-2070-1B32-473ED8AAE9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F27A6CAB-3B14-966F-37F4-DF2DFBECF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F68E87EC-E43D-977A-0E89-CF632CBAB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8AF883A-19DD-D22C-B566-3525BAAB2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0DCD746-F7B6-DC82-4A1E-FA8FB3693BAD}"/>
              </a:ext>
            </a:extLst>
          </p:cNvPr>
          <p:cNvSpPr>
            <a:spLocks noGrp="1"/>
          </p:cNvSpPr>
          <p:nvPr>
            <p:ph type="title"/>
          </p:nvPr>
        </p:nvSpPr>
        <p:spPr>
          <a:xfrm>
            <a:off x="699715" y="832693"/>
            <a:ext cx="10719399" cy="977442"/>
          </a:xfrm>
        </p:spPr>
        <p:txBody>
          <a:bodyPr vert="horz" lIns="91440" tIns="45720" rIns="91440" bIns="45720" rtlCol="0" anchor="ctr">
            <a:noAutofit/>
          </a:bodyPr>
          <a:lstStyle/>
          <a:p>
            <a:r>
              <a:rPr lang="en-US" sz="4800" dirty="0">
                <a:solidFill>
                  <a:srgbClr val="FFFFFF"/>
                </a:solidFill>
                <a:latin typeface="Aptos" panose="020B0004020202020204" pitchFamily="34" charset="0"/>
              </a:rPr>
              <a:t>Cancer Screening</a:t>
            </a:r>
            <a:br>
              <a:rPr lang="en-US" sz="6600" dirty="0">
                <a:solidFill>
                  <a:srgbClr val="FFFFFF"/>
                </a:solidFill>
                <a:latin typeface="Aptos ExtraBold" panose="020F0502020204030204" pitchFamily="34" charset="0"/>
              </a:rPr>
            </a:br>
            <a:endParaRPr lang="en-US" sz="6600" dirty="0">
              <a:solidFill>
                <a:srgbClr val="FFFFFF"/>
              </a:solidFill>
              <a:latin typeface="Aptos ExtraBold" panose="020F0502020204030204" pitchFamily="34" charset="0"/>
            </a:endParaRPr>
          </a:p>
        </p:txBody>
      </p:sp>
      <p:grpSp>
        <p:nvGrpSpPr>
          <p:cNvPr id="6" name="Group 5">
            <a:extLst>
              <a:ext uri="{FF2B5EF4-FFF2-40B4-BE49-F238E27FC236}">
                <a16:creationId xmlns:a16="http://schemas.microsoft.com/office/drawing/2014/main" id="{979EFA98-4EE3-D26E-0B69-758B8F85EEA2}"/>
              </a:ext>
            </a:extLst>
          </p:cNvPr>
          <p:cNvGrpSpPr/>
          <p:nvPr/>
        </p:nvGrpSpPr>
        <p:grpSpPr>
          <a:xfrm>
            <a:off x="275208" y="2112885"/>
            <a:ext cx="8096599" cy="2824100"/>
            <a:chOff x="259785" y="1917433"/>
            <a:chExt cx="8999789" cy="3306643"/>
          </a:xfrm>
        </p:grpSpPr>
        <p:sp>
          <p:nvSpPr>
            <p:cNvPr id="10" name="Arrow: Right 9">
              <a:extLst>
                <a:ext uri="{FF2B5EF4-FFF2-40B4-BE49-F238E27FC236}">
                  <a16:creationId xmlns:a16="http://schemas.microsoft.com/office/drawing/2014/main" id="{D1A8DB51-D63F-956B-5198-6C744F0C1278}"/>
                </a:ext>
              </a:extLst>
            </p:cNvPr>
            <p:cNvSpPr/>
            <p:nvPr/>
          </p:nvSpPr>
          <p:spPr>
            <a:xfrm>
              <a:off x="259785" y="1917433"/>
              <a:ext cx="8999789" cy="3306643"/>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644B5B73-90D0-835B-A13F-E6463D6A70BF}"/>
                </a:ext>
              </a:extLst>
            </p:cNvPr>
            <p:cNvSpPr/>
            <p:nvPr/>
          </p:nvSpPr>
          <p:spPr>
            <a:xfrm>
              <a:off x="264086" y="2909425"/>
              <a:ext cx="1699099" cy="1322657"/>
            </a:xfrm>
            <a:custGeom>
              <a:avLst/>
              <a:gdLst>
                <a:gd name="connsiteX0" fmla="*/ 0 w 1699099"/>
                <a:gd name="connsiteY0" fmla="*/ 220447 h 1322657"/>
                <a:gd name="connsiteX1" fmla="*/ 220447 w 1699099"/>
                <a:gd name="connsiteY1" fmla="*/ 0 h 1322657"/>
                <a:gd name="connsiteX2" fmla="*/ 1478652 w 1699099"/>
                <a:gd name="connsiteY2" fmla="*/ 0 h 1322657"/>
                <a:gd name="connsiteX3" fmla="*/ 1699099 w 1699099"/>
                <a:gd name="connsiteY3" fmla="*/ 220447 h 1322657"/>
                <a:gd name="connsiteX4" fmla="*/ 1699099 w 1699099"/>
                <a:gd name="connsiteY4" fmla="*/ 1102210 h 1322657"/>
                <a:gd name="connsiteX5" fmla="*/ 1478652 w 1699099"/>
                <a:gd name="connsiteY5" fmla="*/ 1322657 h 1322657"/>
                <a:gd name="connsiteX6" fmla="*/ 220447 w 1699099"/>
                <a:gd name="connsiteY6" fmla="*/ 1322657 h 1322657"/>
                <a:gd name="connsiteX7" fmla="*/ 0 w 1699099"/>
                <a:gd name="connsiteY7" fmla="*/ 1102210 h 1322657"/>
                <a:gd name="connsiteX8" fmla="*/ 0 w 1699099"/>
                <a:gd name="connsiteY8" fmla="*/ 220447 h 132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099" h="1322657">
                  <a:moveTo>
                    <a:pt x="0" y="220447"/>
                  </a:moveTo>
                  <a:cubicBezTo>
                    <a:pt x="0" y="98697"/>
                    <a:pt x="98697" y="0"/>
                    <a:pt x="220447" y="0"/>
                  </a:cubicBezTo>
                  <a:lnTo>
                    <a:pt x="1478652" y="0"/>
                  </a:lnTo>
                  <a:cubicBezTo>
                    <a:pt x="1600402" y="0"/>
                    <a:pt x="1699099" y="98697"/>
                    <a:pt x="1699099" y="220447"/>
                  </a:cubicBezTo>
                  <a:lnTo>
                    <a:pt x="1699099" y="1102210"/>
                  </a:lnTo>
                  <a:cubicBezTo>
                    <a:pt x="1699099" y="1223960"/>
                    <a:pt x="1600402" y="1322657"/>
                    <a:pt x="1478652" y="1322657"/>
                  </a:cubicBezTo>
                  <a:lnTo>
                    <a:pt x="220447" y="1322657"/>
                  </a:lnTo>
                  <a:cubicBezTo>
                    <a:pt x="98697" y="1322657"/>
                    <a:pt x="0" y="1223960"/>
                    <a:pt x="0" y="1102210"/>
                  </a:cubicBezTo>
                  <a:lnTo>
                    <a:pt x="0" y="220447"/>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6007" tIns="156007" rIns="156007" bIns="15600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CA" sz="2200" b="0" i="0" u="none" strike="noStrike" kern="1200" cap="none" spc="0" normalizeH="0" baseline="0" noProof="0">
                  <a:ln>
                    <a:noFill/>
                  </a:ln>
                  <a:solidFill>
                    <a:prstClr val="white"/>
                  </a:solidFill>
                  <a:effectLst/>
                  <a:uLnTx/>
                  <a:uFillTx/>
                  <a:latin typeface="Calibri" panose="020F0502020204030204"/>
                  <a:ea typeface="+mn-ea"/>
                  <a:cs typeface="+mn-cs"/>
                </a:rPr>
                <a:t>Healthy Cells</a:t>
              </a:r>
            </a:p>
          </p:txBody>
        </p:sp>
        <p:sp>
          <p:nvSpPr>
            <p:cNvPr id="13" name="Freeform: Shape 12">
              <a:extLst>
                <a:ext uri="{FF2B5EF4-FFF2-40B4-BE49-F238E27FC236}">
                  <a16:creationId xmlns:a16="http://schemas.microsoft.com/office/drawing/2014/main" id="{1EBE02C5-3FB0-BBB8-BA69-D4E325A0C6CB}"/>
                </a:ext>
              </a:extLst>
            </p:cNvPr>
            <p:cNvSpPr/>
            <p:nvPr/>
          </p:nvSpPr>
          <p:spPr>
            <a:xfrm>
              <a:off x="2087109" y="2909425"/>
              <a:ext cx="1699099" cy="1322657"/>
            </a:xfrm>
            <a:custGeom>
              <a:avLst/>
              <a:gdLst>
                <a:gd name="connsiteX0" fmla="*/ 0 w 1699099"/>
                <a:gd name="connsiteY0" fmla="*/ 220447 h 1322657"/>
                <a:gd name="connsiteX1" fmla="*/ 220447 w 1699099"/>
                <a:gd name="connsiteY1" fmla="*/ 0 h 1322657"/>
                <a:gd name="connsiteX2" fmla="*/ 1478652 w 1699099"/>
                <a:gd name="connsiteY2" fmla="*/ 0 h 1322657"/>
                <a:gd name="connsiteX3" fmla="*/ 1699099 w 1699099"/>
                <a:gd name="connsiteY3" fmla="*/ 220447 h 1322657"/>
                <a:gd name="connsiteX4" fmla="*/ 1699099 w 1699099"/>
                <a:gd name="connsiteY4" fmla="*/ 1102210 h 1322657"/>
                <a:gd name="connsiteX5" fmla="*/ 1478652 w 1699099"/>
                <a:gd name="connsiteY5" fmla="*/ 1322657 h 1322657"/>
                <a:gd name="connsiteX6" fmla="*/ 220447 w 1699099"/>
                <a:gd name="connsiteY6" fmla="*/ 1322657 h 1322657"/>
                <a:gd name="connsiteX7" fmla="*/ 0 w 1699099"/>
                <a:gd name="connsiteY7" fmla="*/ 1102210 h 1322657"/>
                <a:gd name="connsiteX8" fmla="*/ 0 w 1699099"/>
                <a:gd name="connsiteY8" fmla="*/ 220447 h 132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099" h="1322657">
                  <a:moveTo>
                    <a:pt x="0" y="220447"/>
                  </a:moveTo>
                  <a:cubicBezTo>
                    <a:pt x="0" y="98697"/>
                    <a:pt x="98697" y="0"/>
                    <a:pt x="220447" y="0"/>
                  </a:cubicBezTo>
                  <a:lnTo>
                    <a:pt x="1478652" y="0"/>
                  </a:lnTo>
                  <a:cubicBezTo>
                    <a:pt x="1600402" y="0"/>
                    <a:pt x="1699099" y="98697"/>
                    <a:pt x="1699099" y="220447"/>
                  </a:cubicBezTo>
                  <a:lnTo>
                    <a:pt x="1699099" y="1102210"/>
                  </a:lnTo>
                  <a:cubicBezTo>
                    <a:pt x="1699099" y="1223960"/>
                    <a:pt x="1600402" y="1322657"/>
                    <a:pt x="1478652" y="1322657"/>
                  </a:cubicBezTo>
                  <a:lnTo>
                    <a:pt x="220447" y="1322657"/>
                  </a:lnTo>
                  <a:cubicBezTo>
                    <a:pt x="98697" y="1322657"/>
                    <a:pt x="0" y="1223960"/>
                    <a:pt x="0" y="1102210"/>
                  </a:cubicBezTo>
                  <a:lnTo>
                    <a:pt x="0" y="220447"/>
                  </a:lnTo>
                  <a:close/>
                </a:path>
              </a:pathLst>
            </a:cu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6007" tIns="156007" rIns="156007" bIns="15600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CA" sz="2200" b="0" i="0" u="none" strike="noStrike" kern="1200" cap="none" spc="0" normalizeH="0" baseline="0" noProof="0">
                  <a:ln>
                    <a:noFill/>
                  </a:ln>
                  <a:solidFill>
                    <a:prstClr val="white"/>
                  </a:solidFill>
                  <a:effectLst/>
                  <a:uLnTx/>
                  <a:uFillTx/>
                  <a:latin typeface="Calibri" panose="020F0502020204030204"/>
                  <a:ea typeface="+mn-ea"/>
                  <a:cs typeface="+mn-cs"/>
                </a:rPr>
                <a:t>Abnormal Cells</a:t>
              </a:r>
            </a:p>
          </p:txBody>
        </p:sp>
        <p:sp>
          <p:nvSpPr>
            <p:cNvPr id="14" name="Freeform: Shape 13">
              <a:extLst>
                <a:ext uri="{FF2B5EF4-FFF2-40B4-BE49-F238E27FC236}">
                  <a16:creationId xmlns:a16="http://schemas.microsoft.com/office/drawing/2014/main" id="{C04F8F97-E870-BAC1-6C33-8C5D7D9D565D}"/>
                </a:ext>
              </a:extLst>
            </p:cNvPr>
            <p:cNvSpPr/>
            <p:nvPr/>
          </p:nvSpPr>
          <p:spPr>
            <a:xfrm>
              <a:off x="3910132" y="2909425"/>
              <a:ext cx="1699099" cy="1322657"/>
            </a:xfrm>
            <a:custGeom>
              <a:avLst/>
              <a:gdLst>
                <a:gd name="connsiteX0" fmla="*/ 0 w 1699099"/>
                <a:gd name="connsiteY0" fmla="*/ 220447 h 1322657"/>
                <a:gd name="connsiteX1" fmla="*/ 220447 w 1699099"/>
                <a:gd name="connsiteY1" fmla="*/ 0 h 1322657"/>
                <a:gd name="connsiteX2" fmla="*/ 1478652 w 1699099"/>
                <a:gd name="connsiteY2" fmla="*/ 0 h 1322657"/>
                <a:gd name="connsiteX3" fmla="*/ 1699099 w 1699099"/>
                <a:gd name="connsiteY3" fmla="*/ 220447 h 1322657"/>
                <a:gd name="connsiteX4" fmla="*/ 1699099 w 1699099"/>
                <a:gd name="connsiteY4" fmla="*/ 1102210 h 1322657"/>
                <a:gd name="connsiteX5" fmla="*/ 1478652 w 1699099"/>
                <a:gd name="connsiteY5" fmla="*/ 1322657 h 1322657"/>
                <a:gd name="connsiteX6" fmla="*/ 220447 w 1699099"/>
                <a:gd name="connsiteY6" fmla="*/ 1322657 h 1322657"/>
                <a:gd name="connsiteX7" fmla="*/ 0 w 1699099"/>
                <a:gd name="connsiteY7" fmla="*/ 1102210 h 1322657"/>
                <a:gd name="connsiteX8" fmla="*/ 0 w 1699099"/>
                <a:gd name="connsiteY8" fmla="*/ 220447 h 132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099" h="1322657">
                  <a:moveTo>
                    <a:pt x="0" y="220447"/>
                  </a:moveTo>
                  <a:cubicBezTo>
                    <a:pt x="0" y="98697"/>
                    <a:pt x="98697" y="0"/>
                    <a:pt x="220447" y="0"/>
                  </a:cubicBezTo>
                  <a:lnTo>
                    <a:pt x="1478652" y="0"/>
                  </a:lnTo>
                  <a:cubicBezTo>
                    <a:pt x="1600402" y="0"/>
                    <a:pt x="1699099" y="98697"/>
                    <a:pt x="1699099" y="220447"/>
                  </a:cubicBezTo>
                  <a:lnTo>
                    <a:pt x="1699099" y="1102210"/>
                  </a:lnTo>
                  <a:cubicBezTo>
                    <a:pt x="1699099" y="1223960"/>
                    <a:pt x="1600402" y="1322657"/>
                    <a:pt x="1478652" y="1322657"/>
                  </a:cubicBezTo>
                  <a:lnTo>
                    <a:pt x="220447" y="1322657"/>
                  </a:lnTo>
                  <a:cubicBezTo>
                    <a:pt x="98697" y="1322657"/>
                    <a:pt x="0" y="1223960"/>
                    <a:pt x="0" y="1102210"/>
                  </a:cubicBezTo>
                  <a:lnTo>
                    <a:pt x="0" y="220447"/>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6007" tIns="156007" rIns="156007" bIns="15600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CA" sz="2200" b="0" i="0" u="none" strike="noStrike" kern="1200" cap="none" spc="0" normalizeH="0" baseline="0" noProof="0">
                  <a:ln>
                    <a:noFill/>
                  </a:ln>
                  <a:solidFill>
                    <a:prstClr val="white"/>
                  </a:solidFill>
                  <a:effectLst/>
                  <a:uLnTx/>
                  <a:uFillTx/>
                  <a:latin typeface="Calibri" panose="020F0502020204030204"/>
                  <a:ea typeface="+mn-ea"/>
                  <a:cs typeface="+mn-cs"/>
                </a:rPr>
                <a:t>Pre-invasive Cancer</a:t>
              </a:r>
            </a:p>
          </p:txBody>
        </p:sp>
        <p:sp>
          <p:nvSpPr>
            <p:cNvPr id="15" name="Freeform: Shape 14">
              <a:extLst>
                <a:ext uri="{FF2B5EF4-FFF2-40B4-BE49-F238E27FC236}">
                  <a16:creationId xmlns:a16="http://schemas.microsoft.com/office/drawing/2014/main" id="{6500FA48-53AE-9A61-CD9B-4C54F6AD2C40}"/>
                </a:ext>
              </a:extLst>
            </p:cNvPr>
            <p:cNvSpPr/>
            <p:nvPr/>
          </p:nvSpPr>
          <p:spPr>
            <a:xfrm>
              <a:off x="5733154" y="2909425"/>
              <a:ext cx="1699099" cy="1322657"/>
            </a:xfrm>
            <a:custGeom>
              <a:avLst/>
              <a:gdLst>
                <a:gd name="connsiteX0" fmla="*/ 0 w 1699099"/>
                <a:gd name="connsiteY0" fmla="*/ 220447 h 1322657"/>
                <a:gd name="connsiteX1" fmla="*/ 220447 w 1699099"/>
                <a:gd name="connsiteY1" fmla="*/ 0 h 1322657"/>
                <a:gd name="connsiteX2" fmla="*/ 1478652 w 1699099"/>
                <a:gd name="connsiteY2" fmla="*/ 0 h 1322657"/>
                <a:gd name="connsiteX3" fmla="*/ 1699099 w 1699099"/>
                <a:gd name="connsiteY3" fmla="*/ 220447 h 1322657"/>
                <a:gd name="connsiteX4" fmla="*/ 1699099 w 1699099"/>
                <a:gd name="connsiteY4" fmla="*/ 1102210 h 1322657"/>
                <a:gd name="connsiteX5" fmla="*/ 1478652 w 1699099"/>
                <a:gd name="connsiteY5" fmla="*/ 1322657 h 1322657"/>
                <a:gd name="connsiteX6" fmla="*/ 220447 w 1699099"/>
                <a:gd name="connsiteY6" fmla="*/ 1322657 h 1322657"/>
                <a:gd name="connsiteX7" fmla="*/ 0 w 1699099"/>
                <a:gd name="connsiteY7" fmla="*/ 1102210 h 1322657"/>
                <a:gd name="connsiteX8" fmla="*/ 0 w 1699099"/>
                <a:gd name="connsiteY8" fmla="*/ 220447 h 132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099" h="1322657">
                  <a:moveTo>
                    <a:pt x="0" y="220447"/>
                  </a:moveTo>
                  <a:cubicBezTo>
                    <a:pt x="0" y="98697"/>
                    <a:pt x="98697" y="0"/>
                    <a:pt x="220447" y="0"/>
                  </a:cubicBezTo>
                  <a:lnTo>
                    <a:pt x="1478652" y="0"/>
                  </a:lnTo>
                  <a:cubicBezTo>
                    <a:pt x="1600402" y="0"/>
                    <a:pt x="1699099" y="98697"/>
                    <a:pt x="1699099" y="220447"/>
                  </a:cubicBezTo>
                  <a:lnTo>
                    <a:pt x="1699099" y="1102210"/>
                  </a:lnTo>
                  <a:cubicBezTo>
                    <a:pt x="1699099" y="1223960"/>
                    <a:pt x="1600402" y="1322657"/>
                    <a:pt x="1478652" y="1322657"/>
                  </a:cubicBezTo>
                  <a:lnTo>
                    <a:pt x="220447" y="1322657"/>
                  </a:lnTo>
                  <a:cubicBezTo>
                    <a:pt x="98697" y="1322657"/>
                    <a:pt x="0" y="1223960"/>
                    <a:pt x="0" y="1102210"/>
                  </a:cubicBezTo>
                  <a:lnTo>
                    <a:pt x="0" y="220447"/>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6007" tIns="156007" rIns="156007" bIns="15600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CA" sz="2200" b="0" i="0" u="none" strike="noStrike" kern="1200" cap="none" spc="0" normalizeH="0" baseline="0" noProof="0">
                  <a:ln>
                    <a:noFill/>
                  </a:ln>
                  <a:solidFill>
                    <a:prstClr val="white"/>
                  </a:solidFill>
                  <a:effectLst/>
                  <a:uLnTx/>
                  <a:uFillTx/>
                  <a:latin typeface="Calibri" panose="020F0502020204030204"/>
                  <a:ea typeface="+mn-ea"/>
                  <a:cs typeface="+mn-cs"/>
                </a:rPr>
                <a:t>Invasive Cancer</a:t>
              </a:r>
            </a:p>
          </p:txBody>
        </p:sp>
        <p:sp>
          <p:nvSpPr>
            <p:cNvPr id="16" name="Freeform: Shape 15">
              <a:extLst>
                <a:ext uri="{FF2B5EF4-FFF2-40B4-BE49-F238E27FC236}">
                  <a16:creationId xmlns:a16="http://schemas.microsoft.com/office/drawing/2014/main" id="{6975D23B-D862-D236-5493-AF669BE879D9}"/>
                </a:ext>
              </a:extLst>
            </p:cNvPr>
            <p:cNvSpPr/>
            <p:nvPr/>
          </p:nvSpPr>
          <p:spPr>
            <a:xfrm>
              <a:off x="7556177" y="2909425"/>
              <a:ext cx="1699099" cy="1322657"/>
            </a:xfrm>
            <a:custGeom>
              <a:avLst/>
              <a:gdLst>
                <a:gd name="connsiteX0" fmla="*/ 0 w 1699099"/>
                <a:gd name="connsiteY0" fmla="*/ 220447 h 1322657"/>
                <a:gd name="connsiteX1" fmla="*/ 220447 w 1699099"/>
                <a:gd name="connsiteY1" fmla="*/ 0 h 1322657"/>
                <a:gd name="connsiteX2" fmla="*/ 1478652 w 1699099"/>
                <a:gd name="connsiteY2" fmla="*/ 0 h 1322657"/>
                <a:gd name="connsiteX3" fmla="*/ 1699099 w 1699099"/>
                <a:gd name="connsiteY3" fmla="*/ 220447 h 1322657"/>
                <a:gd name="connsiteX4" fmla="*/ 1699099 w 1699099"/>
                <a:gd name="connsiteY4" fmla="*/ 1102210 h 1322657"/>
                <a:gd name="connsiteX5" fmla="*/ 1478652 w 1699099"/>
                <a:gd name="connsiteY5" fmla="*/ 1322657 h 1322657"/>
                <a:gd name="connsiteX6" fmla="*/ 220447 w 1699099"/>
                <a:gd name="connsiteY6" fmla="*/ 1322657 h 1322657"/>
                <a:gd name="connsiteX7" fmla="*/ 0 w 1699099"/>
                <a:gd name="connsiteY7" fmla="*/ 1102210 h 1322657"/>
                <a:gd name="connsiteX8" fmla="*/ 0 w 1699099"/>
                <a:gd name="connsiteY8" fmla="*/ 220447 h 132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9099" h="1322657">
                  <a:moveTo>
                    <a:pt x="0" y="220447"/>
                  </a:moveTo>
                  <a:cubicBezTo>
                    <a:pt x="0" y="98697"/>
                    <a:pt x="98697" y="0"/>
                    <a:pt x="220447" y="0"/>
                  </a:cubicBezTo>
                  <a:lnTo>
                    <a:pt x="1478652" y="0"/>
                  </a:lnTo>
                  <a:cubicBezTo>
                    <a:pt x="1600402" y="0"/>
                    <a:pt x="1699099" y="98697"/>
                    <a:pt x="1699099" y="220447"/>
                  </a:cubicBezTo>
                  <a:lnTo>
                    <a:pt x="1699099" y="1102210"/>
                  </a:lnTo>
                  <a:cubicBezTo>
                    <a:pt x="1699099" y="1223960"/>
                    <a:pt x="1600402" y="1322657"/>
                    <a:pt x="1478652" y="1322657"/>
                  </a:cubicBezTo>
                  <a:lnTo>
                    <a:pt x="220447" y="1322657"/>
                  </a:lnTo>
                  <a:cubicBezTo>
                    <a:pt x="98697" y="1322657"/>
                    <a:pt x="0" y="1223960"/>
                    <a:pt x="0" y="1102210"/>
                  </a:cubicBezTo>
                  <a:lnTo>
                    <a:pt x="0" y="220447"/>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6007" tIns="156007" rIns="156007" bIns="156007"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CA" sz="2200" b="0" i="0" u="none" strike="noStrike" kern="1200" cap="none" spc="0" normalizeH="0" baseline="0" noProof="0">
                  <a:ln>
                    <a:noFill/>
                  </a:ln>
                  <a:solidFill>
                    <a:prstClr val="white"/>
                  </a:solidFill>
                  <a:effectLst/>
                  <a:uLnTx/>
                  <a:uFillTx/>
                  <a:latin typeface="Calibri" panose="020F0502020204030204"/>
                  <a:ea typeface="+mn-ea"/>
                  <a:cs typeface="+mn-cs"/>
                </a:rPr>
                <a:t>Cancer Spread</a:t>
              </a:r>
            </a:p>
          </p:txBody>
        </p:sp>
      </p:grpSp>
      <p:sp>
        <p:nvSpPr>
          <p:cNvPr id="17" name="Arrow: Down 16">
            <a:extLst>
              <a:ext uri="{FF2B5EF4-FFF2-40B4-BE49-F238E27FC236}">
                <a16:creationId xmlns:a16="http://schemas.microsoft.com/office/drawing/2014/main" id="{232D5F06-FED2-3B9C-2493-51717E58EF4F}"/>
              </a:ext>
            </a:extLst>
          </p:cNvPr>
          <p:cNvSpPr/>
          <p:nvPr/>
        </p:nvSpPr>
        <p:spPr>
          <a:xfrm rot="2117400">
            <a:off x="4458707" y="2221399"/>
            <a:ext cx="186491" cy="5970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Down 17">
            <a:extLst>
              <a:ext uri="{FF2B5EF4-FFF2-40B4-BE49-F238E27FC236}">
                <a16:creationId xmlns:a16="http://schemas.microsoft.com/office/drawing/2014/main" id="{6A098F34-C7C1-B7C5-180A-2D4E6282722A}"/>
              </a:ext>
            </a:extLst>
          </p:cNvPr>
          <p:cNvSpPr/>
          <p:nvPr/>
        </p:nvSpPr>
        <p:spPr>
          <a:xfrm rot="19448234">
            <a:off x="5642360" y="2194104"/>
            <a:ext cx="189743" cy="6038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1BF440E-6C39-7CFA-CB5B-94CD1E51CFC1}"/>
              </a:ext>
            </a:extLst>
          </p:cNvPr>
          <p:cNvSpPr txBox="1"/>
          <p:nvPr/>
        </p:nvSpPr>
        <p:spPr>
          <a:xfrm>
            <a:off x="4314475" y="1764290"/>
            <a:ext cx="21354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Screening</a:t>
            </a:r>
          </a:p>
        </p:txBody>
      </p:sp>
      <p:sp>
        <p:nvSpPr>
          <p:cNvPr id="21" name="TextBox 20">
            <a:extLst>
              <a:ext uri="{FF2B5EF4-FFF2-40B4-BE49-F238E27FC236}">
                <a16:creationId xmlns:a16="http://schemas.microsoft.com/office/drawing/2014/main" id="{D1AA0DF5-9052-8E30-C9E6-A09186BC598A}"/>
              </a:ext>
            </a:extLst>
          </p:cNvPr>
          <p:cNvSpPr txBox="1"/>
          <p:nvPr/>
        </p:nvSpPr>
        <p:spPr>
          <a:xfrm>
            <a:off x="359229" y="4958309"/>
            <a:ext cx="9209314"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Simple tests for a healthy population to find a precancer or early-stage cancer </a:t>
            </a:r>
            <a:r>
              <a:rPr kumimoji="0" lang="en-CA" sz="3200" b="1"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before </a:t>
            </a:r>
            <a:r>
              <a:rPr kumimoji="0" lang="en-CA" sz="3200" b="0" i="0" u="none" strike="noStrike" kern="1200" cap="none" spc="0" normalizeH="0" baseline="0" noProof="0" dirty="0">
                <a:ln>
                  <a:noFill/>
                </a:ln>
                <a:solidFill>
                  <a:prstClr val="black"/>
                </a:solidFill>
                <a:effectLst/>
                <a:uLnTx/>
                <a:uFillTx/>
                <a:latin typeface="Aptos" panose="020B0004020202020204" pitchFamily="34" charset="0"/>
                <a:ea typeface="+mn-ea"/>
                <a:cs typeface="Calibri"/>
              </a:rPr>
              <a:t>there are symptoms</a:t>
            </a:r>
          </a:p>
        </p:txBody>
      </p:sp>
      <p:pic>
        <p:nvPicPr>
          <p:cNvPr id="23" name="Picture 2" descr="Why isn't there a more comfortable mammogram procedure ...">
            <a:extLst>
              <a:ext uri="{FF2B5EF4-FFF2-40B4-BE49-F238E27FC236}">
                <a16:creationId xmlns:a16="http://schemas.microsoft.com/office/drawing/2014/main" id="{B15A24A6-AB8C-262B-7AD2-9622B30D5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0087" y="1764121"/>
            <a:ext cx="2776620" cy="18499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4BA61E28-7D1C-9E3B-21D1-4321C421375D}"/>
              </a:ext>
            </a:extLst>
          </p:cNvPr>
          <p:cNvPicPr>
            <a:picLocks noChangeAspect="1"/>
          </p:cNvPicPr>
          <p:nvPr/>
        </p:nvPicPr>
        <p:blipFill>
          <a:blip r:embed="rId4"/>
          <a:srcRect l="5142"/>
          <a:stretch/>
        </p:blipFill>
        <p:spPr>
          <a:xfrm>
            <a:off x="9437913" y="3740605"/>
            <a:ext cx="2231573" cy="2971394"/>
          </a:xfrm>
          <a:prstGeom prst="rect">
            <a:avLst/>
          </a:prstGeom>
        </p:spPr>
      </p:pic>
    </p:spTree>
    <p:extLst>
      <p:ext uri="{BB962C8B-B14F-4D97-AF65-F5344CB8AC3E}">
        <p14:creationId xmlns:p14="http://schemas.microsoft.com/office/powerpoint/2010/main" val="324282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544A3-68A3-896A-4776-EFDD8EC7249C}"/>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2F96F4E-A6F8-EAB8-72D1-7B76A90B7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533D3DC-D442-EEDC-EB13-F77AAA9C7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8769E11-D7E4-99E4-41B4-2A16BF1C0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5C25603-2476-F8F2-86D3-63361219B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1215FB-DEB0-4DA0-E288-18F3F8DB6AE0}"/>
              </a:ext>
            </a:extLst>
          </p:cNvPr>
          <p:cNvSpPr>
            <a:spLocks noGrp="1"/>
          </p:cNvSpPr>
          <p:nvPr>
            <p:ph type="title"/>
          </p:nvPr>
        </p:nvSpPr>
        <p:spPr>
          <a:xfrm>
            <a:off x="699715" y="832693"/>
            <a:ext cx="10719399" cy="977442"/>
          </a:xfrm>
        </p:spPr>
        <p:txBody>
          <a:bodyPr vert="horz" lIns="91440" tIns="45720" rIns="91440" bIns="45720" rtlCol="0" anchor="ctr">
            <a:noAutofit/>
          </a:bodyPr>
          <a:lstStyle/>
          <a:p>
            <a:r>
              <a:rPr lang="en-US" sz="4800" dirty="0">
                <a:solidFill>
                  <a:srgbClr val="FFFFFF"/>
                </a:solidFill>
                <a:latin typeface="Aptos" panose="020B0004020202020204" pitchFamily="34" charset="0"/>
              </a:rPr>
              <a:t>Benefits of Screening- Earlier Stage</a:t>
            </a:r>
            <a:br>
              <a:rPr lang="en-US" sz="6600" dirty="0">
                <a:solidFill>
                  <a:srgbClr val="FFFFFF"/>
                </a:solidFill>
                <a:latin typeface="Aptos ExtraBold" panose="020F0502020204030204" pitchFamily="34" charset="0"/>
              </a:rPr>
            </a:br>
            <a:endParaRPr lang="en-US" sz="6600" dirty="0">
              <a:solidFill>
                <a:srgbClr val="FFFFFF"/>
              </a:solidFill>
              <a:latin typeface="Aptos ExtraBold" panose="020F0502020204030204" pitchFamily="34" charset="0"/>
            </a:endParaRPr>
          </a:p>
        </p:txBody>
      </p:sp>
      <p:sp>
        <p:nvSpPr>
          <p:cNvPr id="3" name="Content Placeholder 2">
            <a:extLst>
              <a:ext uri="{FF2B5EF4-FFF2-40B4-BE49-F238E27FC236}">
                <a16:creationId xmlns:a16="http://schemas.microsoft.com/office/drawing/2014/main" id="{0A501CFB-1593-8DE2-226B-473C82865579}"/>
              </a:ext>
            </a:extLst>
          </p:cNvPr>
          <p:cNvSpPr>
            <a:spLocks noGrp="1"/>
          </p:cNvSpPr>
          <p:nvPr>
            <p:ph idx="1"/>
          </p:nvPr>
        </p:nvSpPr>
        <p:spPr>
          <a:xfrm>
            <a:off x="838200" y="1727654"/>
            <a:ext cx="10515600" cy="4351338"/>
          </a:xfrm>
        </p:spPr>
        <p:txBody>
          <a:bodyPr>
            <a:normAutofit/>
          </a:bodyPr>
          <a:lstStyle/>
          <a:p>
            <a:r>
              <a:rPr lang="en-CA" sz="2800">
                <a:solidFill>
                  <a:schemeClr val="tx1"/>
                </a:solidFill>
              </a:rPr>
              <a:t>Earlier diagnosis= earlier stage</a:t>
            </a:r>
          </a:p>
        </p:txBody>
      </p:sp>
      <p:pic>
        <p:nvPicPr>
          <p:cNvPr id="5" name="Content Placeholder 4" descr="A comparison of a person's body&#10;&#10;Description automatically generated">
            <a:extLst>
              <a:ext uri="{FF2B5EF4-FFF2-40B4-BE49-F238E27FC236}">
                <a16:creationId xmlns:a16="http://schemas.microsoft.com/office/drawing/2014/main" id="{5D5F5042-03AD-4B97-911F-02052E3A9A4F}"/>
              </a:ext>
            </a:extLst>
          </p:cNvPr>
          <p:cNvPicPr>
            <a:picLocks noChangeAspect="1"/>
          </p:cNvPicPr>
          <p:nvPr/>
        </p:nvPicPr>
        <p:blipFill rotWithShape="1">
          <a:blip r:embed="rId3">
            <a:extLst>
              <a:ext uri="{28A0092B-C50C-407E-A947-70E740481C1C}">
                <a14:useLocalDpi xmlns:a14="http://schemas.microsoft.com/office/drawing/2010/main" val="0"/>
              </a:ext>
            </a:extLst>
          </a:blip>
          <a:srcRect b="43633"/>
          <a:stretch/>
        </p:blipFill>
        <p:spPr>
          <a:xfrm>
            <a:off x="770020" y="2257904"/>
            <a:ext cx="10953008" cy="2870790"/>
          </a:xfrm>
          <a:prstGeom prst="rect">
            <a:avLst/>
          </a:prstGeom>
        </p:spPr>
      </p:pic>
      <p:sp>
        <p:nvSpPr>
          <p:cNvPr id="6" name="TextBox 5">
            <a:extLst>
              <a:ext uri="{FF2B5EF4-FFF2-40B4-BE49-F238E27FC236}">
                <a16:creationId xmlns:a16="http://schemas.microsoft.com/office/drawing/2014/main" id="{C87B1C81-A5D2-279E-4BC9-E72223B7DF7B}"/>
              </a:ext>
            </a:extLst>
          </p:cNvPr>
          <p:cNvSpPr txBox="1"/>
          <p:nvPr/>
        </p:nvSpPr>
        <p:spPr>
          <a:xfrm>
            <a:off x="1171466" y="5177358"/>
            <a:ext cx="2402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4472C4"/>
                </a:solidFill>
                <a:effectLst/>
                <a:uLnTx/>
                <a:uFillTx/>
                <a:latin typeface="Calibri" panose="020F0502020204030204"/>
                <a:ea typeface="+mn-ea"/>
                <a:cs typeface="+mn-cs"/>
              </a:rPr>
              <a:t>Stage I</a:t>
            </a:r>
            <a:endParaRPr kumimoji="0" lang="en-CA" sz="24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Small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Localised</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9C8EB06-8513-A582-E597-E9AB777EBA7B}"/>
              </a:ext>
            </a:extLst>
          </p:cNvPr>
          <p:cNvSpPr txBox="1"/>
          <p:nvPr/>
        </p:nvSpPr>
        <p:spPr>
          <a:xfrm>
            <a:off x="3806458" y="5188933"/>
            <a:ext cx="240295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solidFill>
                <a:effectLst/>
                <a:uLnTx/>
                <a:uFillTx/>
                <a:latin typeface="Calibri" panose="020F0502020204030204"/>
                <a:ea typeface="+mn-ea"/>
                <a:cs typeface="+mn-cs"/>
              </a:rPr>
              <a:t>Stage II</a:t>
            </a:r>
            <a:endParaRPr kumimoji="0" lang="en-CA" sz="2400" b="1" i="0" u="none" strike="noStrike" kern="1200" cap="none" spc="0" normalizeH="0" baseline="0" noProof="0" dirty="0">
              <a:ln>
                <a:noFill/>
              </a:ln>
              <a:solidFill>
                <a:srgbClr val="4472C4"/>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Larger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Localised</a:t>
            </a:r>
            <a:endPar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9F0CA87-7E98-8CA2-BE8F-86115C274918}"/>
              </a:ext>
            </a:extLst>
          </p:cNvPr>
          <p:cNvSpPr txBox="1"/>
          <p:nvPr/>
        </p:nvSpPr>
        <p:spPr>
          <a:xfrm>
            <a:off x="6464600" y="5188933"/>
            <a:ext cx="2402958"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a:ln>
                  <a:noFill/>
                </a:ln>
                <a:solidFill>
                  <a:srgbClr val="4472C4"/>
                </a:solidFill>
                <a:effectLst/>
                <a:uLnTx/>
                <a:uFillTx/>
                <a:latin typeface="Calibri" panose="020F0502020204030204"/>
                <a:ea typeface="+mn-ea"/>
                <a:cs typeface="+mn-cs"/>
              </a:rPr>
              <a:t>Stage III</a:t>
            </a:r>
            <a:endParaRPr kumimoji="0" lang="en-CA" sz="2400" b="1" i="0" u="none" strike="noStrike" kern="1200" cap="none" spc="0" normalizeH="0" baseline="0" noProof="0">
              <a:ln>
                <a:noFill/>
              </a:ln>
              <a:solidFill>
                <a:srgbClr val="4472C4"/>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Larger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Regional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a:ln>
                  <a:noFill/>
                </a:ln>
                <a:solidFill>
                  <a:prstClr val="black"/>
                </a:solidFill>
                <a:effectLst/>
                <a:uLnTx/>
                <a:uFillTx/>
                <a:latin typeface="Aptos" panose="020B0004020202020204" pitchFamily="34" charset="0"/>
                <a:ea typeface="+mn-ea"/>
                <a:cs typeface="+mn-cs"/>
              </a:rPr>
              <a:t>Lymph nodes</a:t>
            </a: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2AF9C46-C22E-9FAD-961D-56EB2B09F833}"/>
              </a:ext>
            </a:extLst>
          </p:cNvPr>
          <p:cNvSpPr txBox="1"/>
          <p:nvPr/>
        </p:nvSpPr>
        <p:spPr>
          <a:xfrm>
            <a:off x="9122742" y="5188933"/>
            <a:ext cx="2679398"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4472C4"/>
                </a:solidFill>
                <a:effectLst/>
                <a:uLnTx/>
                <a:uFillTx/>
                <a:latin typeface="Calibri" panose="020F0502020204030204"/>
                <a:ea typeface="+mn-ea"/>
                <a:cs typeface="+mn-cs"/>
              </a:rPr>
              <a:t>Stage IV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Spread to other organs or area of body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Not curable</a:t>
            </a:r>
          </a:p>
        </p:txBody>
      </p:sp>
      <p:sp>
        <p:nvSpPr>
          <p:cNvPr id="12" name="Oval 11">
            <a:extLst>
              <a:ext uri="{FF2B5EF4-FFF2-40B4-BE49-F238E27FC236}">
                <a16:creationId xmlns:a16="http://schemas.microsoft.com/office/drawing/2014/main" id="{6FF310CE-E2A7-1F35-768D-7B45251EDC6C}"/>
              </a:ext>
            </a:extLst>
          </p:cNvPr>
          <p:cNvSpPr/>
          <p:nvPr/>
        </p:nvSpPr>
        <p:spPr>
          <a:xfrm>
            <a:off x="698654" y="2247267"/>
            <a:ext cx="3039970" cy="4369982"/>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31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C7800-E27D-4943-D48B-1D812BBFCEE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3B66CEF-0909-39D0-D03F-DB5D43E15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0EFE97DB-07CD-BFD0-E497-BA902F280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CD67801-CC30-E147-B28B-11C3C099D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F142B49-D5CE-82CE-9EAA-02B17CBA0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55ED68-41E4-BF83-E385-D2E13E9F3321}"/>
              </a:ext>
            </a:extLst>
          </p:cNvPr>
          <p:cNvSpPr>
            <a:spLocks noGrp="1"/>
          </p:cNvSpPr>
          <p:nvPr>
            <p:ph type="title"/>
          </p:nvPr>
        </p:nvSpPr>
        <p:spPr>
          <a:xfrm>
            <a:off x="699715" y="832693"/>
            <a:ext cx="10719399" cy="977442"/>
          </a:xfrm>
        </p:spPr>
        <p:txBody>
          <a:bodyPr vert="horz" lIns="91440" tIns="45720" rIns="91440" bIns="45720" rtlCol="0" anchor="ctr">
            <a:noAutofit/>
          </a:bodyPr>
          <a:lstStyle/>
          <a:p>
            <a:r>
              <a:rPr lang="en-US" sz="4800" dirty="0">
                <a:solidFill>
                  <a:srgbClr val="FFFFFF"/>
                </a:solidFill>
                <a:latin typeface="Aptos" panose="020B0004020202020204" pitchFamily="34" charset="0"/>
              </a:rPr>
              <a:t>Benefits of Screening- Survival</a:t>
            </a:r>
            <a:br>
              <a:rPr lang="en-US" sz="6600" dirty="0">
                <a:solidFill>
                  <a:srgbClr val="FFFFFF"/>
                </a:solidFill>
                <a:latin typeface="Aptos ExtraBold" panose="020F0502020204030204" pitchFamily="34" charset="0"/>
              </a:rPr>
            </a:br>
            <a:endParaRPr lang="en-US" sz="6600" dirty="0">
              <a:solidFill>
                <a:srgbClr val="FFFFFF"/>
              </a:solidFill>
              <a:latin typeface="Aptos ExtraBold" panose="020F0502020204030204" pitchFamily="34" charset="0"/>
            </a:endParaRPr>
          </a:p>
        </p:txBody>
      </p:sp>
      <p:grpSp>
        <p:nvGrpSpPr>
          <p:cNvPr id="11" name="Group 10">
            <a:extLst>
              <a:ext uri="{FF2B5EF4-FFF2-40B4-BE49-F238E27FC236}">
                <a16:creationId xmlns:a16="http://schemas.microsoft.com/office/drawing/2014/main" id="{1D39C247-04BF-1139-49C1-8EBFDE7E4576}"/>
              </a:ext>
            </a:extLst>
          </p:cNvPr>
          <p:cNvGrpSpPr/>
          <p:nvPr/>
        </p:nvGrpSpPr>
        <p:grpSpPr>
          <a:xfrm>
            <a:off x="1906865" y="3579541"/>
            <a:ext cx="2037152" cy="2252091"/>
            <a:chOff x="130011" y="2020818"/>
            <a:chExt cx="1740353" cy="2077284"/>
          </a:xfrm>
          <a:solidFill>
            <a:srgbClr val="00B050"/>
          </a:solidFill>
        </p:grpSpPr>
        <p:grpSp>
          <p:nvGrpSpPr>
            <p:cNvPr id="5" name="Group 4">
              <a:extLst>
                <a:ext uri="{FF2B5EF4-FFF2-40B4-BE49-F238E27FC236}">
                  <a16:creationId xmlns:a16="http://schemas.microsoft.com/office/drawing/2014/main" id="{47134956-2C1E-E61D-6442-E11515831EAA}"/>
                </a:ext>
              </a:extLst>
            </p:cNvPr>
            <p:cNvGrpSpPr/>
            <p:nvPr/>
          </p:nvGrpSpPr>
          <p:grpSpPr>
            <a:xfrm>
              <a:off x="130011" y="2020818"/>
              <a:ext cx="1740353" cy="2077284"/>
              <a:chOff x="0" y="0"/>
              <a:chExt cx="6485048" cy="5596211"/>
            </a:xfrm>
            <a:grpFill/>
          </p:grpSpPr>
          <p:sp>
            <p:nvSpPr>
              <p:cNvPr id="6" name="AutoShape 4">
                <a:extLst>
                  <a:ext uri="{FF2B5EF4-FFF2-40B4-BE49-F238E27FC236}">
                    <a16:creationId xmlns:a16="http://schemas.microsoft.com/office/drawing/2014/main" id="{87B8E7C7-6173-D294-7907-25EC15542EC9}"/>
                  </a:ext>
                </a:extLst>
              </p:cNvPr>
              <p:cNvSpPr/>
              <p:nvPr/>
            </p:nvSpPr>
            <p:spPr>
              <a:xfrm>
                <a:off x="0" y="0"/>
                <a:ext cx="6485048" cy="5596211"/>
              </a:xfrm>
              <a:prstGeom prst="rect">
                <a:avLst/>
              </a:pr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C9EA3F5D-248B-522B-48CD-E540D7B99155}"/>
                  </a:ext>
                </a:extLst>
              </p:cNvPr>
              <p:cNvSpPr txBox="1"/>
              <p:nvPr/>
            </p:nvSpPr>
            <p:spPr>
              <a:xfrm>
                <a:off x="313963" y="2152701"/>
                <a:ext cx="5591394" cy="3164154"/>
              </a:xfrm>
              <a:prstGeom prst="rect">
                <a:avLst/>
              </a:prstGeom>
              <a:grpFill/>
            </p:spPr>
            <p:txBody>
              <a:bodyPr wrap="square" lIns="0" tIns="0" rIns="0" bIns="0" rtlCol="0" anchor="t">
                <a:spAutoFit/>
              </a:bodyPr>
              <a:lstStyle/>
              <a:p>
                <a:pPr marL="0" marR="0" lvl="0" indent="0" algn="ctr" defTabSz="609585" rtl="0" eaLnBrk="1" fontAlgn="auto" latinLnBrk="0" hangingPunct="1">
                  <a:lnSpc>
                    <a:spcPts val="8605"/>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Glacial Indifference Bold"/>
                    <a:ea typeface="ＭＳ Ｐゴシック" pitchFamily="34" charset="-128"/>
                    <a:cs typeface="+mn-cs"/>
                  </a:rPr>
                  <a:t>100%</a:t>
                </a:r>
              </a:p>
            </p:txBody>
          </p:sp>
        </p:grpSp>
        <p:sp>
          <p:nvSpPr>
            <p:cNvPr id="30" name="TextBox 29">
              <a:extLst>
                <a:ext uri="{FF2B5EF4-FFF2-40B4-BE49-F238E27FC236}">
                  <a16:creationId xmlns:a16="http://schemas.microsoft.com/office/drawing/2014/main" id="{DA8497DE-1FFD-8A2B-8C5F-87C413B93ED4}"/>
                </a:ext>
              </a:extLst>
            </p:cNvPr>
            <p:cNvSpPr txBox="1"/>
            <p:nvPr/>
          </p:nvSpPr>
          <p:spPr>
            <a:xfrm>
              <a:off x="285299" y="2215653"/>
              <a:ext cx="1342556" cy="482608"/>
            </a:xfrm>
            <a:prstGeom prst="rect">
              <a:avLst/>
            </a:prstGeom>
            <a:grp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lacial Indifference"/>
                  <a:ea typeface="ＭＳ Ｐゴシック" pitchFamily="34" charset="-128"/>
                  <a:cs typeface="+mn-cs"/>
                </a:rPr>
                <a:t>Stage 1</a:t>
              </a:r>
              <a:endParaRPr kumimoji="0" lang="en-US" sz="2800" b="1" i="0" u="none" strike="noStrike" kern="1200" cap="none" spc="0" normalizeH="0" baseline="0" noProof="0">
                <a:ln>
                  <a:noFill/>
                </a:ln>
                <a:solidFill>
                  <a:srgbClr val="295D90"/>
                </a:solidFill>
                <a:effectLst/>
                <a:uLnTx/>
                <a:uFillTx/>
                <a:latin typeface="Arial"/>
                <a:ea typeface="ＭＳ Ｐゴシック" pitchFamily="34" charset="-128"/>
                <a:cs typeface="+mn-cs"/>
              </a:endParaRPr>
            </a:p>
          </p:txBody>
        </p:sp>
      </p:grpSp>
      <p:grpSp>
        <p:nvGrpSpPr>
          <p:cNvPr id="13" name="Group 12">
            <a:extLst>
              <a:ext uri="{FF2B5EF4-FFF2-40B4-BE49-F238E27FC236}">
                <a16:creationId xmlns:a16="http://schemas.microsoft.com/office/drawing/2014/main" id="{6A2D381B-FD4B-9195-42F5-1A4F24409401}"/>
              </a:ext>
            </a:extLst>
          </p:cNvPr>
          <p:cNvGrpSpPr/>
          <p:nvPr/>
        </p:nvGrpSpPr>
        <p:grpSpPr>
          <a:xfrm>
            <a:off x="4034205" y="3579541"/>
            <a:ext cx="2037150" cy="2252091"/>
            <a:chOff x="130011" y="2020818"/>
            <a:chExt cx="1740353" cy="2077284"/>
          </a:xfrm>
          <a:solidFill>
            <a:srgbClr val="92D050"/>
          </a:solidFill>
        </p:grpSpPr>
        <p:grpSp>
          <p:nvGrpSpPr>
            <p:cNvPr id="25" name="Group 24">
              <a:extLst>
                <a:ext uri="{FF2B5EF4-FFF2-40B4-BE49-F238E27FC236}">
                  <a16:creationId xmlns:a16="http://schemas.microsoft.com/office/drawing/2014/main" id="{D39E3604-85E5-4552-303F-FF2264AD4105}"/>
                </a:ext>
              </a:extLst>
            </p:cNvPr>
            <p:cNvGrpSpPr/>
            <p:nvPr/>
          </p:nvGrpSpPr>
          <p:grpSpPr>
            <a:xfrm>
              <a:off x="130011" y="2020818"/>
              <a:ext cx="1740353" cy="2077284"/>
              <a:chOff x="0" y="0"/>
              <a:chExt cx="6485048" cy="5596211"/>
            </a:xfrm>
            <a:grpFill/>
          </p:grpSpPr>
          <p:sp>
            <p:nvSpPr>
              <p:cNvPr id="7" name="AutoShape 4">
                <a:extLst>
                  <a:ext uri="{FF2B5EF4-FFF2-40B4-BE49-F238E27FC236}">
                    <a16:creationId xmlns:a16="http://schemas.microsoft.com/office/drawing/2014/main" id="{219B44A7-B6D7-E237-BB74-C7BAD6F1831E}"/>
                  </a:ext>
                </a:extLst>
              </p:cNvPr>
              <p:cNvSpPr/>
              <p:nvPr/>
            </p:nvSpPr>
            <p:spPr>
              <a:xfrm>
                <a:off x="0" y="0"/>
                <a:ext cx="6485048" cy="5596211"/>
              </a:xfrm>
              <a:prstGeom prst="rect">
                <a:avLst/>
              </a:prstGeom>
              <a:grpFill/>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95D90"/>
                  </a:solidFill>
                  <a:effectLst/>
                  <a:uLnTx/>
                  <a:uFillTx/>
                  <a:latin typeface="Arial"/>
                  <a:ea typeface="ＭＳ Ｐゴシック" pitchFamily="34" charset="-128"/>
                  <a:cs typeface="+mn-cs"/>
                </a:endParaRPr>
              </a:p>
            </p:txBody>
          </p:sp>
          <p:sp>
            <p:nvSpPr>
              <p:cNvPr id="28" name="TextBox 27">
                <a:extLst>
                  <a:ext uri="{FF2B5EF4-FFF2-40B4-BE49-F238E27FC236}">
                    <a16:creationId xmlns:a16="http://schemas.microsoft.com/office/drawing/2014/main" id="{5248ACEA-5BD6-8B3C-E34F-C1CD9565A91B}"/>
                  </a:ext>
                </a:extLst>
              </p:cNvPr>
              <p:cNvSpPr txBox="1"/>
              <p:nvPr/>
            </p:nvSpPr>
            <p:spPr>
              <a:xfrm>
                <a:off x="313963" y="2152701"/>
                <a:ext cx="5591394" cy="3164154"/>
              </a:xfrm>
              <a:prstGeom prst="rect">
                <a:avLst/>
              </a:prstGeom>
              <a:grpFill/>
            </p:spPr>
            <p:txBody>
              <a:bodyPr wrap="square" lIns="0" tIns="0" rIns="0" bIns="0" rtlCol="0" anchor="t">
                <a:spAutoFit/>
              </a:bodyPr>
              <a:lstStyle/>
              <a:p>
                <a:pPr marL="0" marR="0" lvl="0" indent="0" algn="ctr" defTabSz="609585" rtl="0" eaLnBrk="1" fontAlgn="auto" latinLnBrk="0" hangingPunct="1">
                  <a:lnSpc>
                    <a:spcPts val="8605"/>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Glacial Indifference Bold"/>
                    <a:ea typeface="ＭＳ Ｐゴシック" pitchFamily="34" charset="-128"/>
                    <a:cs typeface="+mn-cs"/>
                  </a:rPr>
                  <a:t>93%</a:t>
                </a:r>
              </a:p>
            </p:txBody>
          </p:sp>
        </p:grpSp>
        <p:sp>
          <p:nvSpPr>
            <p:cNvPr id="26" name="TextBox 25">
              <a:extLst>
                <a:ext uri="{FF2B5EF4-FFF2-40B4-BE49-F238E27FC236}">
                  <a16:creationId xmlns:a16="http://schemas.microsoft.com/office/drawing/2014/main" id="{14D285C4-44E9-6819-95C3-7F14124529D7}"/>
                </a:ext>
              </a:extLst>
            </p:cNvPr>
            <p:cNvSpPr txBox="1"/>
            <p:nvPr/>
          </p:nvSpPr>
          <p:spPr>
            <a:xfrm>
              <a:off x="261849" y="2202418"/>
              <a:ext cx="1469969" cy="482608"/>
            </a:xfrm>
            <a:prstGeom prst="rect">
              <a:avLst/>
            </a:prstGeom>
            <a:grp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lacial Indifference"/>
                  <a:ea typeface="ＭＳ Ｐゴシック" pitchFamily="34" charset="-128"/>
                  <a:cs typeface="+mn-cs"/>
                </a:rPr>
                <a:t>Stage 2</a:t>
              </a:r>
              <a:endParaRPr kumimoji="0" lang="en-US" sz="2800" b="1" i="0" u="none" strike="noStrike" kern="1200" cap="none" spc="0" normalizeH="0" baseline="0" noProof="0">
                <a:ln>
                  <a:noFill/>
                </a:ln>
                <a:solidFill>
                  <a:srgbClr val="295D90"/>
                </a:solidFill>
                <a:effectLst/>
                <a:uLnTx/>
                <a:uFillTx/>
                <a:latin typeface="Arial"/>
                <a:ea typeface="ＭＳ Ｐゴシック" pitchFamily="34" charset="-128"/>
                <a:cs typeface="+mn-cs"/>
              </a:endParaRPr>
            </a:p>
          </p:txBody>
        </p:sp>
      </p:grpSp>
      <p:grpSp>
        <p:nvGrpSpPr>
          <p:cNvPr id="14" name="Group 13">
            <a:extLst>
              <a:ext uri="{FF2B5EF4-FFF2-40B4-BE49-F238E27FC236}">
                <a16:creationId xmlns:a16="http://schemas.microsoft.com/office/drawing/2014/main" id="{49F101E6-D255-FCBF-9659-2096899FA455}"/>
              </a:ext>
            </a:extLst>
          </p:cNvPr>
          <p:cNvGrpSpPr/>
          <p:nvPr/>
        </p:nvGrpSpPr>
        <p:grpSpPr>
          <a:xfrm>
            <a:off x="6161539" y="3579541"/>
            <a:ext cx="2037150" cy="2252091"/>
            <a:chOff x="130011" y="2020818"/>
            <a:chExt cx="1740353" cy="2077284"/>
          </a:xfrm>
          <a:solidFill>
            <a:srgbClr val="FFC000"/>
          </a:solidFill>
        </p:grpSpPr>
        <p:grpSp>
          <p:nvGrpSpPr>
            <p:cNvPr id="21" name="Group 20">
              <a:extLst>
                <a:ext uri="{FF2B5EF4-FFF2-40B4-BE49-F238E27FC236}">
                  <a16:creationId xmlns:a16="http://schemas.microsoft.com/office/drawing/2014/main" id="{623F018E-229A-D1E5-3C10-7D9546491FCD}"/>
                </a:ext>
              </a:extLst>
            </p:cNvPr>
            <p:cNvGrpSpPr/>
            <p:nvPr/>
          </p:nvGrpSpPr>
          <p:grpSpPr>
            <a:xfrm>
              <a:off x="130011" y="2020818"/>
              <a:ext cx="1740353" cy="2077284"/>
              <a:chOff x="0" y="0"/>
              <a:chExt cx="6485048" cy="5596211"/>
            </a:xfrm>
            <a:grpFill/>
          </p:grpSpPr>
          <p:sp>
            <p:nvSpPr>
              <p:cNvPr id="23" name="AutoShape 4">
                <a:extLst>
                  <a:ext uri="{FF2B5EF4-FFF2-40B4-BE49-F238E27FC236}">
                    <a16:creationId xmlns:a16="http://schemas.microsoft.com/office/drawing/2014/main" id="{0183BBFE-45A1-1F20-0950-3371E071D606}"/>
                  </a:ext>
                </a:extLst>
              </p:cNvPr>
              <p:cNvSpPr/>
              <p:nvPr/>
            </p:nvSpPr>
            <p:spPr>
              <a:xfrm>
                <a:off x="0" y="0"/>
                <a:ext cx="6485048" cy="5596211"/>
              </a:xfrm>
              <a:prstGeom prst="rect">
                <a:avLst/>
              </a:pr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3D50C80-37D4-9B59-5BA9-21F010C32616}"/>
                  </a:ext>
                </a:extLst>
              </p:cNvPr>
              <p:cNvSpPr txBox="1"/>
              <p:nvPr/>
            </p:nvSpPr>
            <p:spPr>
              <a:xfrm>
                <a:off x="313962" y="2152700"/>
                <a:ext cx="5591393" cy="2459127"/>
              </a:xfrm>
              <a:prstGeom prst="rect">
                <a:avLst/>
              </a:prstGeom>
              <a:grpFill/>
            </p:spPr>
            <p:txBody>
              <a:bodyPr wrap="square" lIns="0" tIns="0" rIns="0" bIns="0" rtlCol="0" anchor="t">
                <a:spAutoFit/>
              </a:bodyPr>
              <a:lstStyle/>
              <a:p>
                <a:pPr marL="0" marR="0" lvl="0" indent="0" algn="ctr" defTabSz="609585" rtl="0" eaLnBrk="1" fontAlgn="auto" latinLnBrk="0" hangingPunct="1">
                  <a:lnSpc>
                    <a:spcPts val="8605"/>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Glacial Indifference Bold"/>
                    <a:ea typeface="ＭＳ Ｐゴシック" pitchFamily="34" charset="-128"/>
                    <a:cs typeface="+mn-cs"/>
                  </a:rPr>
                  <a:t>74%</a:t>
                </a:r>
              </a:p>
            </p:txBody>
          </p:sp>
        </p:grpSp>
        <p:sp>
          <p:nvSpPr>
            <p:cNvPr id="22" name="TextBox 21">
              <a:extLst>
                <a:ext uri="{FF2B5EF4-FFF2-40B4-BE49-F238E27FC236}">
                  <a16:creationId xmlns:a16="http://schemas.microsoft.com/office/drawing/2014/main" id="{0020FF9C-8F86-A5AB-D24C-9806E2C311DB}"/>
                </a:ext>
              </a:extLst>
            </p:cNvPr>
            <p:cNvSpPr txBox="1"/>
            <p:nvPr/>
          </p:nvSpPr>
          <p:spPr>
            <a:xfrm>
              <a:off x="261849" y="2202418"/>
              <a:ext cx="1489365" cy="482608"/>
            </a:xfrm>
            <a:prstGeom prst="rect">
              <a:avLst/>
            </a:prstGeom>
            <a:grp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lacial Indifference"/>
                  <a:ea typeface="ＭＳ Ｐゴシック" pitchFamily="34" charset="-128"/>
                  <a:cs typeface="+mn-cs"/>
                </a:rPr>
                <a:t>Stage 3</a:t>
              </a:r>
              <a:endParaRPr kumimoji="0" lang="en-US" sz="2800" b="1" i="0" u="none" strike="noStrike" kern="1200" cap="none" spc="0" normalizeH="0" baseline="0" noProof="0">
                <a:ln>
                  <a:noFill/>
                </a:ln>
                <a:solidFill>
                  <a:srgbClr val="295D90"/>
                </a:solidFill>
                <a:effectLst/>
                <a:uLnTx/>
                <a:uFillTx/>
                <a:latin typeface="Arial"/>
                <a:ea typeface="ＭＳ Ｐゴシック" pitchFamily="34" charset="-128"/>
                <a:cs typeface="+mn-cs"/>
              </a:endParaRPr>
            </a:p>
          </p:txBody>
        </p:sp>
      </p:grpSp>
      <p:grpSp>
        <p:nvGrpSpPr>
          <p:cNvPr id="15" name="Group 14">
            <a:extLst>
              <a:ext uri="{FF2B5EF4-FFF2-40B4-BE49-F238E27FC236}">
                <a16:creationId xmlns:a16="http://schemas.microsoft.com/office/drawing/2014/main" id="{8D2D3727-D549-34C3-BE98-9E79AAC3A5B5}"/>
              </a:ext>
            </a:extLst>
          </p:cNvPr>
          <p:cNvGrpSpPr/>
          <p:nvPr/>
        </p:nvGrpSpPr>
        <p:grpSpPr>
          <a:xfrm>
            <a:off x="8300030" y="3579542"/>
            <a:ext cx="2037150" cy="2252091"/>
            <a:chOff x="130011" y="2020818"/>
            <a:chExt cx="1740353" cy="2077284"/>
          </a:xfrm>
          <a:solidFill>
            <a:srgbClr val="FF0000"/>
          </a:solidFill>
        </p:grpSpPr>
        <p:grpSp>
          <p:nvGrpSpPr>
            <p:cNvPr id="17" name="Group 16">
              <a:extLst>
                <a:ext uri="{FF2B5EF4-FFF2-40B4-BE49-F238E27FC236}">
                  <a16:creationId xmlns:a16="http://schemas.microsoft.com/office/drawing/2014/main" id="{09DB2CED-A3D6-4E0A-C221-065DF5375BE4}"/>
                </a:ext>
              </a:extLst>
            </p:cNvPr>
            <p:cNvGrpSpPr/>
            <p:nvPr/>
          </p:nvGrpSpPr>
          <p:grpSpPr>
            <a:xfrm>
              <a:off x="130011" y="2020818"/>
              <a:ext cx="1740353" cy="2077284"/>
              <a:chOff x="0" y="0"/>
              <a:chExt cx="6485048" cy="5596211"/>
            </a:xfrm>
            <a:grpFill/>
          </p:grpSpPr>
          <p:sp>
            <p:nvSpPr>
              <p:cNvPr id="19" name="AutoShape 4">
                <a:extLst>
                  <a:ext uri="{FF2B5EF4-FFF2-40B4-BE49-F238E27FC236}">
                    <a16:creationId xmlns:a16="http://schemas.microsoft.com/office/drawing/2014/main" id="{C8353232-A06B-7A85-ED72-B315F9EB9710}"/>
                  </a:ext>
                </a:extLst>
              </p:cNvPr>
              <p:cNvSpPr/>
              <p:nvPr/>
            </p:nvSpPr>
            <p:spPr>
              <a:xfrm>
                <a:off x="0" y="0"/>
                <a:ext cx="6485048" cy="5596211"/>
              </a:xfrm>
              <a:prstGeom prst="rect">
                <a:avLst/>
              </a:pr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641E6DF-77BC-D5CD-31A9-E215F3521CC6}"/>
                  </a:ext>
                </a:extLst>
              </p:cNvPr>
              <p:cNvSpPr txBox="1"/>
              <p:nvPr/>
            </p:nvSpPr>
            <p:spPr>
              <a:xfrm>
                <a:off x="313959" y="2107912"/>
                <a:ext cx="5591393" cy="2459127"/>
              </a:xfrm>
              <a:prstGeom prst="rect">
                <a:avLst/>
              </a:prstGeom>
              <a:grpFill/>
            </p:spPr>
            <p:txBody>
              <a:bodyPr wrap="square" lIns="0" tIns="0" rIns="0" bIns="0" rtlCol="0" anchor="t">
                <a:spAutoFit/>
              </a:bodyPr>
              <a:lstStyle/>
              <a:p>
                <a:pPr marL="0" marR="0" lvl="0" indent="0" algn="ctr" defTabSz="609585" rtl="0" eaLnBrk="1" fontAlgn="auto" latinLnBrk="0" hangingPunct="1">
                  <a:lnSpc>
                    <a:spcPts val="8605"/>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Glacial Indifference Bold"/>
                    <a:ea typeface="ＭＳ Ｐゴシック" pitchFamily="34" charset="-128"/>
                    <a:cs typeface="+mn-cs"/>
                  </a:rPr>
                  <a:t>31%</a:t>
                </a:r>
              </a:p>
            </p:txBody>
          </p:sp>
        </p:grpSp>
        <p:sp>
          <p:nvSpPr>
            <p:cNvPr id="18" name="TextBox 17">
              <a:extLst>
                <a:ext uri="{FF2B5EF4-FFF2-40B4-BE49-F238E27FC236}">
                  <a16:creationId xmlns:a16="http://schemas.microsoft.com/office/drawing/2014/main" id="{F2B98D0F-D61E-9FB5-ABB5-DD5E587F4B25}"/>
                </a:ext>
              </a:extLst>
            </p:cNvPr>
            <p:cNvSpPr txBox="1"/>
            <p:nvPr/>
          </p:nvSpPr>
          <p:spPr>
            <a:xfrm>
              <a:off x="261849" y="2202418"/>
              <a:ext cx="1533699" cy="482608"/>
            </a:xfrm>
            <a:prstGeom prst="rect">
              <a:avLst/>
            </a:prstGeom>
            <a:grp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Glacial Indifference"/>
                  <a:ea typeface="ＭＳ Ｐゴシック" pitchFamily="34" charset="-128"/>
                  <a:cs typeface="+mn-cs"/>
                </a:rPr>
                <a:t>Stage 4</a:t>
              </a:r>
              <a:endParaRPr kumimoji="0" lang="en-US" sz="2800" b="1" i="0" u="none" strike="noStrike" kern="1200" cap="none" spc="0" normalizeH="0" baseline="0" noProof="0">
                <a:ln>
                  <a:noFill/>
                </a:ln>
                <a:solidFill>
                  <a:srgbClr val="295D90"/>
                </a:solidFill>
                <a:effectLst/>
                <a:uLnTx/>
                <a:uFillTx/>
                <a:latin typeface="Arial"/>
                <a:ea typeface="ＭＳ Ｐゴシック" pitchFamily="34" charset="-128"/>
                <a:cs typeface="+mn-cs"/>
              </a:endParaRPr>
            </a:p>
          </p:txBody>
        </p:sp>
      </p:grpSp>
      <p:sp>
        <p:nvSpPr>
          <p:cNvPr id="9" name="TextBox 8">
            <a:extLst>
              <a:ext uri="{FF2B5EF4-FFF2-40B4-BE49-F238E27FC236}">
                <a16:creationId xmlns:a16="http://schemas.microsoft.com/office/drawing/2014/main" id="{E5ADDF2C-6ECC-2C0D-C516-7E35BCC2939D}"/>
              </a:ext>
            </a:extLst>
          </p:cNvPr>
          <p:cNvSpPr txBox="1"/>
          <p:nvPr/>
        </p:nvSpPr>
        <p:spPr>
          <a:xfrm>
            <a:off x="2351313" y="2471449"/>
            <a:ext cx="780505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5-year Survival for Breast Cancer by Stage</a:t>
            </a: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6BA1490-7FF9-6A39-AC8C-B865992AE0CF}"/>
              </a:ext>
            </a:extLst>
          </p:cNvPr>
          <p:cNvSpPr txBox="1"/>
          <p:nvPr/>
        </p:nvSpPr>
        <p:spPr>
          <a:xfrm>
            <a:off x="1504094" y="6251473"/>
            <a:ext cx="10454060"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srgbClr val="295D90"/>
                </a:solidFill>
                <a:effectLst/>
                <a:uLnTx/>
                <a:uFillTx/>
                <a:latin typeface="Arial"/>
                <a:ea typeface="+mn-ea"/>
                <a:cs typeface="+mn-cs"/>
              </a:rPr>
              <a:t>https://www150.statcan.gc.ca/n1/pub/82-003-x/2023001/article/00001-eng.htm</a:t>
            </a:r>
          </a:p>
        </p:txBody>
      </p:sp>
    </p:spTree>
    <p:extLst>
      <p:ext uri="{BB962C8B-B14F-4D97-AF65-F5344CB8AC3E}">
        <p14:creationId xmlns:p14="http://schemas.microsoft.com/office/powerpoint/2010/main" val="3069164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EB5FA-52F2-6692-13C8-CA35355C1855}"/>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6531085-E124-07D7-2B6C-1F05040C3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7ACB975-0B7D-3732-9B70-0DC9401A2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BBD7837-E041-B4CA-05FA-D6F63D9EF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12B6F83-D254-1B9C-73E0-7EAF9174C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0DEA34-AA33-63EC-CFFC-4F7420555C8C}"/>
              </a:ext>
            </a:extLst>
          </p:cNvPr>
          <p:cNvSpPr>
            <a:spLocks noGrp="1"/>
          </p:cNvSpPr>
          <p:nvPr>
            <p:ph type="title"/>
          </p:nvPr>
        </p:nvSpPr>
        <p:spPr>
          <a:xfrm>
            <a:off x="699715" y="832693"/>
            <a:ext cx="10719399" cy="977442"/>
          </a:xfrm>
        </p:spPr>
        <p:txBody>
          <a:bodyPr vert="horz" lIns="91440" tIns="45720" rIns="91440" bIns="45720" rtlCol="0" anchor="ctr">
            <a:noAutofit/>
          </a:bodyPr>
          <a:lstStyle/>
          <a:p>
            <a:r>
              <a:rPr lang="en-US" sz="4800" dirty="0">
                <a:solidFill>
                  <a:srgbClr val="FFFFFF"/>
                </a:solidFill>
                <a:latin typeface="Aptos" panose="020B0004020202020204" pitchFamily="34" charset="0"/>
              </a:rPr>
              <a:t>Benefits of Screening- Morbidity</a:t>
            </a:r>
            <a:br>
              <a:rPr lang="en-US" sz="6600" dirty="0">
                <a:solidFill>
                  <a:srgbClr val="FFFFFF"/>
                </a:solidFill>
                <a:latin typeface="Aptos ExtraBold" panose="020F0502020204030204" pitchFamily="34" charset="0"/>
              </a:rPr>
            </a:br>
            <a:endParaRPr lang="en-US" sz="6600" dirty="0">
              <a:solidFill>
                <a:srgbClr val="FFFFFF"/>
              </a:solidFill>
              <a:latin typeface="Aptos ExtraBold" panose="020F0502020204030204" pitchFamily="34" charset="0"/>
            </a:endParaRPr>
          </a:p>
        </p:txBody>
      </p:sp>
      <p:pic>
        <p:nvPicPr>
          <p:cNvPr id="3" name="Picture 2">
            <a:extLst>
              <a:ext uri="{FF2B5EF4-FFF2-40B4-BE49-F238E27FC236}">
                <a16:creationId xmlns:a16="http://schemas.microsoft.com/office/drawing/2014/main" id="{F1547504-7AB8-4E59-90B7-A5195846DA98}"/>
              </a:ext>
            </a:extLst>
          </p:cNvPr>
          <p:cNvPicPr>
            <a:picLocks noChangeAspect="1"/>
          </p:cNvPicPr>
          <p:nvPr/>
        </p:nvPicPr>
        <p:blipFill rotWithShape="1">
          <a:blip r:embed="rId3">
            <a:extLst>
              <a:ext uri="{28A0092B-C50C-407E-A947-70E740481C1C}">
                <a14:useLocalDpi xmlns:a14="http://schemas.microsoft.com/office/drawing/2010/main" val="0"/>
              </a:ext>
            </a:extLst>
          </a:blip>
          <a:srcRect t="5826" b="8050"/>
          <a:stretch/>
        </p:blipFill>
        <p:spPr>
          <a:xfrm>
            <a:off x="4508047" y="1988302"/>
            <a:ext cx="3514725" cy="4189615"/>
          </a:xfrm>
          <a:prstGeom prst="rect">
            <a:avLst/>
          </a:prstGeom>
        </p:spPr>
      </p:pic>
      <p:pic>
        <p:nvPicPr>
          <p:cNvPr id="4" name="Content Placeholder 9">
            <a:extLst>
              <a:ext uri="{FF2B5EF4-FFF2-40B4-BE49-F238E27FC236}">
                <a16:creationId xmlns:a16="http://schemas.microsoft.com/office/drawing/2014/main" id="{6D2F4F42-94B3-4E6C-8B78-FFEAADDE05D9}"/>
              </a:ext>
            </a:extLst>
          </p:cNvPr>
          <p:cNvPicPr>
            <a:picLocks noChangeAspect="1"/>
          </p:cNvPicPr>
          <p:nvPr/>
        </p:nvPicPr>
        <p:blipFill rotWithShape="1">
          <a:blip r:embed="rId4">
            <a:extLst>
              <a:ext uri="{28A0092B-C50C-407E-A947-70E740481C1C}">
                <a14:useLocalDpi xmlns:a14="http://schemas.microsoft.com/office/drawing/2010/main" val="0"/>
              </a:ext>
            </a:extLst>
          </a:blip>
          <a:srcRect l="4572" r="1" b="1"/>
          <a:stretch/>
        </p:blipFill>
        <p:spPr>
          <a:xfrm>
            <a:off x="8424408" y="2047875"/>
            <a:ext cx="3332163" cy="4191000"/>
          </a:xfrm>
          <a:prstGeom prst="rect">
            <a:avLst/>
          </a:prstGeom>
        </p:spPr>
      </p:pic>
      <p:pic>
        <p:nvPicPr>
          <p:cNvPr id="4098" name="Picture 2" descr="Chemotherapy For Breast Cancer — Medipulse: Best Private Hospital in Jodhpur">
            <a:extLst>
              <a:ext uri="{FF2B5EF4-FFF2-40B4-BE49-F238E27FC236}">
                <a16:creationId xmlns:a16="http://schemas.microsoft.com/office/drawing/2014/main" id="{8A647F6C-ED44-0E77-4F34-10DD1A86C6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96" y="1981201"/>
            <a:ext cx="3838576" cy="4162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876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B36D8-0DB7-22B4-A1B0-7C01DAA641BC}"/>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E9947A7-2AC4-B1B0-7963-9B1381714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40EC2A5-53AF-43D6-4F0B-ED066E985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60FFB2B0-EFE9-E1A8-1FD4-388B4CDB6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83D8C69B-2B5D-DDF8-8860-4D7F0B2F7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B58D0E-83C6-8FB7-5471-5F03FE98E1EE}"/>
              </a:ext>
            </a:extLst>
          </p:cNvPr>
          <p:cNvSpPr>
            <a:spLocks noGrp="1"/>
          </p:cNvSpPr>
          <p:nvPr>
            <p:ph type="title"/>
          </p:nvPr>
        </p:nvSpPr>
        <p:spPr>
          <a:xfrm>
            <a:off x="699715" y="832693"/>
            <a:ext cx="10719399" cy="977442"/>
          </a:xfrm>
        </p:spPr>
        <p:txBody>
          <a:bodyPr vert="horz" lIns="91440" tIns="45720" rIns="91440" bIns="45720" rtlCol="0" anchor="ctr">
            <a:noAutofit/>
          </a:bodyPr>
          <a:lstStyle/>
          <a:p>
            <a:r>
              <a:rPr lang="en-US" sz="4800" dirty="0">
                <a:solidFill>
                  <a:srgbClr val="FFFFFF"/>
                </a:solidFill>
                <a:latin typeface="Aptos" panose="020B0004020202020204" pitchFamily="34" charset="0"/>
              </a:rPr>
              <a:t>Benefits of Screening- Cost Savings</a:t>
            </a:r>
            <a:br>
              <a:rPr lang="en-US" sz="6600" dirty="0">
                <a:solidFill>
                  <a:srgbClr val="FFFFFF"/>
                </a:solidFill>
                <a:latin typeface="Aptos ExtraBold" panose="020F0502020204030204" pitchFamily="34" charset="0"/>
              </a:rPr>
            </a:br>
            <a:endParaRPr lang="en-US" sz="6600" dirty="0">
              <a:solidFill>
                <a:srgbClr val="FFFFFF"/>
              </a:solidFill>
              <a:latin typeface="Aptos ExtraBold" panose="020F0502020204030204" pitchFamily="34" charset="0"/>
            </a:endParaRPr>
          </a:p>
        </p:txBody>
      </p:sp>
      <p:pic>
        <p:nvPicPr>
          <p:cNvPr id="4" name="Picture 2" descr="Curroncol 30 00571 g003">
            <a:extLst>
              <a:ext uri="{FF2B5EF4-FFF2-40B4-BE49-F238E27FC236}">
                <a16:creationId xmlns:a16="http://schemas.microsoft.com/office/drawing/2014/main" id="{81B9E0A3-AA7C-C3DB-E507-E6620D18F7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7" t="11938" r="1776" b="1386"/>
          <a:stretch/>
        </p:blipFill>
        <p:spPr bwMode="auto">
          <a:xfrm>
            <a:off x="-11772" y="1648938"/>
            <a:ext cx="6555194" cy="49260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7C1550F-EF0C-2E39-33C0-00D829662664}"/>
              </a:ext>
            </a:extLst>
          </p:cNvPr>
          <p:cNvSpPr txBox="1"/>
          <p:nvPr/>
        </p:nvSpPr>
        <p:spPr>
          <a:xfrm>
            <a:off x="104942" y="6642556"/>
            <a:ext cx="4385140" cy="215444"/>
          </a:xfrm>
          <a:prstGeom prst="rect">
            <a:avLst/>
          </a:prstGeom>
          <a:noFill/>
        </p:spPr>
        <p:txBody>
          <a:bodyPr wrap="squar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CA" sz="800" b="0" i="0" u="none" strike="noStrike" kern="1200" cap="none" spc="0" normalizeH="0" baseline="0" noProof="0" dirty="0">
                <a:ln>
                  <a:noFill/>
                </a:ln>
                <a:solidFill>
                  <a:prstClr val="black"/>
                </a:solidFill>
                <a:effectLst/>
                <a:uLnTx/>
                <a:uFillTx/>
                <a:latin typeface="Aptos" panose="020B0004020202020204" pitchFamily="34" charset="0"/>
                <a:ea typeface="ＭＳ Ｐゴシック" charset="0"/>
                <a:cs typeface="+mn-cs"/>
              </a:rPr>
              <a:t>Wilkinson A.N., Seely J.M.; Rushton M.;. </a:t>
            </a:r>
            <a:r>
              <a:rPr kumimoji="0" lang="en-CA" sz="800" b="0" i="1" u="none" strike="noStrike" kern="1200" cap="none" spc="0" normalizeH="0" baseline="0" noProof="0" dirty="0">
                <a:ln>
                  <a:noFill/>
                </a:ln>
                <a:solidFill>
                  <a:prstClr val="black"/>
                </a:solidFill>
                <a:effectLst/>
                <a:uLnTx/>
                <a:uFillTx/>
                <a:latin typeface="Aptos" panose="020B0004020202020204" pitchFamily="34" charset="0"/>
                <a:ea typeface="ＭＳ Ｐゴシック" charset="0"/>
                <a:cs typeface="+mn-cs"/>
              </a:rPr>
              <a:t>Curr. Oncol.</a:t>
            </a:r>
            <a:r>
              <a:rPr kumimoji="0" lang="en-CA" sz="800" b="0" i="0" u="none" strike="noStrike" kern="1200" cap="none" spc="0" normalizeH="0" baseline="0" noProof="0" dirty="0">
                <a:ln>
                  <a:noFill/>
                </a:ln>
                <a:solidFill>
                  <a:prstClr val="black"/>
                </a:solidFill>
                <a:effectLst/>
                <a:uLnTx/>
                <a:uFillTx/>
                <a:latin typeface="Aptos" panose="020B0004020202020204" pitchFamily="34" charset="0"/>
                <a:ea typeface="ＭＳ Ｐゴシック" charset="0"/>
                <a:cs typeface="+mn-cs"/>
              </a:rPr>
              <a:t> </a:t>
            </a:r>
            <a:r>
              <a:rPr kumimoji="0" lang="en-CA" sz="800" b="1" i="0" u="none" strike="noStrike" kern="1200" cap="none" spc="0" normalizeH="0" baseline="0" noProof="0" dirty="0">
                <a:ln>
                  <a:noFill/>
                </a:ln>
                <a:solidFill>
                  <a:prstClr val="black"/>
                </a:solidFill>
                <a:effectLst/>
                <a:uLnTx/>
                <a:uFillTx/>
                <a:latin typeface="Aptos" panose="020B0004020202020204" pitchFamily="34" charset="0"/>
                <a:ea typeface="ＭＳ Ｐゴシック" charset="0"/>
                <a:cs typeface="+mn-cs"/>
              </a:rPr>
              <a:t>2023</a:t>
            </a:r>
            <a:r>
              <a:rPr kumimoji="0" lang="en-CA" sz="800" b="0" i="0" u="none" strike="noStrike" kern="1200" cap="none" spc="0" normalizeH="0" baseline="0" noProof="0" dirty="0">
                <a:ln>
                  <a:noFill/>
                </a:ln>
                <a:solidFill>
                  <a:prstClr val="black"/>
                </a:solidFill>
                <a:effectLst/>
                <a:uLnTx/>
                <a:uFillTx/>
                <a:latin typeface="Aptos" panose="020B0004020202020204" pitchFamily="34" charset="0"/>
                <a:ea typeface="ＭＳ Ｐゴシック" charset="0"/>
                <a:cs typeface="+mn-cs"/>
              </a:rPr>
              <a:t>, </a:t>
            </a:r>
            <a:r>
              <a:rPr kumimoji="0" lang="en-CA" sz="800" b="0" i="1" u="none" strike="noStrike" kern="1200" cap="none" spc="0" normalizeH="0" baseline="0" noProof="0" dirty="0">
                <a:ln>
                  <a:noFill/>
                </a:ln>
                <a:solidFill>
                  <a:prstClr val="black"/>
                </a:solidFill>
                <a:effectLst/>
                <a:uLnTx/>
                <a:uFillTx/>
                <a:latin typeface="Aptos" panose="020B0004020202020204" pitchFamily="34" charset="0"/>
                <a:ea typeface="ＭＳ Ｐゴシック" charset="0"/>
                <a:cs typeface="+mn-cs"/>
              </a:rPr>
              <a:t>30</a:t>
            </a:r>
            <a:r>
              <a:rPr kumimoji="0" lang="en-CA" sz="800" b="0" i="0" u="none" strike="noStrike" kern="1200" cap="none" spc="0" normalizeH="0" baseline="0" noProof="0" dirty="0">
                <a:ln>
                  <a:noFill/>
                </a:ln>
                <a:solidFill>
                  <a:prstClr val="black"/>
                </a:solidFill>
                <a:effectLst/>
                <a:uLnTx/>
                <a:uFillTx/>
                <a:latin typeface="Aptos" panose="020B0004020202020204" pitchFamily="34" charset="0"/>
                <a:ea typeface="ＭＳ Ｐゴシック" charset="0"/>
                <a:cs typeface="+mn-cs"/>
              </a:rPr>
              <a:t>, 7860-7873</a:t>
            </a:r>
          </a:p>
        </p:txBody>
      </p:sp>
      <p:sp>
        <p:nvSpPr>
          <p:cNvPr id="6" name="TextBox 5">
            <a:extLst>
              <a:ext uri="{FF2B5EF4-FFF2-40B4-BE49-F238E27FC236}">
                <a16:creationId xmlns:a16="http://schemas.microsoft.com/office/drawing/2014/main" id="{EC0E2E93-CA35-1BA6-5B2D-8CE3A7CD921E}"/>
              </a:ext>
            </a:extLst>
          </p:cNvPr>
          <p:cNvSpPr txBox="1"/>
          <p:nvPr/>
        </p:nvSpPr>
        <p:spPr>
          <a:xfrm>
            <a:off x="3893539" y="6259284"/>
            <a:ext cx="832023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Screening saves $417 million dollars annually </a:t>
            </a:r>
          </a:p>
        </p:txBody>
      </p:sp>
      <p:graphicFrame>
        <p:nvGraphicFramePr>
          <p:cNvPr id="5" name="Chart 4">
            <a:extLst>
              <a:ext uri="{FF2B5EF4-FFF2-40B4-BE49-F238E27FC236}">
                <a16:creationId xmlns:a16="http://schemas.microsoft.com/office/drawing/2014/main" id="{0EDBA0D8-1B89-5558-A7A6-EF7C469B0A8B}"/>
              </a:ext>
            </a:extLst>
          </p:cNvPr>
          <p:cNvGraphicFramePr>
            <a:graphicFrameLocks/>
          </p:cNvGraphicFramePr>
          <p:nvPr/>
        </p:nvGraphicFramePr>
        <p:xfrm>
          <a:off x="6466115" y="2166258"/>
          <a:ext cx="5725885" cy="38099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66091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422A8-A807-3942-350A-E19FBFFF6B46}"/>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C0044EB-797E-DF0F-A6F6-C02B7F1E16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E251F76-BAAB-B29F-DE92-A09D94D1B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F384424-A1BD-D568-2D63-878156CD6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0B4BBDE-D701-68D4-18FC-4E5A9970AC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DABA93D-02B5-0BAF-CDBD-A027624F7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9C1A4DA-4FCE-F9AA-B3DA-36BFE9AB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A11178-B46F-80A9-934F-35602DC659EB}"/>
              </a:ext>
            </a:extLst>
          </p:cNvPr>
          <p:cNvSpPr>
            <a:spLocks noGrp="1"/>
          </p:cNvSpPr>
          <p:nvPr>
            <p:ph type="title"/>
          </p:nvPr>
        </p:nvSpPr>
        <p:spPr>
          <a:xfrm>
            <a:off x="466722" y="586855"/>
            <a:ext cx="3201366" cy="3387497"/>
          </a:xfrm>
        </p:spPr>
        <p:txBody>
          <a:bodyPr anchor="b">
            <a:normAutofit/>
          </a:bodyPr>
          <a:lstStyle/>
          <a:p>
            <a:pPr algn="r"/>
            <a:r>
              <a:rPr lang="en-CA" sz="4000" dirty="0">
                <a:solidFill>
                  <a:srgbClr val="FFFFFF"/>
                </a:solidFill>
              </a:rPr>
              <a:t>Real World Data shows Impacts of Screening on Breast Cancer Outcomes </a:t>
            </a:r>
          </a:p>
        </p:txBody>
      </p:sp>
      <p:pic>
        <p:nvPicPr>
          <p:cNvPr id="4" name="Picture 3">
            <a:extLst>
              <a:ext uri="{FF2B5EF4-FFF2-40B4-BE49-F238E27FC236}">
                <a16:creationId xmlns:a16="http://schemas.microsoft.com/office/drawing/2014/main" id="{344BD585-1954-EF11-CAB2-90D5355DA75D}"/>
              </a:ext>
            </a:extLst>
          </p:cNvPr>
          <p:cNvPicPr>
            <a:picLocks noChangeAspect="1"/>
          </p:cNvPicPr>
          <p:nvPr/>
        </p:nvPicPr>
        <p:blipFill>
          <a:blip r:embed="rId3"/>
          <a:srcRect l="2331" r="2618"/>
          <a:stretch/>
        </p:blipFill>
        <p:spPr>
          <a:xfrm>
            <a:off x="6083628" y="3678866"/>
            <a:ext cx="6063312" cy="3095826"/>
          </a:xfrm>
          <a:prstGeom prst="rect">
            <a:avLst/>
          </a:prstGeom>
        </p:spPr>
      </p:pic>
      <p:pic>
        <p:nvPicPr>
          <p:cNvPr id="8" name="Picture 7">
            <a:extLst>
              <a:ext uri="{FF2B5EF4-FFF2-40B4-BE49-F238E27FC236}">
                <a16:creationId xmlns:a16="http://schemas.microsoft.com/office/drawing/2014/main" id="{52E26E23-8696-00AB-2599-6DE782FFAF99}"/>
              </a:ext>
            </a:extLst>
          </p:cNvPr>
          <p:cNvPicPr>
            <a:picLocks noChangeAspect="1"/>
          </p:cNvPicPr>
          <p:nvPr/>
        </p:nvPicPr>
        <p:blipFill>
          <a:blip r:embed="rId4"/>
          <a:srcRect l="743" r="2948"/>
          <a:stretch/>
        </p:blipFill>
        <p:spPr>
          <a:xfrm>
            <a:off x="5805377" y="138223"/>
            <a:ext cx="6341563" cy="3374740"/>
          </a:xfrm>
          <a:prstGeom prst="rect">
            <a:avLst/>
          </a:prstGeom>
        </p:spPr>
      </p:pic>
      <p:cxnSp>
        <p:nvCxnSpPr>
          <p:cNvPr id="13" name="Straight Connector 12">
            <a:extLst>
              <a:ext uri="{FF2B5EF4-FFF2-40B4-BE49-F238E27FC236}">
                <a16:creationId xmlns:a16="http://schemas.microsoft.com/office/drawing/2014/main" id="{F4743DEE-B4ED-1BDD-401B-3C90C168B225}"/>
              </a:ext>
            </a:extLst>
          </p:cNvPr>
          <p:cNvCxnSpPr>
            <a:cxnSpLocks/>
          </p:cNvCxnSpPr>
          <p:nvPr/>
        </p:nvCxnSpPr>
        <p:spPr>
          <a:xfrm flipV="1">
            <a:off x="7676708" y="3625701"/>
            <a:ext cx="0" cy="2254102"/>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04B95EC-A445-24EC-DBE6-427509B78D72}"/>
              </a:ext>
            </a:extLst>
          </p:cNvPr>
          <p:cNvSpPr txBox="1"/>
          <p:nvPr/>
        </p:nvSpPr>
        <p:spPr>
          <a:xfrm>
            <a:off x="4316819" y="648586"/>
            <a:ext cx="138223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All women by age</a:t>
            </a:r>
          </a:p>
        </p:txBody>
      </p:sp>
      <p:sp>
        <p:nvSpPr>
          <p:cNvPr id="17" name="TextBox 16">
            <a:extLst>
              <a:ext uri="{FF2B5EF4-FFF2-40B4-BE49-F238E27FC236}">
                <a16:creationId xmlns:a16="http://schemas.microsoft.com/office/drawing/2014/main" id="{538373DA-BCFC-049C-EB02-DC246C431560}"/>
              </a:ext>
            </a:extLst>
          </p:cNvPr>
          <p:cNvSpPr txBox="1"/>
          <p:nvPr/>
        </p:nvSpPr>
        <p:spPr>
          <a:xfrm>
            <a:off x="4299098" y="3948230"/>
            <a:ext cx="138223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Women 40-49 over time</a:t>
            </a:r>
          </a:p>
        </p:txBody>
      </p:sp>
    </p:spTree>
    <p:extLst>
      <p:ext uri="{BB962C8B-B14F-4D97-AF65-F5344CB8AC3E}">
        <p14:creationId xmlns:p14="http://schemas.microsoft.com/office/powerpoint/2010/main" val="2420103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A02D1785-0886-BA6D-3E91-FCA7A48B7409}"/>
              </a:ext>
            </a:extLst>
          </p:cNvPr>
          <p:cNvSpPr txBox="1">
            <a:spLocks/>
          </p:cNvSpPr>
          <p:nvPr/>
        </p:nvSpPr>
        <p:spPr>
          <a:xfrm>
            <a:off x="891363" y="439553"/>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4000" b="0" i="0" u="none" strike="noStrike" kern="1200" cap="none" spc="0" normalizeH="0" baseline="0" noProof="0" dirty="0">
                <a:ln>
                  <a:noFill/>
                </a:ln>
                <a:solidFill>
                  <a:srgbClr val="FFFFFF"/>
                </a:solidFill>
                <a:effectLst/>
                <a:uLnTx/>
                <a:uFillTx/>
                <a:latin typeface="Aptos" panose="020B0004020202020204" pitchFamily="34" charset="0"/>
                <a:ea typeface="+mj-ea"/>
                <a:cs typeface="+mj-cs"/>
              </a:rPr>
              <a:t>A Natural “Experiment”</a:t>
            </a:r>
            <a:br>
              <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j-ea"/>
                <a:cs typeface="+mj-cs"/>
              </a:rPr>
            </a:br>
            <a:endParaRPr kumimoji="0" lang="en-US" sz="2700" b="0" i="0" u="none" strike="noStrike" kern="1200" cap="none" spc="0" normalizeH="0" baseline="0" noProof="0" dirty="0">
              <a:ln>
                <a:noFill/>
              </a:ln>
              <a:solidFill>
                <a:srgbClr val="FFFFFF"/>
              </a:solidFill>
              <a:effectLst/>
              <a:uLnTx/>
              <a:uFillTx/>
              <a:latin typeface="Aptos" panose="020B0004020202020204" pitchFamily="34" charset="0"/>
              <a:ea typeface="+mj-ea"/>
              <a:cs typeface="+mj-cs"/>
            </a:endParaRPr>
          </a:p>
        </p:txBody>
      </p:sp>
      <p:sp>
        <p:nvSpPr>
          <p:cNvPr id="11" name="Rectangle 10">
            <a:extLst>
              <a:ext uri="{FF2B5EF4-FFF2-40B4-BE49-F238E27FC236}">
                <a16:creationId xmlns:a16="http://schemas.microsoft.com/office/drawing/2014/main" id="{FF36114A-8F0E-A1D6-F58A-5399D591A052}"/>
              </a:ext>
            </a:extLst>
          </p:cNvPr>
          <p:cNvSpPr/>
          <p:nvPr/>
        </p:nvSpPr>
        <p:spPr>
          <a:xfrm>
            <a:off x="2240414" y="1783093"/>
            <a:ext cx="4447465" cy="4149873"/>
          </a:xfrm>
          <a:prstGeom prst="rect">
            <a:avLst/>
          </a:prstGeom>
          <a:blipFill dpi="0" rotWithShape="1">
            <a:blip r:embed="rId3"/>
            <a:srcRect/>
            <a:stretch>
              <a:fillRect l="-1675" r="-1675"/>
            </a:stretch>
          </a:blipFill>
        </p:spPr>
        <p:style>
          <a:lnRef idx="2">
            <a:schemeClr val="lt1">
              <a:alpha val="0"/>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C1AB028F-FE69-52D7-06F1-4185D4267815}"/>
              </a:ext>
            </a:extLst>
          </p:cNvPr>
          <p:cNvSpPr txBox="1">
            <a:spLocks/>
          </p:cNvSpPr>
          <p:nvPr/>
        </p:nvSpPr>
        <p:spPr>
          <a:xfrm>
            <a:off x="0" y="2400346"/>
            <a:ext cx="2317898" cy="30647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Screener: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Organised program with annual recall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Comparator: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Opportunistic screening only</a:t>
            </a:r>
          </a:p>
        </p:txBody>
      </p:sp>
      <p:grpSp>
        <p:nvGrpSpPr>
          <p:cNvPr id="13" name="Group 12">
            <a:extLst>
              <a:ext uri="{FF2B5EF4-FFF2-40B4-BE49-F238E27FC236}">
                <a16:creationId xmlns:a16="http://schemas.microsoft.com/office/drawing/2014/main" id="{8C7AEB6D-05FB-B96A-1CD0-C3B0DA5310F8}"/>
              </a:ext>
            </a:extLst>
          </p:cNvPr>
          <p:cNvGrpSpPr/>
          <p:nvPr/>
        </p:nvGrpSpPr>
        <p:grpSpPr>
          <a:xfrm>
            <a:off x="7287834" y="1786270"/>
            <a:ext cx="4663440" cy="4114800"/>
            <a:chOff x="7160238" y="1786270"/>
            <a:chExt cx="4663440" cy="4114800"/>
          </a:xfrm>
        </p:grpSpPr>
        <p:graphicFrame>
          <p:nvGraphicFramePr>
            <p:cNvPr id="14" name="Chart 13">
              <a:extLst>
                <a:ext uri="{FF2B5EF4-FFF2-40B4-BE49-F238E27FC236}">
                  <a16:creationId xmlns:a16="http://schemas.microsoft.com/office/drawing/2014/main" id="{D91B2427-0ED5-0F71-F82F-B72A354EA019}"/>
                </a:ext>
              </a:extLst>
            </p:cNvPr>
            <p:cNvGraphicFramePr/>
            <p:nvPr/>
          </p:nvGraphicFramePr>
          <p:xfrm>
            <a:off x="7160238" y="1786270"/>
            <a:ext cx="4663440" cy="4114800"/>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7D5ABEBD-7B0C-C3BC-6B35-6E4A43143484}"/>
                </a:ext>
              </a:extLst>
            </p:cNvPr>
            <p:cNvSpPr/>
            <p:nvPr/>
          </p:nvSpPr>
          <p:spPr>
            <a:xfrm>
              <a:off x="9848026" y="3774350"/>
              <a:ext cx="691431" cy="230832"/>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pitchFamily="34" charset="0"/>
                  <a:ea typeface="ＭＳ Ｐゴシック" pitchFamily="34" charset="-128"/>
                  <a:cs typeface="Arial" panose="020B0604020202020204" pitchFamily="34" charset="0"/>
                </a:rPr>
                <a:t>p&lt;0.001</a:t>
              </a:r>
              <a:endParaRPr kumimoji="0" lang="en-CA" sz="900" b="0" i="0" u="none" strike="noStrike" kern="1200" cap="none" spc="0" normalizeH="0" baseline="0" noProof="0" dirty="0">
                <a:ln>
                  <a:noFill/>
                </a:ln>
                <a:solidFill>
                  <a:srgbClr val="44546A"/>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16" name="Rectangle 15">
              <a:extLst>
                <a:ext uri="{FF2B5EF4-FFF2-40B4-BE49-F238E27FC236}">
                  <a16:creationId xmlns:a16="http://schemas.microsoft.com/office/drawing/2014/main" id="{64F0A523-2F8F-FBFE-82D3-84094AF1B7E6}"/>
                </a:ext>
              </a:extLst>
            </p:cNvPr>
            <p:cNvSpPr/>
            <p:nvPr/>
          </p:nvSpPr>
          <p:spPr>
            <a:xfrm>
              <a:off x="10727860" y="4606518"/>
              <a:ext cx="706096" cy="230832"/>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44546A"/>
                  </a:solidFill>
                  <a:effectLst/>
                  <a:uLnTx/>
                  <a:uFillTx/>
                  <a:latin typeface="Arial" panose="020B0604020202020204" pitchFamily="34" charset="0"/>
                  <a:ea typeface="ＭＳ Ｐゴシック" pitchFamily="34" charset="-128"/>
                  <a:cs typeface="Arial" panose="020B0604020202020204" pitchFamily="34" charset="0"/>
                </a:rPr>
                <a:t>P=0.001</a:t>
              </a:r>
              <a:endParaRPr kumimoji="0" lang="en-CA" sz="900" b="0" i="0" u="none" strike="noStrike" kern="1200" cap="none" spc="0" normalizeH="0" baseline="0" noProof="0" dirty="0">
                <a:ln>
                  <a:noFill/>
                </a:ln>
                <a:solidFill>
                  <a:srgbClr val="44546A"/>
                </a:solidFill>
                <a:effectLst/>
                <a:uLnTx/>
                <a:uFillTx/>
                <a:latin typeface="Arial" panose="020B0604020202020204" pitchFamily="34" charset="0"/>
                <a:ea typeface="ＭＳ Ｐゴシック" pitchFamily="34" charset="-128"/>
                <a:cs typeface="Arial" panose="020B0604020202020204" pitchFamily="34" charset="0"/>
              </a:endParaRPr>
            </a:p>
          </p:txBody>
        </p:sp>
      </p:grpSp>
      <p:sp>
        <p:nvSpPr>
          <p:cNvPr id="17" name="TextBox 16">
            <a:extLst>
              <a:ext uri="{FF2B5EF4-FFF2-40B4-BE49-F238E27FC236}">
                <a16:creationId xmlns:a16="http://schemas.microsoft.com/office/drawing/2014/main" id="{F3B0650B-725F-E693-BBA2-9AE94650E57B}"/>
              </a:ext>
            </a:extLst>
          </p:cNvPr>
          <p:cNvSpPr txBox="1"/>
          <p:nvPr/>
        </p:nvSpPr>
        <p:spPr>
          <a:xfrm>
            <a:off x="2137143" y="6061687"/>
            <a:ext cx="10526233"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Provincial differences allow assessment of screening outcomes</a:t>
            </a:r>
            <a:endParaRPr kumimoji="0" lang="en-CA"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BEB19F76-81B4-02E8-78C5-340CD2A1F217}"/>
              </a:ext>
            </a:extLst>
          </p:cNvPr>
          <p:cNvSpPr/>
          <p:nvPr/>
        </p:nvSpPr>
        <p:spPr>
          <a:xfrm>
            <a:off x="6400797" y="3817089"/>
            <a:ext cx="1010095" cy="914397"/>
          </a:xfrm>
          <a:prstGeom prst="rightArrow">
            <a:avLst/>
          </a:prstGeom>
          <a:solidFill>
            <a:srgbClr val="BB6D96"/>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BB6D96"/>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BFE892A-DEB1-5111-398C-FE64FF0E66F2}"/>
              </a:ext>
            </a:extLst>
          </p:cNvPr>
          <p:cNvSpPr/>
          <p:nvPr/>
        </p:nvSpPr>
        <p:spPr>
          <a:xfrm>
            <a:off x="9968649" y="6542125"/>
            <a:ext cx="2616199" cy="207749"/>
          </a:xfrm>
          <a:prstGeom prst="rect">
            <a:avLst/>
          </a:prstGeom>
        </p:spPr>
        <p:txBody>
          <a:bodyPr wrap="square">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Wilkinson, A. N.</a:t>
            </a:r>
            <a:r>
              <a:rPr kumimoji="0" lang="en-US" sz="75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et al. Curr Oncol </a:t>
            </a:r>
            <a:r>
              <a:rPr kumimoji="0" lang="en-US" sz="75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29, 5627-5643</a:t>
            </a:r>
          </a:p>
        </p:txBody>
      </p:sp>
    </p:spTree>
    <p:extLst>
      <p:ext uri="{BB962C8B-B14F-4D97-AF65-F5344CB8AC3E}">
        <p14:creationId xmlns:p14="http://schemas.microsoft.com/office/powerpoint/2010/main" val="90666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489A3-C9CD-DB2F-0204-0CA8DBDB8245}"/>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55843D4-E248-448E-B5F4-E7EA967C4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0C781A9-CE7D-3C8A-0802-8CAFA4A39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662EF62-9E97-CBD7-A076-36013AE11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F6F59AF-27D4-8390-EE38-EDBF8A7811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2BACD57-C25A-3DA1-23B0-14B68D634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073AB38-DCC1-E6BA-742B-5747ECDEC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B851FD-B527-5BFF-3D66-EF4EEC6AB081}"/>
              </a:ext>
            </a:extLst>
          </p:cNvPr>
          <p:cNvSpPr>
            <a:spLocks noGrp="1"/>
          </p:cNvSpPr>
          <p:nvPr>
            <p:ph type="title"/>
          </p:nvPr>
        </p:nvSpPr>
        <p:spPr>
          <a:xfrm>
            <a:off x="466722" y="586855"/>
            <a:ext cx="3201366" cy="3387497"/>
          </a:xfrm>
        </p:spPr>
        <p:txBody>
          <a:bodyPr anchor="b">
            <a:normAutofit/>
          </a:bodyPr>
          <a:lstStyle/>
          <a:p>
            <a:pPr algn="r"/>
            <a:r>
              <a:rPr lang="en-CA" sz="4000" dirty="0">
                <a:solidFill>
                  <a:srgbClr val="FFFFFF"/>
                </a:solidFill>
              </a:rPr>
              <a:t>Increased Net Survival</a:t>
            </a:r>
          </a:p>
        </p:txBody>
      </p:sp>
      <p:pic>
        <p:nvPicPr>
          <p:cNvPr id="2050" name="Picture 2">
            <a:extLst>
              <a:ext uri="{FF2B5EF4-FFF2-40B4-BE49-F238E27FC236}">
                <a16:creationId xmlns:a16="http://schemas.microsoft.com/office/drawing/2014/main" id="{200B63BA-C1F7-981E-E04E-2694D9D77C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572"/>
          <a:stretch/>
        </p:blipFill>
        <p:spPr bwMode="auto">
          <a:xfrm>
            <a:off x="4107294" y="366315"/>
            <a:ext cx="8130333" cy="458668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01B4A865-AB61-8D2C-50A5-E6D093A0C1FD}"/>
              </a:ext>
            </a:extLst>
          </p:cNvPr>
          <p:cNvSpPr>
            <a:spLocks noGrp="1"/>
          </p:cNvSpPr>
          <p:nvPr>
            <p:ph idx="1"/>
          </p:nvPr>
        </p:nvSpPr>
        <p:spPr>
          <a:xfrm>
            <a:off x="4343397" y="5074519"/>
            <a:ext cx="8251373" cy="1859683"/>
          </a:xfrm>
        </p:spPr>
        <p:txBody>
          <a:bodyPr anchor="ctr">
            <a:normAutofit lnSpcReduction="10000"/>
          </a:bodyPr>
          <a:lstStyle/>
          <a:p>
            <a:pPr marL="0" lvl="0" indent="0">
              <a:lnSpc>
                <a:spcPct val="100000"/>
              </a:lnSpc>
              <a:buNone/>
              <a:defRPr/>
            </a:pPr>
            <a:r>
              <a:rPr lang="en-CA" sz="2600" dirty="0">
                <a:solidFill>
                  <a:prstClr val="black"/>
                </a:solidFill>
                <a:latin typeface="Arial" panose="020B0604020202020204" pitchFamily="34" charset="0"/>
                <a:cs typeface="Arial" panose="020B0604020202020204" pitchFamily="34" charset="0"/>
              </a:rPr>
              <a:t>Increased 10-year net survival:</a:t>
            </a:r>
          </a:p>
          <a:p>
            <a:pPr marL="0" indent="0">
              <a:buFont typeface="Symbol" panose="05050102010706020507" pitchFamily="18" charset="2"/>
              <a:buChar char="·"/>
              <a:defRPr/>
            </a:pPr>
            <a:r>
              <a:rPr lang="en-US" sz="2600" dirty="0">
                <a:solidFill>
                  <a:prstClr val="black"/>
                </a:solidFill>
                <a:latin typeface="Arial" panose="020B0604020202020204" pitchFamily="34" charset="0"/>
                <a:cs typeface="Arial" panose="020B0604020202020204" pitchFamily="34" charset="0"/>
              </a:rPr>
              <a:t> 40-49: 1.9 pp</a:t>
            </a:r>
          </a:p>
          <a:p>
            <a:pPr marL="0" indent="0">
              <a:buFont typeface="Symbol" panose="05050102010706020507" pitchFamily="18" charset="2"/>
              <a:buChar char="·"/>
              <a:defRPr/>
            </a:pPr>
            <a:r>
              <a:rPr lang="en-US" sz="2600" dirty="0">
                <a:solidFill>
                  <a:prstClr val="black"/>
                </a:solidFill>
                <a:latin typeface="Arial" panose="020B0604020202020204" pitchFamily="34" charset="0"/>
                <a:cs typeface="Arial" panose="020B0604020202020204" pitchFamily="34" charset="0"/>
              </a:rPr>
              <a:t> 40-44: 0.9 pp </a:t>
            </a:r>
          </a:p>
          <a:p>
            <a:pPr marL="0" indent="0">
              <a:buFont typeface="Symbol" panose="05050102010706020507" pitchFamily="18" charset="2"/>
              <a:buChar char="·"/>
              <a:defRPr/>
            </a:pPr>
            <a:r>
              <a:rPr lang="en-US" sz="2600" dirty="0">
                <a:solidFill>
                  <a:prstClr val="black"/>
                </a:solidFill>
                <a:latin typeface="Arial" panose="020B0604020202020204" pitchFamily="34" charset="0"/>
                <a:cs typeface="Arial" panose="020B0604020202020204" pitchFamily="34" charset="0"/>
              </a:rPr>
              <a:t> 45-49: 2.6 pp</a:t>
            </a:r>
            <a:endParaRPr lang="en-CA" sz="2600" dirty="0">
              <a:solidFill>
                <a:prstClr val="black"/>
              </a:solidFill>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047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0252F2-897B-CD0B-DCAD-FF4BD1D353AC}"/>
              </a:ext>
            </a:extLst>
          </p:cNvPr>
          <p:cNvSpPr>
            <a:spLocks noGrp="1"/>
          </p:cNvSpPr>
          <p:nvPr>
            <p:ph type="title"/>
          </p:nvPr>
        </p:nvSpPr>
        <p:spPr>
          <a:xfrm>
            <a:off x="466722" y="586855"/>
            <a:ext cx="3201366" cy="3387497"/>
          </a:xfrm>
        </p:spPr>
        <p:txBody>
          <a:bodyPr anchor="b">
            <a:normAutofit/>
          </a:bodyPr>
          <a:lstStyle/>
          <a:p>
            <a:pPr algn="r"/>
            <a:r>
              <a:rPr lang="en-CA" sz="4000" dirty="0">
                <a:solidFill>
                  <a:srgbClr val="FFFFFF"/>
                </a:solidFill>
              </a:rPr>
              <a:t>Decreased Incidence of Breast Cancer for Women in 50s</a:t>
            </a:r>
          </a:p>
        </p:txBody>
      </p:sp>
      <p:sp>
        <p:nvSpPr>
          <p:cNvPr id="6" name="Content Placeholder 5">
            <a:extLst>
              <a:ext uri="{FF2B5EF4-FFF2-40B4-BE49-F238E27FC236}">
                <a16:creationId xmlns:a16="http://schemas.microsoft.com/office/drawing/2014/main" id="{E5CA8743-DBD8-BBFC-9D48-C5BFEE072B97}"/>
              </a:ext>
            </a:extLst>
          </p:cNvPr>
          <p:cNvSpPr>
            <a:spLocks noGrp="1"/>
          </p:cNvSpPr>
          <p:nvPr>
            <p:ph idx="1"/>
          </p:nvPr>
        </p:nvSpPr>
        <p:spPr>
          <a:xfrm>
            <a:off x="4326546" y="4954774"/>
            <a:ext cx="7865454" cy="1807534"/>
          </a:xfrm>
        </p:spPr>
        <p:txBody>
          <a:bodyPr anchor="ctr">
            <a:normAutofit/>
          </a:bodyPr>
          <a:lstStyle/>
          <a:p>
            <a:pPr marL="0" indent="0">
              <a:buNone/>
            </a:pPr>
            <a:r>
              <a:rPr lang="en-US" sz="2400" dirty="0">
                <a:latin typeface="Arial" panose="020B0604020202020204" pitchFamily="34" charset="0"/>
                <a:cs typeface="Arial" panose="020B0604020202020204" pitchFamily="34" charset="0"/>
              </a:rPr>
              <a:t>Incidence rate </a:t>
            </a:r>
          </a:p>
          <a:p>
            <a:r>
              <a:rPr lang="en-US" sz="2400" dirty="0">
                <a:latin typeface="Arial" panose="020B0604020202020204" pitchFamily="34" charset="0"/>
                <a:cs typeface="Arial" panose="020B0604020202020204" pitchFamily="34" charset="0"/>
              </a:rPr>
              <a:t>Similar in 40-49 screener and comparators (p=.976)</a:t>
            </a:r>
          </a:p>
          <a:p>
            <a:r>
              <a:rPr lang="en-US" sz="2400" dirty="0">
                <a:latin typeface="Arial" panose="020B0604020202020204" pitchFamily="34" charset="0"/>
                <a:cs typeface="Arial" panose="020B0604020202020204" pitchFamily="34" charset="0"/>
              </a:rPr>
              <a:t>Significantly higher in 50-59 comparators (p&lt;.001)</a:t>
            </a:r>
          </a:p>
        </p:txBody>
      </p:sp>
      <p:pic>
        <p:nvPicPr>
          <p:cNvPr id="7" name="Picture 6" descr="A picture containing text, screenshot, line, plot&#10;&#10;Description automatically generated">
            <a:extLst>
              <a:ext uri="{FF2B5EF4-FFF2-40B4-BE49-F238E27FC236}">
                <a16:creationId xmlns:a16="http://schemas.microsoft.com/office/drawing/2014/main" id="{1417360D-6ECF-EA43-AE37-71D3BF4F0A0C}"/>
              </a:ext>
            </a:extLst>
          </p:cNvPr>
          <p:cNvPicPr>
            <a:picLocks noChangeAspect="1"/>
          </p:cNvPicPr>
          <p:nvPr/>
        </p:nvPicPr>
        <p:blipFill rotWithShape="1">
          <a:blip r:embed="rId3">
            <a:extLst>
              <a:ext uri="{28A0092B-C50C-407E-A947-70E740481C1C}">
                <a14:useLocalDpi xmlns:a14="http://schemas.microsoft.com/office/drawing/2010/main" val="0"/>
              </a:ext>
            </a:extLst>
          </a:blip>
          <a:srcRect b="14600"/>
          <a:stretch/>
        </p:blipFill>
        <p:spPr>
          <a:xfrm>
            <a:off x="4084268" y="287079"/>
            <a:ext cx="8107732" cy="4752753"/>
          </a:xfrm>
          <a:prstGeom prst="rect">
            <a:avLst/>
          </a:prstGeom>
        </p:spPr>
      </p:pic>
    </p:spTree>
    <p:extLst>
      <p:ext uri="{BB962C8B-B14F-4D97-AF65-F5344CB8AC3E}">
        <p14:creationId xmlns:p14="http://schemas.microsoft.com/office/powerpoint/2010/main" val="1112825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77081-CA2B-F7B5-D314-6F3AC75C1513}"/>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DDE1E64-9591-A8B8-42EB-C951F1E2FA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29B47A8-F409-9A98-738A-2006F3C43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DF1EC3DA-1877-1476-9630-A63800484E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BFE1F78-75E8-FBA9-213B-349EA8A525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629D41-91F9-67C2-DBE0-4AEFD0876EAA}"/>
              </a:ext>
            </a:extLst>
          </p:cNvPr>
          <p:cNvSpPr>
            <a:spLocks noGrp="1"/>
          </p:cNvSpPr>
          <p:nvPr>
            <p:ph type="title"/>
          </p:nvPr>
        </p:nvSpPr>
        <p:spPr>
          <a:xfrm>
            <a:off x="699715" y="832693"/>
            <a:ext cx="11038629" cy="977442"/>
          </a:xfrm>
        </p:spPr>
        <p:txBody>
          <a:bodyPr vert="horz" lIns="91440" tIns="45720" rIns="91440" bIns="45720" rtlCol="0" anchor="ctr">
            <a:noAutofit/>
          </a:bodyPr>
          <a:lstStyle/>
          <a:p>
            <a:r>
              <a:rPr lang="en-US" sz="4800" dirty="0">
                <a:solidFill>
                  <a:srgbClr val="FFFFFF"/>
                </a:solidFill>
                <a:latin typeface="Aptos" panose="020B0004020202020204" pitchFamily="34" charset="0"/>
              </a:rPr>
              <a:t>Barriers to Screening</a:t>
            </a:r>
            <a:br>
              <a:rPr lang="en-US" sz="6600" dirty="0">
                <a:solidFill>
                  <a:srgbClr val="FFFFFF"/>
                </a:solidFill>
                <a:latin typeface="Aptos ExtraBold" panose="020F0502020204030204" pitchFamily="34" charset="0"/>
              </a:rPr>
            </a:br>
            <a:endParaRPr lang="en-US" sz="6600" dirty="0">
              <a:solidFill>
                <a:srgbClr val="FFFFFF"/>
              </a:solidFill>
              <a:latin typeface="Aptos ExtraBold" panose="020F0502020204030204" pitchFamily="34" charset="0"/>
            </a:endParaRPr>
          </a:p>
        </p:txBody>
      </p:sp>
      <p:sp>
        <p:nvSpPr>
          <p:cNvPr id="9" name="TextBox 8">
            <a:extLst>
              <a:ext uri="{FF2B5EF4-FFF2-40B4-BE49-F238E27FC236}">
                <a16:creationId xmlns:a16="http://schemas.microsoft.com/office/drawing/2014/main" id="{A7C91463-CF74-BB39-BE6C-48128D6A62FB}"/>
              </a:ext>
            </a:extLst>
          </p:cNvPr>
          <p:cNvSpPr txBox="1"/>
          <p:nvPr/>
        </p:nvSpPr>
        <p:spPr>
          <a:xfrm>
            <a:off x="333102" y="2658854"/>
            <a:ext cx="3383280" cy="304698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Inconsistent Messages= Confusion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Fear and anxiety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Misinformation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Cultural/language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barriers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Competing priorities</a:t>
            </a:r>
          </a:p>
        </p:txBody>
      </p:sp>
      <p:sp>
        <p:nvSpPr>
          <p:cNvPr id="10" name="TextBox 9">
            <a:extLst>
              <a:ext uri="{FF2B5EF4-FFF2-40B4-BE49-F238E27FC236}">
                <a16:creationId xmlns:a16="http://schemas.microsoft.com/office/drawing/2014/main" id="{755D0CED-0710-EE5F-058A-1794946F5260}"/>
              </a:ext>
            </a:extLst>
          </p:cNvPr>
          <p:cNvSpPr txBox="1"/>
          <p:nvPr/>
        </p:nvSpPr>
        <p:spPr>
          <a:xfrm>
            <a:off x="4136568" y="2658854"/>
            <a:ext cx="3383280" cy="378565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Primary Care Crisis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Rural/Remote access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Inadequate resourcing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Lack of Supplemental screening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Lack of High Risk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1" name="TextBox 10">
            <a:extLst>
              <a:ext uri="{FF2B5EF4-FFF2-40B4-BE49-F238E27FC236}">
                <a16:creationId xmlns:a16="http://schemas.microsoft.com/office/drawing/2014/main" id="{FF93DD82-C9BE-F952-A3B0-ABD459B4D02B}"/>
              </a:ext>
            </a:extLst>
          </p:cNvPr>
          <p:cNvSpPr txBox="1"/>
          <p:nvPr/>
        </p:nvSpPr>
        <p:spPr>
          <a:xfrm>
            <a:off x="7799610" y="2658854"/>
            <a:ext cx="3383280" cy="34163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Old RCT data hardwires racial inequities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Conflicting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Geographical inequity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One-size fits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Provider bias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
        <p:nvSpPr>
          <p:cNvPr id="12" name="TextBox 11">
            <a:extLst>
              <a:ext uri="{FF2B5EF4-FFF2-40B4-BE49-F238E27FC236}">
                <a16:creationId xmlns:a16="http://schemas.microsoft.com/office/drawing/2014/main" id="{5F723D1D-0B51-43DE-B801-AD4E491926D4}"/>
              </a:ext>
            </a:extLst>
          </p:cNvPr>
          <p:cNvSpPr txBox="1"/>
          <p:nvPr/>
        </p:nvSpPr>
        <p:spPr>
          <a:xfrm>
            <a:off x="636813" y="1959429"/>
            <a:ext cx="27758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rPr>
              <a:t>Patient</a:t>
            </a:r>
          </a:p>
        </p:txBody>
      </p:sp>
      <p:sp>
        <p:nvSpPr>
          <p:cNvPr id="13" name="TextBox 12">
            <a:extLst>
              <a:ext uri="{FF2B5EF4-FFF2-40B4-BE49-F238E27FC236}">
                <a16:creationId xmlns:a16="http://schemas.microsoft.com/office/drawing/2014/main" id="{266A5E7A-4CC4-A75E-914E-5AB7A6C9B03B}"/>
              </a:ext>
            </a:extLst>
          </p:cNvPr>
          <p:cNvSpPr txBox="1"/>
          <p:nvPr/>
        </p:nvSpPr>
        <p:spPr>
          <a:xfrm>
            <a:off x="4440279" y="1959430"/>
            <a:ext cx="27758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rPr>
              <a:t>System</a:t>
            </a:r>
          </a:p>
        </p:txBody>
      </p:sp>
      <p:sp>
        <p:nvSpPr>
          <p:cNvPr id="14" name="TextBox 13">
            <a:extLst>
              <a:ext uri="{FF2B5EF4-FFF2-40B4-BE49-F238E27FC236}">
                <a16:creationId xmlns:a16="http://schemas.microsoft.com/office/drawing/2014/main" id="{08DBA42B-62DD-780E-BAAA-03840F33706C}"/>
              </a:ext>
            </a:extLst>
          </p:cNvPr>
          <p:cNvSpPr txBox="1"/>
          <p:nvPr/>
        </p:nvSpPr>
        <p:spPr>
          <a:xfrm>
            <a:off x="8103321" y="1937659"/>
            <a:ext cx="27758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prstClr val="black"/>
                </a:solidFill>
                <a:effectLst/>
                <a:uLnTx/>
                <a:uFillTx/>
                <a:latin typeface="Calibri" panose="020F0502020204030204"/>
                <a:ea typeface="+mn-ea"/>
                <a:cs typeface="+mn-cs"/>
              </a:rPr>
              <a:t>Guidelines</a:t>
            </a:r>
          </a:p>
        </p:txBody>
      </p:sp>
      <p:pic>
        <p:nvPicPr>
          <p:cNvPr id="16" name="Picture 15">
            <a:extLst>
              <a:ext uri="{FF2B5EF4-FFF2-40B4-BE49-F238E27FC236}">
                <a16:creationId xmlns:a16="http://schemas.microsoft.com/office/drawing/2014/main" id="{08F37F76-401D-C8A1-6F19-BB887F2762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5941" b="12871"/>
          <a:stretch/>
        </p:blipFill>
        <p:spPr>
          <a:xfrm>
            <a:off x="2079172" y="1803497"/>
            <a:ext cx="1110343" cy="892629"/>
          </a:xfrm>
          <a:prstGeom prst="rect">
            <a:avLst/>
          </a:prstGeom>
        </p:spPr>
      </p:pic>
      <p:pic>
        <p:nvPicPr>
          <p:cNvPr id="18" name="Picture 17">
            <a:extLst>
              <a:ext uri="{FF2B5EF4-FFF2-40B4-BE49-F238E27FC236}">
                <a16:creationId xmlns:a16="http://schemas.microsoft.com/office/drawing/2014/main" id="{8E704F6C-0814-DAAC-5332-625ECD12A5A5}"/>
              </a:ext>
            </a:extLst>
          </p:cNvPr>
          <p:cNvPicPr>
            <a:picLocks noChangeAspect="1"/>
          </p:cNvPicPr>
          <p:nvPr/>
        </p:nvPicPr>
        <p:blipFill>
          <a:blip r:embed="rId5"/>
          <a:stretch>
            <a:fillRect/>
          </a:stretch>
        </p:blipFill>
        <p:spPr>
          <a:xfrm>
            <a:off x="6157108" y="1803497"/>
            <a:ext cx="806546" cy="884599"/>
          </a:xfrm>
          <a:prstGeom prst="rect">
            <a:avLst/>
          </a:prstGeom>
        </p:spPr>
      </p:pic>
      <p:pic>
        <p:nvPicPr>
          <p:cNvPr id="20" name="Picture 19">
            <a:extLst>
              <a:ext uri="{FF2B5EF4-FFF2-40B4-BE49-F238E27FC236}">
                <a16:creationId xmlns:a16="http://schemas.microsoft.com/office/drawing/2014/main" id="{0EB84149-840F-FE38-DCC1-C87F332B23BD}"/>
              </a:ext>
            </a:extLst>
          </p:cNvPr>
          <p:cNvPicPr>
            <a:picLocks noChangeAspect="1"/>
          </p:cNvPicPr>
          <p:nvPr/>
        </p:nvPicPr>
        <p:blipFill>
          <a:blip r:embed="rId6"/>
          <a:stretch>
            <a:fillRect/>
          </a:stretch>
        </p:blipFill>
        <p:spPr>
          <a:xfrm>
            <a:off x="10444146" y="1749069"/>
            <a:ext cx="753175" cy="917932"/>
          </a:xfrm>
          <a:prstGeom prst="rect">
            <a:avLst/>
          </a:prstGeom>
        </p:spPr>
      </p:pic>
    </p:spTree>
    <p:extLst>
      <p:ext uri="{BB962C8B-B14F-4D97-AF65-F5344CB8AC3E}">
        <p14:creationId xmlns:p14="http://schemas.microsoft.com/office/powerpoint/2010/main" val="889881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BC57B2-2728-9045-90BE-BC6B671FA85B}"/>
              </a:ext>
            </a:extLst>
          </p:cNvPr>
          <p:cNvSpPr>
            <a:spLocks noGrp="1"/>
          </p:cNvSpPr>
          <p:nvPr>
            <p:ph type="title"/>
          </p:nvPr>
        </p:nvSpPr>
        <p:spPr/>
        <p:txBody>
          <a:bodyPr/>
          <a:lstStyle/>
          <a:p>
            <a:r>
              <a:rPr lang="en-US"/>
              <a:t>Agenda</a:t>
            </a:r>
          </a:p>
        </p:txBody>
      </p:sp>
      <p:sp>
        <p:nvSpPr>
          <p:cNvPr id="12" name="Text Placeholder 11">
            <a:extLst>
              <a:ext uri="{FF2B5EF4-FFF2-40B4-BE49-F238E27FC236}">
                <a16:creationId xmlns:a16="http://schemas.microsoft.com/office/drawing/2014/main" id="{C55105C7-76BF-B7AE-CBE3-3C3F7FF5AECA}"/>
              </a:ext>
            </a:extLst>
          </p:cNvPr>
          <p:cNvSpPr>
            <a:spLocks noGrp="1"/>
          </p:cNvSpPr>
          <p:nvPr>
            <p:ph type="body" sz="quarter" idx="16"/>
          </p:nvPr>
        </p:nvSpPr>
        <p:spPr/>
        <p:txBody>
          <a:bodyPr/>
          <a:lstStyle/>
          <a:p>
            <a:endParaRPr lang="en-US"/>
          </a:p>
        </p:txBody>
      </p:sp>
      <p:graphicFrame>
        <p:nvGraphicFramePr>
          <p:cNvPr id="13" name="Table 12">
            <a:extLst>
              <a:ext uri="{FF2B5EF4-FFF2-40B4-BE49-F238E27FC236}">
                <a16:creationId xmlns:a16="http://schemas.microsoft.com/office/drawing/2014/main" id="{BD6E8DF7-FC4A-DAD8-B346-FF960C8A585B}"/>
              </a:ext>
            </a:extLst>
          </p:cNvPr>
          <p:cNvGraphicFramePr>
            <a:graphicFrameLocks noGrp="1"/>
          </p:cNvGraphicFramePr>
          <p:nvPr>
            <p:extLst>
              <p:ext uri="{D42A27DB-BD31-4B8C-83A1-F6EECF244321}">
                <p14:modId xmlns:p14="http://schemas.microsoft.com/office/powerpoint/2010/main" val="2603435890"/>
              </p:ext>
            </p:extLst>
          </p:nvPr>
        </p:nvGraphicFramePr>
        <p:xfrm>
          <a:off x="2174884" y="1378063"/>
          <a:ext cx="7842231" cy="4400340"/>
        </p:xfrm>
        <a:graphic>
          <a:graphicData uri="http://schemas.openxmlformats.org/drawingml/2006/table">
            <a:tbl>
              <a:tblPr/>
              <a:tblGrid>
                <a:gridCol w="2165224">
                  <a:extLst>
                    <a:ext uri="{9D8B030D-6E8A-4147-A177-3AD203B41FA5}">
                      <a16:colId xmlns:a16="http://schemas.microsoft.com/office/drawing/2014/main" val="3812655663"/>
                    </a:ext>
                  </a:extLst>
                </a:gridCol>
                <a:gridCol w="5677007">
                  <a:extLst>
                    <a:ext uri="{9D8B030D-6E8A-4147-A177-3AD203B41FA5}">
                      <a16:colId xmlns:a16="http://schemas.microsoft.com/office/drawing/2014/main" val="1177493309"/>
                    </a:ext>
                  </a:extLst>
                </a:gridCol>
              </a:tblGrid>
              <a:tr h="259781">
                <a:tc>
                  <a:txBody>
                    <a:bodyPr/>
                    <a:lstStyle/>
                    <a:p>
                      <a:pPr algn="ctr">
                        <a:buNone/>
                      </a:pPr>
                      <a:r>
                        <a:rPr lang="en-CA" sz="1600" b="1">
                          <a:solidFill>
                            <a:schemeClr val="bg1"/>
                          </a:solidFill>
                          <a:latin typeface="Segoe UI" panose="020B0502040204020203" pitchFamily="34" charset="0"/>
                          <a:cs typeface="Segoe UI" panose="020B0502040204020203" pitchFamily="34" charset="0"/>
                        </a:rPr>
                        <a:t>Time</a:t>
                      </a:r>
                      <a:endParaRPr lang="en-CA" sz="1600">
                        <a:solidFill>
                          <a:schemeClr val="bg1"/>
                        </a:solidFill>
                        <a:latin typeface="Segoe UI" panose="020B0502040204020203" pitchFamily="34" charset="0"/>
                        <a:cs typeface="Segoe UI" panose="020B0502040204020203" pitchFamily="34" charset="0"/>
                      </a:endParaRPr>
                    </a:p>
                  </a:txBody>
                  <a:tcPr marL="64945" marR="64945" marT="32473" marB="32473" anchor="ctr">
                    <a:lnL>
                      <a:noFill/>
                    </a:lnL>
                    <a:lnR>
                      <a:noFill/>
                    </a:lnR>
                    <a:lnT>
                      <a:noFill/>
                    </a:lnT>
                    <a:lnB>
                      <a:noFill/>
                    </a:lnB>
                    <a:solidFill>
                      <a:srgbClr val="C00000"/>
                    </a:solidFill>
                  </a:tcPr>
                </a:tc>
                <a:tc>
                  <a:txBody>
                    <a:bodyPr/>
                    <a:lstStyle/>
                    <a:p>
                      <a:pPr algn="ctr">
                        <a:buNone/>
                      </a:pPr>
                      <a:r>
                        <a:rPr lang="en-CA" sz="1600" b="1">
                          <a:solidFill>
                            <a:schemeClr val="bg1"/>
                          </a:solidFill>
                          <a:latin typeface="Segoe UI" panose="020B0502040204020203" pitchFamily="34" charset="0"/>
                          <a:cs typeface="Segoe UI" panose="020B0502040204020203" pitchFamily="34" charset="0"/>
                        </a:rPr>
                        <a:t>Session / Speaker</a:t>
                      </a:r>
                      <a:endParaRPr lang="en-CA" sz="1600">
                        <a:solidFill>
                          <a:schemeClr val="bg1"/>
                        </a:solidFill>
                        <a:latin typeface="Segoe UI" panose="020B0502040204020203" pitchFamily="34" charset="0"/>
                        <a:cs typeface="Segoe UI" panose="020B0502040204020203" pitchFamily="34" charset="0"/>
                      </a:endParaRPr>
                    </a:p>
                  </a:txBody>
                  <a:tcPr marL="64945" marR="64945" marT="32473" marB="32473" anchor="ctr">
                    <a:lnL>
                      <a:noFill/>
                    </a:lnL>
                    <a:lnR>
                      <a:noFill/>
                    </a:lnR>
                    <a:lnT>
                      <a:noFill/>
                    </a:lnT>
                    <a:lnB>
                      <a:noFill/>
                    </a:lnB>
                    <a:solidFill>
                      <a:srgbClr val="C00000"/>
                    </a:solidFill>
                  </a:tcPr>
                </a:tc>
                <a:extLst>
                  <a:ext uri="{0D108BD9-81ED-4DB2-BD59-A6C34878D82A}">
                    <a16:rowId xmlns:a16="http://schemas.microsoft.com/office/drawing/2014/main" val="1470377101"/>
                  </a:ext>
                </a:extLst>
              </a:tr>
              <a:tr h="649453">
                <a:tc>
                  <a:txBody>
                    <a:bodyPr/>
                    <a:lstStyle/>
                    <a:p>
                      <a:pPr algn="ctr">
                        <a:buNone/>
                      </a:pPr>
                      <a:r>
                        <a:rPr lang="en-CA" sz="1600" b="1">
                          <a:latin typeface="Segoe UI" panose="020B0502040204020203" pitchFamily="34" charset="0"/>
                          <a:cs typeface="Segoe UI" panose="020B0502040204020203" pitchFamily="34" charset="0"/>
                        </a:rPr>
                        <a:t>10:45–10:50</a:t>
                      </a:r>
                      <a:endParaRPr lang="en-CA" sz="1600">
                        <a:latin typeface="Segoe UI" panose="020B0502040204020203" pitchFamily="34" charset="0"/>
                        <a:cs typeface="Segoe UI" panose="020B0502040204020203" pitchFamily="34" charset="0"/>
                      </a:endParaRPr>
                    </a:p>
                  </a:txBody>
                  <a:tcPr marL="64945" marR="64945" marT="32473" marB="32473" anchor="ctr">
                    <a:lnL>
                      <a:noFill/>
                    </a:lnL>
                    <a:lnR>
                      <a:noFill/>
                    </a:lnR>
                    <a:lnT>
                      <a:noFill/>
                    </a:lnT>
                    <a:lnB>
                      <a:noFill/>
                    </a:lnB>
                    <a:noFill/>
                  </a:tcPr>
                </a:tc>
                <a:tc>
                  <a:txBody>
                    <a:bodyPr/>
                    <a:lstStyle/>
                    <a:p>
                      <a:pPr algn="ctr">
                        <a:buNone/>
                      </a:pPr>
                      <a:r>
                        <a:rPr lang="en-CA" sz="1600" b="1">
                          <a:latin typeface="Segoe UI" panose="020B0502040204020203" pitchFamily="34" charset="0"/>
                          <a:cs typeface="Segoe UI" panose="020B0502040204020203" pitchFamily="34" charset="0"/>
                        </a:rPr>
                        <a:t>Opening Remarks</a:t>
                      </a:r>
                      <a:br>
                        <a:rPr lang="en-CA" sz="1600" b="1">
                          <a:latin typeface="Segoe UI" panose="020B0502040204020203" pitchFamily="34" charset="0"/>
                          <a:cs typeface="Segoe UI" panose="020B0502040204020203" pitchFamily="34" charset="0"/>
                        </a:rPr>
                      </a:br>
                      <a:r>
                        <a:rPr lang="en-CA" sz="1600">
                          <a:latin typeface="Segoe UI" panose="020B0502040204020203" pitchFamily="34" charset="0"/>
                          <a:cs typeface="Segoe UI" panose="020B0502040204020203" pitchFamily="34" charset="0"/>
                        </a:rPr>
                        <a:t>Moderator: Jefferson Tea</a:t>
                      </a:r>
                    </a:p>
                  </a:txBody>
                  <a:tcPr marL="64945" marR="64945" marT="32473" marB="32473" anchor="ctr">
                    <a:lnL>
                      <a:noFill/>
                    </a:lnL>
                    <a:lnR>
                      <a:noFill/>
                    </a:lnR>
                    <a:lnT>
                      <a:noFill/>
                    </a:lnT>
                    <a:lnB>
                      <a:noFill/>
                    </a:lnB>
                    <a:noFill/>
                  </a:tcPr>
                </a:tc>
                <a:extLst>
                  <a:ext uri="{0D108BD9-81ED-4DB2-BD59-A6C34878D82A}">
                    <a16:rowId xmlns:a16="http://schemas.microsoft.com/office/drawing/2014/main" val="798537042"/>
                  </a:ext>
                </a:extLst>
              </a:tr>
              <a:tr h="649453">
                <a:tc>
                  <a:txBody>
                    <a:bodyPr/>
                    <a:lstStyle/>
                    <a:p>
                      <a:pPr algn="ctr">
                        <a:buNone/>
                      </a:pPr>
                      <a:r>
                        <a:rPr lang="en-CA" sz="1600" b="1">
                          <a:latin typeface="Segoe UI" panose="020B0502040204020203" pitchFamily="34" charset="0"/>
                          <a:cs typeface="Segoe UI" panose="020B0502040204020203" pitchFamily="34" charset="0"/>
                        </a:rPr>
                        <a:t>10:50–11:00</a:t>
                      </a:r>
                      <a:endParaRPr lang="en-CA" sz="1600">
                        <a:latin typeface="Segoe UI" panose="020B0502040204020203" pitchFamily="34" charset="0"/>
                        <a:cs typeface="Segoe UI" panose="020B0502040204020203" pitchFamily="34" charset="0"/>
                      </a:endParaRPr>
                    </a:p>
                  </a:txBody>
                  <a:tcPr marL="64945" marR="64945" marT="32473" marB="32473" anchor="ctr">
                    <a:lnL>
                      <a:noFill/>
                    </a:lnL>
                    <a:lnR>
                      <a:noFill/>
                    </a:lnR>
                    <a:lnT>
                      <a:noFill/>
                    </a:lnT>
                    <a:lnB>
                      <a:noFill/>
                    </a:lnB>
                    <a:noFill/>
                  </a:tcPr>
                </a:tc>
                <a:tc>
                  <a:txBody>
                    <a:bodyPr/>
                    <a:lstStyle/>
                    <a:p>
                      <a:pPr algn="ctr">
                        <a:buNone/>
                      </a:pPr>
                      <a:r>
                        <a:rPr lang="en-CA" sz="1600" b="1">
                          <a:latin typeface="Segoe UI" panose="020B0502040204020203" pitchFamily="34" charset="0"/>
                          <a:cs typeface="Segoe UI" panose="020B0502040204020203" pitchFamily="34" charset="0"/>
                        </a:rPr>
                        <a:t>Clinical Insights – Early Screening</a:t>
                      </a:r>
                      <a:br>
                        <a:rPr lang="en-CA" sz="1600" b="1">
                          <a:latin typeface="Segoe UI" panose="020B0502040204020203" pitchFamily="34" charset="0"/>
                          <a:cs typeface="Segoe UI" panose="020B0502040204020203" pitchFamily="34" charset="0"/>
                        </a:rPr>
                      </a:br>
                      <a:r>
                        <a:rPr lang="en-CA" sz="1600">
                          <a:latin typeface="Segoe UI" panose="020B0502040204020203" pitchFamily="34" charset="0"/>
                          <a:cs typeface="Segoe UI" panose="020B0502040204020203" pitchFamily="34" charset="0"/>
                        </a:rPr>
                        <a:t>Dr. Anna Wilkinson</a:t>
                      </a:r>
                    </a:p>
                  </a:txBody>
                  <a:tcPr marL="64945" marR="64945" marT="32473" marB="32473" anchor="ctr">
                    <a:lnL>
                      <a:noFill/>
                    </a:lnL>
                    <a:lnR>
                      <a:noFill/>
                    </a:lnR>
                    <a:lnT>
                      <a:noFill/>
                    </a:lnT>
                    <a:lnB>
                      <a:noFill/>
                    </a:lnB>
                    <a:noFill/>
                  </a:tcPr>
                </a:tc>
                <a:extLst>
                  <a:ext uri="{0D108BD9-81ED-4DB2-BD59-A6C34878D82A}">
                    <a16:rowId xmlns:a16="http://schemas.microsoft.com/office/drawing/2014/main" val="3099983584"/>
                  </a:ext>
                </a:extLst>
              </a:tr>
              <a:tr h="649453">
                <a:tc>
                  <a:txBody>
                    <a:bodyPr/>
                    <a:lstStyle/>
                    <a:p>
                      <a:pPr algn="ctr">
                        <a:buNone/>
                      </a:pPr>
                      <a:r>
                        <a:rPr lang="en-CA" sz="1600" b="1">
                          <a:latin typeface="Segoe UI" panose="020B0502040204020203" pitchFamily="34" charset="0"/>
                          <a:cs typeface="Segoe UI" panose="020B0502040204020203" pitchFamily="34" charset="0"/>
                        </a:rPr>
                        <a:t>11:00–11:10</a:t>
                      </a:r>
                      <a:endParaRPr lang="en-CA" sz="1600">
                        <a:latin typeface="Segoe UI" panose="020B0502040204020203" pitchFamily="34" charset="0"/>
                        <a:cs typeface="Segoe UI" panose="020B0502040204020203" pitchFamily="34" charset="0"/>
                      </a:endParaRPr>
                    </a:p>
                  </a:txBody>
                  <a:tcPr marL="64945" marR="64945" marT="32473" marB="32473" anchor="ctr">
                    <a:lnL>
                      <a:noFill/>
                    </a:lnL>
                    <a:lnR>
                      <a:noFill/>
                    </a:lnR>
                    <a:lnT>
                      <a:noFill/>
                    </a:lnT>
                    <a:lnB>
                      <a:noFill/>
                    </a:lnB>
                    <a:noFill/>
                  </a:tcPr>
                </a:tc>
                <a:tc>
                  <a:txBody>
                    <a:bodyPr/>
                    <a:lstStyle/>
                    <a:p>
                      <a:pPr algn="ctr">
                        <a:buNone/>
                      </a:pPr>
                      <a:r>
                        <a:rPr lang="en-CA" sz="1600" b="1">
                          <a:latin typeface="Segoe UI" panose="020B0502040204020203" pitchFamily="34" charset="0"/>
                          <a:cs typeface="Segoe UI" panose="020B0502040204020203" pitchFamily="34" charset="0"/>
                        </a:rPr>
                        <a:t>Clinical Insights – Access to Treatments</a:t>
                      </a:r>
                      <a:br>
                        <a:rPr lang="en-CA" sz="1600" b="1">
                          <a:latin typeface="Segoe UI" panose="020B0502040204020203" pitchFamily="34" charset="0"/>
                          <a:cs typeface="Segoe UI" panose="020B0502040204020203" pitchFamily="34" charset="0"/>
                        </a:rPr>
                      </a:br>
                      <a:r>
                        <a:rPr lang="en-CA" sz="1600">
                          <a:latin typeface="Segoe UI" panose="020B0502040204020203" pitchFamily="34" charset="0"/>
                          <a:cs typeface="Segoe UI" panose="020B0502040204020203" pitchFamily="34" charset="0"/>
                        </a:rPr>
                        <a:t>Dr. Sandeep Sehdev</a:t>
                      </a:r>
                    </a:p>
                  </a:txBody>
                  <a:tcPr marL="64945" marR="64945" marT="32473" marB="32473" anchor="ctr">
                    <a:lnL>
                      <a:noFill/>
                    </a:lnL>
                    <a:lnR>
                      <a:noFill/>
                    </a:lnR>
                    <a:lnT>
                      <a:noFill/>
                    </a:lnT>
                    <a:lnB>
                      <a:noFill/>
                    </a:lnB>
                    <a:noFill/>
                  </a:tcPr>
                </a:tc>
                <a:extLst>
                  <a:ext uri="{0D108BD9-81ED-4DB2-BD59-A6C34878D82A}">
                    <a16:rowId xmlns:a16="http://schemas.microsoft.com/office/drawing/2014/main" val="3397126302"/>
                  </a:ext>
                </a:extLst>
              </a:tr>
              <a:tr h="649453">
                <a:tc>
                  <a:txBody>
                    <a:bodyPr/>
                    <a:lstStyle/>
                    <a:p>
                      <a:pPr algn="ctr">
                        <a:buNone/>
                      </a:pPr>
                      <a:r>
                        <a:rPr lang="en-CA" sz="1600" b="1">
                          <a:latin typeface="Segoe UI" panose="020B0502040204020203" pitchFamily="34" charset="0"/>
                          <a:cs typeface="Segoe UI" panose="020B0502040204020203" pitchFamily="34" charset="0"/>
                        </a:rPr>
                        <a:t>11:10–11:20</a:t>
                      </a:r>
                      <a:endParaRPr lang="en-CA" sz="1600">
                        <a:latin typeface="Segoe UI" panose="020B0502040204020203" pitchFamily="34" charset="0"/>
                        <a:cs typeface="Segoe UI" panose="020B0502040204020203" pitchFamily="34" charset="0"/>
                      </a:endParaRPr>
                    </a:p>
                  </a:txBody>
                  <a:tcPr marL="64945" marR="64945" marT="32473" marB="32473" anchor="ctr">
                    <a:lnL>
                      <a:noFill/>
                    </a:lnL>
                    <a:lnR>
                      <a:noFill/>
                    </a:lnR>
                    <a:lnT>
                      <a:noFill/>
                    </a:lnT>
                    <a:lnB>
                      <a:noFill/>
                    </a:lnB>
                    <a:noFill/>
                  </a:tcPr>
                </a:tc>
                <a:tc>
                  <a:txBody>
                    <a:bodyPr/>
                    <a:lstStyle/>
                    <a:p>
                      <a:pPr algn="ctr">
                        <a:buNone/>
                      </a:pPr>
                      <a:r>
                        <a:rPr lang="en-CA" sz="1600" b="1">
                          <a:latin typeface="Segoe UI" panose="020B0502040204020203" pitchFamily="34" charset="0"/>
                          <a:cs typeface="Segoe UI" panose="020B0502040204020203" pitchFamily="34" charset="0"/>
                        </a:rPr>
                        <a:t>Patient Advocacy</a:t>
                      </a:r>
                      <a:br>
                        <a:rPr lang="en-CA" sz="1600" b="1">
                          <a:latin typeface="Segoe UI" panose="020B0502040204020203" pitchFamily="34" charset="0"/>
                          <a:cs typeface="Segoe UI" panose="020B0502040204020203" pitchFamily="34" charset="0"/>
                        </a:rPr>
                      </a:br>
                      <a:r>
                        <a:rPr lang="en-CA" sz="1600">
                          <a:latin typeface="Segoe UI" panose="020B0502040204020203" pitchFamily="34" charset="0"/>
                          <a:cs typeface="Segoe UI" panose="020B0502040204020203" pitchFamily="34" charset="0"/>
                        </a:rPr>
                        <a:t>Kimberly Carson</a:t>
                      </a:r>
                    </a:p>
                  </a:txBody>
                  <a:tcPr marL="64945" marR="64945" marT="32473" marB="32473" anchor="ctr">
                    <a:lnL>
                      <a:noFill/>
                    </a:lnL>
                    <a:lnR>
                      <a:noFill/>
                    </a:lnR>
                    <a:lnT>
                      <a:noFill/>
                    </a:lnT>
                    <a:lnB>
                      <a:noFill/>
                    </a:lnB>
                    <a:noFill/>
                  </a:tcPr>
                </a:tc>
                <a:extLst>
                  <a:ext uri="{0D108BD9-81ED-4DB2-BD59-A6C34878D82A}">
                    <a16:rowId xmlns:a16="http://schemas.microsoft.com/office/drawing/2014/main" val="2848441341"/>
                  </a:ext>
                </a:extLst>
              </a:tr>
              <a:tr h="844289">
                <a:tc>
                  <a:txBody>
                    <a:bodyPr/>
                    <a:lstStyle/>
                    <a:p>
                      <a:pPr algn="ctr">
                        <a:buNone/>
                      </a:pPr>
                      <a:r>
                        <a:rPr lang="en-CA" sz="1600" b="1">
                          <a:latin typeface="Segoe UI" panose="020B0502040204020203" pitchFamily="34" charset="0"/>
                          <a:cs typeface="Segoe UI" panose="020B0502040204020203" pitchFamily="34" charset="0"/>
                        </a:rPr>
                        <a:t>11:20–11:40</a:t>
                      </a:r>
                      <a:endParaRPr lang="en-CA" sz="1600">
                        <a:latin typeface="Segoe UI" panose="020B0502040204020203" pitchFamily="34" charset="0"/>
                        <a:cs typeface="Segoe UI" panose="020B0502040204020203" pitchFamily="34" charset="0"/>
                      </a:endParaRPr>
                    </a:p>
                  </a:txBody>
                  <a:tcPr marL="64945" marR="64945" marT="32473" marB="32473" anchor="ctr">
                    <a:lnL>
                      <a:noFill/>
                    </a:lnL>
                    <a:lnR>
                      <a:noFill/>
                    </a:lnR>
                    <a:lnT>
                      <a:noFill/>
                    </a:lnT>
                    <a:lnB>
                      <a:noFill/>
                    </a:lnB>
                    <a:noFill/>
                  </a:tcPr>
                </a:tc>
                <a:tc>
                  <a:txBody>
                    <a:bodyPr/>
                    <a:lstStyle/>
                    <a:p>
                      <a:pPr algn="ctr">
                        <a:buNone/>
                      </a:pPr>
                      <a:r>
                        <a:rPr lang="en-CA" sz="1600" b="1">
                          <a:latin typeface="Segoe UI" panose="020B0502040204020203" pitchFamily="34" charset="0"/>
                          <a:cs typeface="Segoe UI" panose="020B0502040204020203" pitchFamily="34" charset="0"/>
                        </a:rPr>
                        <a:t>Panel Discussion &amp; Audience Q&amp;A</a:t>
                      </a:r>
                      <a:br>
                        <a:rPr lang="en-CA" sz="1600" b="1">
                          <a:latin typeface="Segoe UI" panose="020B0502040204020203" pitchFamily="34" charset="0"/>
                          <a:cs typeface="Segoe UI" panose="020B0502040204020203" pitchFamily="34" charset="0"/>
                        </a:rPr>
                      </a:br>
                      <a:r>
                        <a:rPr lang="en-CA" sz="1600">
                          <a:latin typeface="Segoe UI" panose="020B0502040204020203" pitchFamily="34" charset="0"/>
                          <a:cs typeface="Segoe UI" panose="020B0502040204020203" pitchFamily="34" charset="0"/>
                        </a:rPr>
                        <a:t>Moderator-led with all speakers</a:t>
                      </a:r>
                    </a:p>
                  </a:txBody>
                  <a:tcPr marL="64945" marR="64945" marT="32473" marB="32473" anchor="ctr">
                    <a:lnL>
                      <a:noFill/>
                    </a:lnL>
                    <a:lnR>
                      <a:noFill/>
                    </a:lnR>
                    <a:lnT>
                      <a:noFill/>
                    </a:lnT>
                    <a:lnB>
                      <a:noFill/>
                    </a:lnB>
                    <a:noFill/>
                  </a:tcPr>
                </a:tc>
                <a:extLst>
                  <a:ext uri="{0D108BD9-81ED-4DB2-BD59-A6C34878D82A}">
                    <a16:rowId xmlns:a16="http://schemas.microsoft.com/office/drawing/2014/main" val="1474512486"/>
                  </a:ext>
                </a:extLst>
              </a:tr>
              <a:tr h="649453">
                <a:tc>
                  <a:txBody>
                    <a:bodyPr/>
                    <a:lstStyle/>
                    <a:p>
                      <a:pPr algn="ctr">
                        <a:buNone/>
                      </a:pPr>
                      <a:r>
                        <a:rPr lang="en-CA" sz="1600" b="1">
                          <a:latin typeface="Segoe UI" panose="020B0502040204020203" pitchFamily="34" charset="0"/>
                          <a:cs typeface="Segoe UI" panose="020B0502040204020203" pitchFamily="34" charset="0"/>
                        </a:rPr>
                        <a:t>11:40–11:45</a:t>
                      </a:r>
                      <a:endParaRPr lang="en-CA" sz="1600">
                        <a:latin typeface="Segoe UI" panose="020B0502040204020203" pitchFamily="34" charset="0"/>
                        <a:cs typeface="Segoe UI" panose="020B0502040204020203" pitchFamily="34" charset="0"/>
                      </a:endParaRPr>
                    </a:p>
                  </a:txBody>
                  <a:tcPr marL="64945" marR="64945" marT="32473" marB="32473" anchor="ctr">
                    <a:lnL>
                      <a:noFill/>
                    </a:lnL>
                    <a:lnR>
                      <a:noFill/>
                    </a:lnR>
                    <a:lnT>
                      <a:noFill/>
                    </a:lnT>
                    <a:lnB>
                      <a:noFill/>
                    </a:lnB>
                    <a:noFill/>
                  </a:tcPr>
                </a:tc>
                <a:tc>
                  <a:txBody>
                    <a:bodyPr/>
                    <a:lstStyle/>
                    <a:p>
                      <a:pPr algn="ctr">
                        <a:buNone/>
                      </a:pPr>
                      <a:r>
                        <a:rPr lang="en-CA" sz="1600" b="1" dirty="0">
                          <a:latin typeface="Segoe UI" panose="020B0502040204020203" pitchFamily="34" charset="0"/>
                          <a:cs typeface="Segoe UI" panose="020B0502040204020203" pitchFamily="34" charset="0"/>
                        </a:rPr>
                        <a:t>Closing Remarks</a:t>
                      </a:r>
                      <a:br>
                        <a:rPr lang="en-CA" sz="1600" b="1" dirty="0">
                          <a:latin typeface="Segoe UI" panose="020B0502040204020203" pitchFamily="34" charset="0"/>
                          <a:cs typeface="Segoe UI" panose="020B0502040204020203" pitchFamily="34" charset="0"/>
                        </a:rPr>
                      </a:br>
                      <a:r>
                        <a:rPr lang="en-CA" sz="1600" dirty="0">
                          <a:latin typeface="Segoe UI" panose="020B0502040204020203" pitchFamily="34" charset="0"/>
                          <a:cs typeface="Segoe UI" panose="020B0502040204020203" pitchFamily="34" charset="0"/>
                        </a:rPr>
                        <a:t>Moderator: Jefferson Tea</a:t>
                      </a:r>
                    </a:p>
                  </a:txBody>
                  <a:tcPr marL="64945" marR="64945" marT="32473" marB="32473" anchor="ctr">
                    <a:lnL>
                      <a:noFill/>
                    </a:lnL>
                    <a:lnR>
                      <a:noFill/>
                    </a:lnR>
                    <a:lnT>
                      <a:noFill/>
                    </a:lnT>
                    <a:lnB>
                      <a:noFill/>
                    </a:lnB>
                    <a:noFill/>
                  </a:tcPr>
                </a:tc>
                <a:extLst>
                  <a:ext uri="{0D108BD9-81ED-4DB2-BD59-A6C34878D82A}">
                    <a16:rowId xmlns:a16="http://schemas.microsoft.com/office/drawing/2014/main" val="1534060013"/>
                  </a:ext>
                </a:extLst>
              </a:tr>
            </a:tbl>
          </a:graphicData>
        </a:graphic>
      </p:graphicFrame>
    </p:spTree>
    <p:extLst>
      <p:ext uri="{BB962C8B-B14F-4D97-AF65-F5344CB8AC3E}">
        <p14:creationId xmlns:p14="http://schemas.microsoft.com/office/powerpoint/2010/main" val="324512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8785C7-C19D-1567-2018-B4A23FFB674B}"/>
            </a:ext>
          </a:extLst>
        </p:cNvPr>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B3D747E-E0C2-8602-77E1-7475838B0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E41523B9-1857-CB5B-8851-A707F4629B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FEF101BF-2ACB-9870-F5E6-6E9F72EC45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D07F5CCB-8CAA-568C-D476-B0E6157E5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EA994C01-0D52-84B1-F852-8402DEA92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6B07A767-9390-1111-4968-77411F77C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4240FD60-9049-5DB9-6240-00B4F75C9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B45FD21E-81A1-9358-A6A7-32663B071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E8E28B2A-1E4D-69CF-0791-0506F7996D38}"/>
              </a:ext>
            </a:extLst>
          </p:cNvPr>
          <p:cNvSpPr txBox="1">
            <a:spLocks/>
          </p:cNvSpPr>
          <p:nvPr/>
        </p:nvSpPr>
        <p:spPr>
          <a:xfrm>
            <a:off x="891363" y="439553"/>
            <a:ext cx="10515600" cy="1911761"/>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CA" sz="5800" b="0" i="0" u="none" strike="noStrike" kern="1200" cap="none" spc="0" normalizeH="0" baseline="0" noProof="0" dirty="0">
                <a:ln>
                  <a:noFill/>
                </a:ln>
                <a:solidFill>
                  <a:srgbClr val="FFFFFF"/>
                </a:solidFill>
                <a:effectLst/>
                <a:uLnTx/>
                <a:uFillTx/>
                <a:latin typeface="Aptos" panose="020B0004020202020204" pitchFamily="34" charset="0"/>
                <a:ea typeface="+mj-ea"/>
                <a:cs typeface="+mj-cs"/>
              </a:rPr>
              <a:t>Call to Action- Strengthening our National Screening Uptake</a:t>
            </a:r>
            <a:br>
              <a:rPr kumimoji="0" lang="en-US" sz="2700" b="0" i="0" u="none" strike="noStrike" kern="1200" cap="none" spc="0" normalizeH="0" baseline="0" noProof="0" dirty="0">
                <a:ln>
                  <a:noFill/>
                </a:ln>
                <a:solidFill>
                  <a:srgbClr val="FFFFFF"/>
                </a:solidFill>
                <a:effectLst/>
                <a:uLnTx/>
                <a:uFillTx/>
                <a:latin typeface="Calibri Light" panose="020F0302020204030204"/>
                <a:ea typeface="+mj-ea"/>
                <a:cs typeface="+mj-cs"/>
              </a:rPr>
            </a:br>
            <a:endParaRPr kumimoji="0" lang="en-US" sz="2700" b="0" i="0" u="none" strike="noStrike" kern="1200" cap="none" spc="0" normalizeH="0" baseline="0" noProof="0" dirty="0">
              <a:ln>
                <a:noFill/>
              </a:ln>
              <a:solidFill>
                <a:srgbClr val="FFFFFF"/>
              </a:solidFill>
              <a:effectLst/>
              <a:uLnTx/>
              <a:uFillTx/>
              <a:latin typeface="Calibri Light" panose="020F0302020204030204"/>
              <a:ea typeface="+mj-ea"/>
              <a:cs typeface="+mj-cs"/>
            </a:endParaRPr>
          </a:p>
        </p:txBody>
      </p:sp>
      <p:sp>
        <p:nvSpPr>
          <p:cNvPr id="12" name="Content Placeholder 2">
            <a:extLst>
              <a:ext uri="{FF2B5EF4-FFF2-40B4-BE49-F238E27FC236}">
                <a16:creationId xmlns:a16="http://schemas.microsoft.com/office/drawing/2014/main" id="{2D86422D-5C8C-00B3-BCD1-959A4E691E92}"/>
              </a:ext>
            </a:extLst>
          </p:cNvPr>
          <p:cNvSpPr txBox="1">
            <a:spLocks/>
          </p:cNvSpPr>
          <p:nvPr/>
        </p:nvSpPr>
        <p:spPr>
          <a:xfrm>
            <a:off x="1436914" y="2204403"/>
            <a:ext cx="10755086" cy="30647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Modernise National Screening Guidelines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Geographical Disparities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Equity Matters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Knowledge T</a:t>
            </a:r>
            <a:r>
              <a:rPr kumimoji="0" lang="en-CA" sz="32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ranslation</a:t>
            </a:r>
            <a:endParaRPr kumimoji="0" lang="en-CA"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Accessibility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Adequate Resources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Patient Empowerment</a:t>
            </a:r>
          </a:p>
        </p:txBody>
      </p:sp>
      <p:pic>
        <p:nvPicPr>
          <p:cNvPr id="2" name="Picture 1">
            <a:extLst>
              <a:ext uri="{FF2B5EF4-FFF2-40B4-BE49-F238E27FC236}">
                <a16:creationId xmlns:a16="http://schemas.microsoft.com/office/drawing/2014/main" id="{82E82B31-9770-F221-0E4F-7657A5D0E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4914" y="1732421"/>
            <a:ext cx="3253525" cy="487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941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950D9-02FA-A8A7-F4E0-7EB95994CCDD}"/>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E40E654-C578-88FB-C12C-3925C3530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B5D1EBA7-021C-BD4E-DFC7-015BBF54B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8111296"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147898F-A1D4-E8A0-5CB4-59446C7E2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58281" y="-401562"/>
            <a:ext cx="6858004" cy="7661129"/>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083C596-4073-BB9E-BB1B-F4431FB9B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1"/>
            <a:ext cx="8118331" cy="6858000"/>
          </a:xfrm>
          <a:prstGeom prst="rect">
            <a:avLst/>
          </a:prstGeom>
          <a:gradFill>
            <a:gsLst>
              <a:gs pos="14000">
                <a:schemeClr val="accent1">
                  <a:alpha val="0"/>
                </a:schemeClr>
              </a:gs>
              <a:gs pos="100000">
                <a:srgbClr val="000000">
                  <a:alpha val="8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F29756F5-E080-4C87-11B3-F6747CB9A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49520">
            <a:off x="2569700" y="983306"/>
            <a:ext cx="5005754" cy="5005754"/>
          </a:xfrm>
          <a:prstGeom prst="ellipse">
            <a:avLst/>
          </a:prstGeom>
          <a:gradFill>
            <a:gsLst>
              <a:gs pos="17000">
                <a:schemeClr val="accent1">
                  <a:lumMod val="75000"/>
                  <a:alpha val="0"/>
                </a:schemeClr>
              </a:gs>
              <a:gs pos="82000">
                <a:srgbClr val="000000">
                  <a:alpha val="24000"/>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F2F5EBC-7BF1-A6F5-C965-490079EADBFB}"/>
              </a:ext>
            </a:extLst>
          </p:cNvPr>
          <p:cNvSpPr>
            <a:spLocks noGrp="1"/>
          </p:cNvSpPr>
          <p:nvPr>
            <p:ph type="ctrTitle"/>
          </p:nvPr>
        </p:nvSpPr>
        <p:spPr>
          <a:xfrm>
            <a:off x="1011948" y="857251"/>
            <a:ext cx="6219582" cy="3160113"/>
          </a:xfrm>
        </p:spPr>
        <p:txBody>
          <a:bodyPr anchor="b">
            <a:normAutofit/>
          </a:bodyPr>
          <a:lstStyle/>
          <a:p>
            <a:pPr algn="l"/>
            <a:r>
              <a:rPr lang="en-US" sz="4400">
                <a:solidFill>
                  <a:schemeClr val="bg1"/>
                </a:solidFill>
                <a:latin typeface="Aptos" panose="020B0004020202020204" pitchFamily="34" charset="0"/>
              </a:rPr>
              <a:t>THANK YOU!</a:t>
            </a:r>
            <a:endParaRPr lang="en-CA" sz="4400">
              <a:solidFill>
                <a:srgbClr val="FFFFFF"/>
              </a:solidFill>
            </a:endParaRPr>
          </a:p>
        </p:txBody>
      </p:sp>
      <p:sp>
        <p:nvSpPr>
          <p:cNvPr id="28" name="Rectangle 27">
            <a:extLst>
              <a:ext uri="{FF2B5EF4-FFF2-40B4-BE49-F238E27FC236}">
                <a16:creationId xmlns:a16="http://schemas.microsoft.com/office/drawing/2014/main" id="{EDBCB4FD-1A43-2C70-E7C9-B5833343E4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4354178"/>
            <a:ext cx="8118330" cy="2503817"/>
          </a:xfrm>
          <a:prstGeom prst="rect">
            <a:avLst/>
          </a:prstGeom>
          <a:gradFill>
            <a:gsLst>
              <a:gs pos="0">
                <a:schemeClr val="accent1">
                  <a:lumMod val="75000"/>
                  <a:alpha val="33000"/>
                </a:schemeClr>
              </a:gs>
              <a:gs pos="83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7198D668-501B-33BA-61D2-36AB82D12DEA}"/>
              </a:ext>
            </a:extLst>
          </p:cNvPr>
          <p:cNvSpPr>
            <a:spLocks noGrp="1"/>
          </p:cNvSpPr>
          <p:nvPr>
            <p:ph type="subTitle" idx="1"/>
          </p:nvPr>
        </p:nvSpPr>
        <p:spPr>
          <a:xfrm>
            <a:off x="372015" y="4852962"/>
            <a:ext cx="5840895" cy="1503178"/>
          </a:xfrm>
        </p:spPr>
        <p:txBody>
          <a:bodyPr anchor="t">
            <a:noAutofit/>
          </a:bodyPr>
          <a:lstStyle/>
          <a:p>
            <a:pPr algn="l">
              <a:spcBef>
                <a:spcPts val="0"/>
              </a:spcBef>
            </a:pPr>
            <a:r>
              <a:rPr lang="en-US" b="1" dirty="0">
                <a:solidFill>
                  <a:srgbClr val="FFFFFF"/>
                </a:solidFill>
              </a:rPr>
              <a:t>Anna N. Wilkinson, MSc, MD, CCFP, FCFP</a:t>
            </a:r>
            <a:endParaRPr lang="en-US" dirty="0">
              <a:solidFill>
                <a:srgbClr val="FFFFFF"/>
              </a:solidFill>
            </a:endParaRPr>
          </a:p>
          <a:p>
            <a:pPr algn="l">
              <a:spcBef>
                <a:spcPts val="0"/>
              </a:spcBef>
            </a:pPr>
            <a:r>
              <a:rPr lang="en-US" sz="1600" dirty="0">
                <a:solidFill>
                  <a:srgbClr val="FFFFFF"/>
                </a:solidFill>
              </a:rPr>
              <a:t>Associate Professor, University of Ottawa</a:t>
            </a:r>
          </a:p>
          <a:p>
            <a:pPr algn="l">
              <a:spcBef>
                <a:spcPts val="0"/>
              </a:spcBef>
            </a:pPr>
            <a:r>
              <a:rPr lang="en-US" sz="1600" dirty="0">
                <a:solidFill>
                  <a:srgbClr val="FFFFFF"/>
                </a:solidFill>
              </a:rPr>
              <a:t>Family Physician, The Ottawa Academic Family Health Team</a:t>
            </a:r>
          </a:p>
          <a:p>
            <a:pPr algn="l">
              <a:spcBef>
                <a:spcPts val="0"/>
              </a:spcBef>
            </a:pPr>
            <a:r>
              <a:rPr lang="en-US" sz="1600" dirty="0">
                <a:solidFill>
                  <a:srgbClr val="FFFFFF"/>
                </a:solidFill>
              </a:rPr>
              <a:t>GP Oncologist, The Ottawa Hospital Cancer Centre</a:t>
            </a:r>
          </a:p>
          <a:p>
            <a:pPr algn="l">
              <a:spcBef>
                <a:spcPts val="0"/>
              </a:spcBef>
            </a:pPr>
            <a:r>
              <a:rPr lang="en-US" sz="1600" dirty="0">
                <a:solidFill>
                  <a:srgbClr val="FFFFFF"/>
                </a:solidFill>
              </a:rPr>
              <a:t>Program Director, PGY-3 FP-Oncology</a:t>
            </a:r>
          </a:p>
          <a:p>
            <a:pPr algn="l">
              <a:spcBef>
                <a:spcPts val="0"/>
              </a:spcBef>
            </a:pPr>
            <a:r>
              <a:rPr lang="en-US" sz="1600" dirty="0">
                <a:solidFill>
                  <a:srgbClr val="FFFFFF"/>
                </a:solidFill>
              </a:rPr>
              <a:t>@anwilkinson</a:t>
            </a:r>
          </a:p>
          <a:p>
            <a:pPr algn="l"/>
            <a:endParaRPr lang="en-CA" sz="1600" dirty="0">
              <a:solidFill>
                <a:srgbClr val="FFFFFF"/>
              </a:solidFill>
            </a:endParaRPr>
          </a:p>
        </p:txBody>
      </p:sp>
      <p:pic>
        <p:nvPicPr>
          <p:cNvPr id="7" name="Picture 6">
            <a:extLst>
              <a:ext uri="{FF2B5EF4-FFF2-40B4-BE49-F238E27FC236}">
                <a16:creationId xmlns:a16="http://schemas.microsoft.com/office/drawing/2014/main" id="{1C3877A8-44A0-F17D-2E43-62A053AFA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286" y="1471163"/>
            <a:ext cx="3253525" cy="487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58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E4FA-969C-055A-D1DB-742BD0EA3CDD}"/>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405A1DE-85C7-0071-1A17-43BD4B125480}"/>
              </a:ext>
            </a:extLst>
          </p:cNvPr>
          <p:cNvSpPr>
            <a:spLocks noGrp="1"/>
          </p:cNvSpPr>
          <p:nvPr>
            <p:ph type="title"/>
          </p:nvPr>
        </p:nvSpPr>
        <p:spPr/>
        <p:txBody>
          <a:bodyPr>
            <a:normAutofit/>
          </a:bodyPr>
          <a:lstStyle/>
          <a:p>
            <a:r>
              <a:rPr lang="en-US" kern="100">
                <a:ea typeface="Calibri" panose="020F0502020204030204" pitchFamily="34" charset="0"/>
              </a:rPr>
              <a:t>Dr. Sandeep Sehdev</a:t>
            </a:r>
            <a:endParaRPr lang="en-US"/>
          </a:p>
        </p:txBody>
      </p:sp>
      <p:sp>
        <p:nvSpPr>
          <p:cNvPr id="12" name="Text Placeholder 11">
            <a:extLst>
              <a:ext uri="{FF2B5EF4-FFF2-40B4-BE49-F238E27FC236}">
                <a16:creationId xmlns:a16="http://schemas.microsoft.com/office/drawing/2014/main" id="{D5327FF8-DA66-C55E-9527-CAEF3A8D0B08}"/>
              </a:ext>
            </a:extLst>
          </p:cNvPr>
          <p:cNvSpPr>
            <a:spLocks noGrp="1"/>
          </p:cNvSpPr>
          <p:nvPr>
            <p:ph type="body" sz="quarter" idx="16"/>
          </p:nvPr>
        </p:nvSpPr>
        <p:spPr/>
        <p:txBody>
          <a:bodyPr/>
          <a:lstStyle/>
          <a:p>
            <a:endParaRPr lang="en-US"/>
          </a:p>
        </p:txBody>
      </p:sp>
      <p:sp>
        <p:nvSpPr>
          <p:cNvPr id="3" name="TextBox 2">
            <a:extLst>
              <a:ext uri="{FF2B5EF4-FFF2-40B4-BE49-F238E27FC236}">
                <a16:creationId xmlns:a16="http://schemas.microsoft.com/office/drawing/2014/main" id="{4A84986C-1AD5-A711-2502-5C549CD9354F}"/>
              </a:ext>
            </a:extLst>
          </p:cNvPr>
          <p:cNvSpPr txBox="1"/>
          <p:nvPr/>
        </p:nvSpPr>
        <p:spPr>
          <a:xfrm>
            <a:off x="3731652" y="1912765"/>
            <a:ext cx="8181305" cy="3568990"/>
          </a:xfrm>
          <a:prstGeom prst="rect">
            <a:avLst/>
          </a:prstGeom>
          <a:noFill/>
        </p:spPr>
        <p:txBody>
          <a:bodyPr wrap="square">
            <a:spAutoFit/>
          </a:bodyPr>
          <a:lstStyle/>
          <a:p>
            <a:pPr algn="ctr">
              <a:lnSpc>
                <a:spcPct val="115000"/>
              </a:lnSpc>
              <a:spcAft>
                <a:spcPts val="800"/>
              </a:spcAft>
              <a:buNone/>
            </a:pPr>
            <a:r>
              <a:rPr lang="en-US" kern="100">
                <a:effectLst/>
                <a:latin typeface="Segoe UI" panose="020B0502040204020203" pitchFamily="34" charset="0"/>
                <a:ea typeface="Calibri" panose="020F0502020204030204" pitchFamily="34" charset="0"/>
                <a:cs typeface="Segoe UI" panose="020B0502040204020203" pitchFamily="34" charset="0"/>
              </a:rPr>
              <a:t>Dr. Sehdev is currently a medical oncologist and Assistant Professor at The Ottawa Hospital Cancer Centre, focusing on the treatment of breast and skin cancers and lead for the breast cancer disease site. He previously worked at The William Osler Health System (Toronto) for 25 years (-2016) and while there was Chief of the Pharmacy &amp; Therapeutics Committee, and lead of the oncology clinical trials program and continuing medical education in oncology. He was a past lead of CME for the Community Oncologists of Metropolitan Toronto (COMET), and a past Director of the Cancer Advocacy Coalition of Canada. He is a co-founder of the Physician Alliance for Cancer Care and Treatment (Canada), an oncologist led advocacy coalition, and is a scientific advisor for the Canadian Cancer Survivor Network, and the Canadian Breast Cancer Network.</a:t>
            </a:r>
          </a:p>
        </p:txBody>
      </p:sp>
      <p:grpSp>
        <p:nvGrpSpPr>
          <p:cNvPr id="2" name="Group 1">
            <a:extLst>
              <a:ext uri="{FF2B5EF4-FFF2-40B4-BE49-F238E27FC236}">
                <a16:creationId xmlns:a16="http://schemas.microsoft.com/office/drawing/2014/main" id="{15BD0144-7AE4-4B47-0338-7705D8B98430}"/>
              </a:ext>
            </a:extLst>
          </p:cNvPr>
          <p:cNvGrpSpPr/>
          <p:nvPr/>
        </p:nvGrpSpPr>
        <p:grpSpPr>
          <a:xfrm>
            <a:off x="776746" y="1912765"/>
            <a:ext cx="2694038" cy="2694038"/>
            <a:chOff x="3924811" y="2056233"/>
            <a:chExt cx="2694038" cy="2694038"/>
          </a:xfrm>
        </p:grpSpPr>
        <p:pic>
          <p:nvPicPr>
            <p:cNvPr id="4" name="Picture 3" descr="41,262 City View Window Blurred Background Royalty-Free Photos and Stock  Images | Shutterstock">
              <a:hlinkClick r:id="rId2"/>
              <a:extLst>
                <a:ext uri="{FF2B5EF4-FFF2-40B4-BE49-F238E27FC236}">
                  <a16:creationId xmlns:a16="http://schemas.microsoft.com/office/drawing/2014/main" id="{87DAFEAF-B840-2065-F189-25C714955BC3}"/>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3924811" y="2056233"/>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descr="A person smiling at the camera&#10;&#10;AI-generated content may be incorrect.">
              <a:extLst>
                <a:ext uri="{FF2B5EF4-FFF2-40B4-BE49-F238E27FC236}">
                  <a16:creationId xmlns:a16="http://schemas.microsoft.com/office/drawing/2014/main" id="{51137EF5-81A9-ACB3-CDB3-220ACDD50546}"/>
                </a:ext>
              </a:extLst>
            </p:cNvPr>
            <p:cNvPicPr>
              <a:picLocks noChangeAspect="1"/>
            </p:cNvPicPr>
            <p:nvPr/>
          </p:nvPicPr>
          <p:blipFill>
            <a:blip r:embed="rId5"/>
            <a:srcRect l="3633" b="1622"/>
            <a:stretch>
              <a:fillRect/>
            </a:stretch>
          </p:blipFill>
          <p:spPr>
            <a:xfrm>
              <a:off x="3947337" y="2107728"/>
              <a:ext cx="2671512" cy="2642543"/>
            </a:xfrm>
            <a:custGeom>
              <a:avLst/>
              <a:gdLst>
                <a:gd name="connsiteX0" fmla="*/ 981709 w 2671512"/>
                <a:gd name="connsiteY0" fmla="*/ 0 h 2642543"/>
                <a:gd name="connsiteX1" fmla="*/ 1712329 w 2671512"/>
                <a:gd name="connsiteY1" fmla="*/ 0 h 2642543"/>
                <a:gd name="connsiteX2" fmla="*/ 1747581 w 2671512"/>
                <a:gd name="connsiteY2" fmla="*/ 9064 h 2642543"/>
                <a:gd name="connsiteX3" fmla="*/ 2666672 w 2671512"/>
                <a:gd name="connsiteY3" fmla="*/ 1024053 h 2642543"/>
                <a:gd name="connsiteX4" fmla="*/ 2671512 w 2671512"/>
                <a:gd name="connsiteY4" fmla="*/ 1055770 h 2642543"/>
                <a:gd name="connsiteX5" fmla="*/ 2671512 w 2671512"/>
                <a:gd name="connsiteY5" fmla="*/ 1535278 h 2642543"/>
                <a:gd name="connsiteX6" fmla="*/ 2666672 w 2671512"/>
                <a:gd name="connsiteY6" fmla="*/ 1566995 h 2642543"/>
                <a:gd name="connsiteX7" fmla="*/ 1347019 w 2671512"/>
                <a:gd name="connsiteY7" fmla="*/ 2642543 h 2642543"/>
                <a:gd name="connsiteX8" fmla="*/ 0 w 2671512"/>
                <a:gd name="connsiteY8" fmla="*/ 1295524 h 2642543"/>
                <a:gd name="connsiteX9" fmla="*/ 946457 w 2671512"/>
                <a:gd name="connsiteY9" fmla="*/ 9064 h 264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12" h="2642543">
                  <a:moveTo>
                    <a:pt x="981709" y="0"/>
                  </a:moveTo>
                  <a:lnTo>
                    <a:pt x="1712329" y="0"/>
                  </a:lnTo>
                  <a:lnTo>
                    <a:pt x="1747581" y="9064"/>
                  </a:lnTo>
                  <a:cubicBezTo>
                    <a:pt x="2211552" y="153374"/>
                    <a:pt x="2567982" y="541771"/>
                    <a:pt x="2666672" y="1024053"/>
                  </a:cubicBezTo>
                  <a:lnTo>
                    <a:pt x="2671512" y="1055770"/>
                  </a:lnTo>
                  <a:lnTo>
                    <a:pt x="2671512" y="1535278"/>
                  </a:lnTo>
                  <a:lnTo>
                    <a:pt x="2666672" y="1566995"/>
                  </a:lnTo>
                  <a:cubicBezTo>
                    <a:pt x="2541067" y="2180809"/>
                    <a:pt x="1997965" y="2642543"/>
                    <a:pt x="1347019" y="2642543"/>
                  </a:cubicBezTo>
                  <a:cubicBezTo>
                    <a:pt x="603081" y="2642543"/>
                    <a:pt x="0" y="2039462"/>
                    <a:pt x="0" y="1295524"/>
                  </a:cubicBezTo>
                  <a:cubicBezTo>
                    <a:pt x="0" y="691074"/>
                    <a:pt x="398128" y="179612"/>
                    <a:pt x="946457" y="9064"/>
                  </a:cubicBezTo>
                  <a:close/>
                </a:path>
              </a:pathLst>
            </a:custGeom>
          </p:spPr>
        </p:pic>
      </p:grpSp>
      <p:sp>
        <p:nvSpPr>
          <p:cNvPr id="6" name="TextBox 5">
            <a:extLst>
              <a:ext uri="{FF2B5EF4-FFF2-40B4-BE49-F238E27FC236}">
                <a16:creationId xmlns:a16="http://schemas.microsoft.com/office/drawing/2014/main" id="{A19C084F-F984-DE0B-D6DF-B9FF36B59B36}"/>
              </a:ext>
            </a:extLst>
          </p:cNvPr>
          <p:cNvSpPr txBox="1"/>
          <p:nvPr/>
        </p:nvSpPr>
        <p:spPr>
          <a:xfrm>
            <a:off x="788009" y="4816067"/>
            <a:ext cx="2694038" cy="1519198"/>
          </a:xfrm>
          <a:prstGeom prst="rect">
            <a:avLst/>
          </a:prstGeom>
          <a:noFill/>
        </p:spPr>
        <p:txBody>
          <a:bodyPr wrap="square">
            <a:spAutoFit/>
          </a:bodyPr>
          <a:lstStyle/>
          <a:p>
            <a:pPr algn="ctr">
              <a:lnSpc>
                <a:spcPct val="115000"/>
              </a:lnSpc>
              <a:buNone/>
            </a:pPr>
            <a:r>
              <a:rPr lang="en-US" sz="1800" b="1" kern="100" dirty="0">
                <a:effectLst/>
                <a:latin typeface="Segoe UI" panose="020B0502040204020203" pitchFamily="34" charset="0"/>
                <a:ea typeface="Calibri" panose="020F0502020204030204" pitchFamily="34" charset="0"/>
                <a:cs typeface="Segoe UI" panose="020B0502040204020203" pitchFamily="34" charset="0"/>
              </a:rPr>
              <a:t>Dr. Sandy Sehdev </a:t>
            </a:r>
            <a:r>
              <a:rPr lang="en-US" sz="1600" kern="100" dirty="0">
                <a:effectLst/>
                <a:latin typeface="Segoe UI" panose="020B0502040204020203" pitchFamily="34" charset="0"/>
                <a:ea typeface="Calibri" panose="020F0502020204030204" pitchFamily="34" charset="0"/>
                <a:cs typeface="Segoe UI" panose="020B0502040204020203" pitchFamily="34" charset="0"/>
              </a:rPr>
              <a:t>MD FRCPC</a:t>
            </a:r>
          </a:p>
          <a:p>
            <a:pPr algn="ctr">
              <a:lnSpc>
                <a:spcPct val="115000"/>
              </a:lnSpc>
              <a:buNone/>
            </a:pPr>
            <a:r>
              <a:rPr lang="en-US" sz="1600" kern="100" dirty="0">
                <a:effectLst/>
                <a:latin typeface="Segoe UI" panose="020B0502040204020203" pitchFamily="34" charset="0"/>
                <a:ea typeface="Calibri" panose="020F0502020204030204" pitchFamily="34" charset="0"/>
                <a:cs typeface="Segoe UI" panose="020B0502040204020203" pitchFamily="34" charset="0"/>
              </a:rPr>
              <a:t>Medical Oncologist, Ottawa Hospital Cancer Centre (University of Ottawa)</a:t>
            </a:r>
          </a:p>
        </p:txBody>
      </p:sp>
    </p:spTree>
    <p:extLst>
      <p:ext uri="{BB962C8B-B14F-4D97-AF65-F5344CB8AC3E}">
        <p14:creationId xmlns:p14="http://schemas.microsoft.com/office/powerpoint/2010/main" val="281061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Medicine5.jpg" descr="Medicine5.jpg"/>
          <p:cNvPicPr>
            <a:picLocks noGrp="1" noChangeAspect="1"/>
          </p:cNvPicPr>
          <p:nvPr>
            <p:ph type="pic" idx="21"/>
          </p:nvPr>
        </p:nvPicPr>
        <p:blipFill>
          <a:blip r:embed="rId2"/>
          <a:srcRect l="11439" r="11439"/>
          <a:stretch>
            <a:fillRect/>
          </a:stretch>
        </p:blipFill>
        <p:spPr>
          <a:xfrm>
            <a:off x="-77786" y="-3188262"/>
            <a:ext cx="12269713" cy="8949163"/>
          </a:xfrm>
          <a:prstGeom prst="rect">
            <a:avLst/>
          </a:prstGeom>
        </p:spPr>
      </p:pic>
      <p:pic>
        <p:nvPicPr>
          <p:cNvPr id="299" name="top.png" descr="top.png"/>
          <p:cNvPicPr>
            <a:picLocks noChangeAspect="1"/>
          </p:cNvPicPr>
          <p:nvPr/>
        </p:nvPicPr>
        <p:blipFill>
          <a:blip r:embed="rId3"/>
          <a:stretch>
            <a:fillRect/>
          </a:stretch>
        </p:blipFill>
        <p:spPr>
          <a:xfrm>
            <a:off x="1" y="1"/>
            <a:ext cx="12951799" cy="544340"/>
          </a:xfrm>
          <a:prstGeom prst="rect">
            <a:avLst/>
          </a:prstGeom>
          <a:ln w="12700">
            <a:miter lim="400000"/>
          </a:ln>
        </p:spPr>
      </p:pic>
      <p:sp>
        <p:nvSpPr>
          <p:cNvPr id="300" name="Rectangle"/>
          <p:cNvSpPr/>
          <p:nvPr/>
        </p:nvSpPr>
        <p:spPr>
          <a:xfrm>
            <a:off x="3287690" y="1380719"/>
            <a:ext cx="8904313" cy="1224136"/>
          </a:xfrm>
          <a:prstGeom prst="rect">
            <a:avLst/>
          </a:prstGeom>
          <a:solidFill>
            <a:srgbClr val="000000">
              <a:alpha val="75000"/>
            </a:srgbClr>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sp>
        <p:nvSpPr>
          <p:cNvPr id="301" name="Rectangle"/>
          <p:cNvSpPr/>
          <p:nvPr/>
        </p:nvSpPr>
        <p:spPr>
          <a:xfrm>
            <a:off x="3287690" y="3195311"/>
            <a:ext cx="8949175" cy="2081903"/>
          </a:xfrm>
          <a:prstGeom prst="rect">
            <a:avLst/>
          </a:prstGeom>
          <a:solidFill>
            <a:srgbClr val="000000">
              <a:alpha val="75000"/>
            </a:srgbClr>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sp>
        <p:nvSpPr>
          <p:cNvPr id="302" name="Hurry Up:  Advocacy for Better Outcomes"/>
          <p:cNvSpPr txBox="1"/>
          <p:nvPr/>
        </p:nvSpPr>
        <p:spPr>
          <a:xfrm>
            <a:off x="3440316" y="1515820"/>
            <a:ext cx="7720374" cy="52322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tIns="45720" bIns="45720" anchor="ctr">
            <a:spAutoFit/>
          </a:bodyPr>
          <a:lstStyle>
            <a:lvl1pPr>
              <a:defRPr b="1">
                <a:solidFill>
                  <a:srgbClr val="FFFB00"/>
                </a:solidFill>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2800" b="1" i="0" u="none" strike="noStrike" kern="0" cap="none" spc="0" normalizeH="0" baseline="0" noProof="0" dirty="0">
                <a:ln>
                  <a:noFill/>
                </a:ln>
                <a:solidFill>
                  <a:srgbClr val="FFFB00"/>
                </a:solidFill>
                <a:effectLst/>
                <a:uLnTx/>
                <a:uFillTx/>
                <a:latin typeface="Arial"/>
                <a:cs typeface="Arial"/>
                <a:sym typeface="Arial"/>
              </a:rPr>
              <a:t>Hurry Up:  Advocacy for Better Outcomes</a:t>
            </a:r>
          </a:p>
        </p:txBody>
      </p:sp>
      <p:sp>
        <p:nvSpPr>
          <p:cNvPr id="303" name="Sandy Sehdev, The Ottawa Hospital Cancer Centre…"/>
          <p:cNvSpPr txBox="1"/>
          <p:nvPr/>
        </p:nvSpPr>
        <p:spPr>
          <a:xfrm>
            <a:off x="3485434" y="3224448"/>
            <a:ext cx="7675256" cy="202363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tIns="45720" bIns="45720" anchor="ctr">
            <a:spAutoFit/>
          </a:bodyPr>
          <a:lstStyle/>
          <a:p>
            <a:pPr marL="0" marR="0" lvl="0" indent="0" algn="l" defTabSz="914354" rtl="0" eaLnBrk="1" fontAlgn="auto" latinLnBrk="0" hangingPunct="0">
              <a:lnSpc>
                <a:spcPct val="100000"/>
              </a:lnSpc>
              <a:spcBef>
                <a:spcPts val="251"/>
              </a:spcBef>
              <a:spcAft>
                <a:spcPts val="0"/>
              </a:spcAft>
              <a:buClrTx/>
              <a:buSzTx/>
              <a:buFontTx/>
              <a:buNone/>
              <a:tabLst/>
              <a:defRPr sz="2400" b="1">
                <a:solidFill>
                  <a:srgbClr val="FFFB00"/>
                </a:solidFill>
              </a:defRPr>
            </a:pPr>
            <a:r>
              <a:rPr kumimoji="0" sz="2400" b="1" i="0" u="none" strike="noStrike" kern="0" cap="none" spc="0" normalizeH="0" baseline="0" noProof="0" dirty="0">
                <a:ln>
                  <a:noFill/>
                </a:ln>
                <a:solidFill>
                  <a:srgbClr val="FFFB00"/>
                </a:solidFill>
                <a:effectLst/>
                <a:uLnTx/>
                <a:uFillTx/>
                <a:latin typeface="Arial"/>
                <a:cs typeface="Arial"/>
                <a:sym typeface="Arial"/>
              </a:rPr>
              <a:t>Sandy Sehdev, The Ottawa Hospital Cancer Centre</a:t>
            </a:r>
          </a:p>
          <a:p>
            <a:pPr marL="0" marR="0" lvl="0" indent="0" algn="l" defTabSz="914354" rtl="0" eaLnBrk="1" fontAlgn="auto" latinLnBrk="0" hangingPunct="0">
              <a:lnSpc>
                <a:spcPct val="100000"/>
              </a:lnSpc>
              <a:spcBef>
                <a:spcPts val="251"/>
              </a:spcBef>
              <a:spcAft>
                <a:spcPts val="0"/>
              </a:spcAft>
              <a:buClrTx/>
              <a:buSzTx/>
              <a:buFontTx/>
              <a:buNone/>
              <a:tabLst/>
              <a:defRPr sz="2100">
                <a:solidFill>
                  <a:srgbClr val="8F8F8F">
                    <a:lumOff val="44000"/>
                  </a:srgbClr>
                </a:solidFill>
              </a:defRPr>
            </a:pPr>
            <a:r>
              <a:rPr kumimoji="0" sz="1200" b="0" i="0" u="none" strike="noStrike" kern="0" cap="none" spc="0" normalizeH="0" baseline="0" noProof="0" dirty="0">
                <a:ln>
                  <a:noFill/>
                </a:ln>
                <a:solidFill>
                  <a:srgbClr val="8F8F8F">
                    <a:lumOff val="44000"/>
                  </a:srgbClr>
                </a:solidFill>
                <a:effectLst/>
                <a:uLnTx/>
                <a:uFillTx/>
                <a:latin typeface="Arial"/>
                <a:cs typeface="Arial"/>
                <a:sym typeface="Arial"/>
              </a:rPr>
              <a:t>Assistant Prof, U of Ottawa</a:t>
            </a:r>
          </a:p>
          <a:p>
            <a:pPr marL="0" marR="0" lvl="0" indent="0" algn="l" defTabSz="914354" rtl="0" eaLnBrk="1" fontAlgn="auto" latinLnBrk="0" hangingPunct="0">
              <a:lnSpc>
                <a:spcPct val="100000"/>
              </a:lnSpc>
              <a:spcBef>
                <a:spcPts val="251"/>
              </a:spcBef>
              <a:spcAft>
                <a:spcPts val="0"/>
              </a:spcAft>
              <a:buClrTx/>
              <a:buSzTx/>
              <a:buFontTx/>
              <a:buNone/>
              <a:tabLst/>
              <a:defRPr sz="2100">
                <a:solidFill>
                  <a:srgbClr val="8F8F8F">
                    <a:lumOff val="44000"/>
                  </a:srgbClr>
                </a:solidFill>
              </a:defRPr>
            </a:pPr>
            <a:r>
              <a:rPr kumimoji="0" sz="1200" b="0" i="0" u="none" strike="noStrike" kern="0" cap="none" spc="0" normalizeH="0" baseline="0" noProof="0" dirty="0">
                <a:ln>
                  <a:noFill/>
                </a:ln>
                <a:solidFill>
                  <a:srgbClr val="8F8F8F">
                    <a:lumOff val="44000"/>
                  </a:srgbClr>
                </a:solidFill>
                <a:effectLst/>
                <a:uLnTx/>
                <a:uFillTx/>
                <a:latin typeface="Arial"/>
                <a:cs typeface="Arial"/>
                <a:sym typeface="Arial"/>
              </a:rPr>
              <a:t>Founder:  CCAF (Cancer Clinician Advocacy Forum)</a:t>
            </a:r>
          </a:p>
          <a:p>
            <a:pPr marL="0" marR="0" lvl="0" indent="0" algn="l" defTabSz="914354" rtl="0" eaLnBrk="1" fontAlgn="auto" latinLnBrk="0" hangingPunct="0">
              <a:lnSpc>
                <a:spcPct val="100000"/>
              </a:lnSpc>
              <a:spcBef>
                <a:spcPts val="251"/>
              </a:spcBef>
              <a:spcAft>
                <a:spcPts val="0"/>
              </a:spcAft>
              <a:buClrTx/>
              <a:buSzTx/>
              <a:buFontTx/>
              <a:buNone/>
              <a:tabLst/>
              <a:defRPr sz="2100">
                <a:solidFill>
                  <a:srgbClr val="8F8F8F">
                    <a:lumOff val="44000"/>
                  </a:srgbClr>
                </a:solidFill>
              </a:defRPr>
            </a:pPr>
            <a:r>
              <a:rPr kumimoji="0" sz="1200" b="0" i="0" u="none" strike="noStrike" kern="0" cap="none" spc="0" normalizeH="0" baseline="0" noProof="0" dirty="0">
                <a:ln>
                  <a:noFill/>
                </a:ln>
                <a:solidFill>
                  <a:srgbClr val="8F8F8F">
                    <a:lumOff val="44000"/>
                  </a:srgbClr>
                </a:solidFill>
                <a:effectLst/>
                <a:uLnTx/>
                <a:uFillTx/>
                <a:latin typeface="Arial"/>
                <a:cs typeface="Arial"/>
                <a:sym typeface="Arial"/>
              </a:rPr>
              <a:t>Nucleus Committee:  REAL (Research, Excellence, Active Leadership — breast cancer guidelines)</a:t>
            </a:r>
          </a:p>
          <a:p>
            <a:pPr marL="0" marR="0" lvl="0" indent="0" algn="l" defTabSz="914354" rtl="0" eaLnBrk="1" fontAlgn="auto" latinLnBrk="0" hangingPunct="0">
              <a:lnSpc>
                <a:spcPct val="100000"/>
              </a:lnSpc>
              <a:spcBef>
                <a:spcPts val="251"/>
              </a:spcBef>
              <a:spcAft>
                <a:spcPts val="0"/>
              </a:spcAft>
              <a:buClrTx/>
              <a:buSzTx/>
              <a:buFontTx/>
              <a:buNone/>
              <a:tabLst/>
              <a:defRPr sz="2100">
                <a:solidFill>
                  <a:srgbClr val="8F8F8F">
                    <a:lumOff val="44000"/>
                  </a:srgbClr>
                </a:solidFill>
              </a:defRPr>
            </a:pPr>
            <a:r>
              <a:rPr kumimoji="0" sz="1200" b="0" i="0" u="none" strike="noStrike" kern="0" cap="none" spc="0" normalizeH="0" baseline="0" noProof="0" dirty="0">
                <a:ln>
                  <a:noFill/>
                </a:ln>
                <a:solidFill>
                  <a:srgbClr val="8F8F8F">
                    <a:lumOff val="44000"/>
                  </a:srgbClr>
                </a:solidFill>
                <a:effectLst/>
                <a:uLnTx/>
                <a:uFillTx/>
                <a:latin typeface="Arial"/>
                <a:cs typeface="Arial"/>
                <a:sym typeface="Arial"/>
              </a:rPr>
              <a:t>A past director:  CCAC (Canadian Cancer Advocacy Coalition)</a:t>
            </a:r>
          </a:p>
          <a:p>
            <a:pPr marL="0" marR="0" lvl="0" indent="0" algn="l" defTabSz="914354" rtl="0" eaLnBrk="1" fontAlgn="auto" latinLnBrk="0" hangingPunct="0">
              <a:lnSpc>
                <a:spcPct val="100000"/>
              </a:lnSpc>
              <a:spcBef>
                <a:spcPts val="251"/>
              </a:spcBef>
              <a:spcAft>
                <a:spcPts val="0"/>
              </a:spcAft>
              <a:buClrTx/>
              <a:buSzTx/>
              <a:buFontTx/>
              <a:buNone/>
              <a:tabLst/>
              <a:defRPr sz="2100">
                <a:solidFill>
                  <a:srgbClr val="8F8F8F">
                    <a:lumOff val="44000"/>
                  </a:srgbClr>
                </a:solidFill>
              </a:defRPr>
            </a:pPr>
            <a:r>
              <a:rPr kumimoji="0" sz="1200" b="0" i="0" u="none" strike="noStrike" kern="0" cap="none" spc="0" normalizeH="0" baseline="0" noProof="0" dirty="0">
                <a:ln>
                  <a:noFill/>
                </a:ln>
                <a:solidFill>
                  <a:srgbClr val="8F8F8F">
                    <a:lumOff val="44000"/>
                  </a:srgbClr>
                </a:solidFill>
                <a:effectLst/>
                <a:uLnTx/>
                <a:uFillTx/>
                <a:latin typeface="Arial"/>
                <a:cs typeface="Arial"/>
                <a:sym typeface="Arial"/>
              </a:rPr>
              <a:t>Scientific Advisor:  CBCN (Canadian Breast Cancer Network)</a:t>
            </a:r>
          </a:p>
          <a:p>
            <a:pPr marL="0" marR="0" lvl="0" indent="0" algn="l" defTabSz="914354" rtl="0" eaLnBrk="1" fontAlgn="auto" latinLnBrk="0" hangingPunct="0">
              <a:lnSpc>
                <a:spcPct val="100000"/>
              </a:lnSpc>
              <a:spcBef>
                <a:spcPts val="251"/>
              </a:spcBef>
              <a:spcAft>
                <a:spcPts val="0"/>
              </a:spcAft>
              <a:buClrTx/>
              <a:buSzTx/>
              <a:buFontTx/>
              <a:buNone/>
              <a:tabLst/>
              <a:defRPr sz="2100">
                <a:solidFill>
                  <a:srgbClr val="8F8F8F">
                    <a:lumOff val="44000"/>
                  </a:srgbClr>
                </a:solidFill>
              </a:defRPr>
            </a:pPr>
            <a:r>
              <a:rPr kumimoji="0" sz="1200" b="0" i="0" u="none" strike="noStrike" kern="0" cap="none" spc="0" normalizeH="0" baseline="0" noProof="0" dirty="0">
                <a:ln>
                  <a:noFill/>
                </a:ln>
                <a:solidFill>
                  <a:srgbClr val="8F8F8F">
                    <a:lumOff val="44000"/>
                  </a:srgbClr>
                </a:solidFill>
                <a:effectLst/>
                <a:uLnTx/>
                <a:uFillTx/>
                <a:latin typeface="Arial"/>
                <a:cs typeface="Arial"/>
                <a:sym typeface="Arial"/>
              </a:rPr>
              <a:t>Scientific Advisor:  CCSN (Canadian Cancer Survivor Network)</a:t>
            </a:r>
          </a:p>
          <a:p>
            <a:pPr marL="0" marR="0" lvl="0" indent="0" algn="l" defTabSz="914354" rtl="0" eaLnBrk="1" fontAlgn="auto" latinLnBrk="0" hangingPunct="0">
              <a:lnSpc>
                <a:spcPct val="100000"/>
              </a:lnSpc>
              <a:spcBef>
                <a:spcPts val="251"/>
              </a:spcBef>
              <a:spcAft>
                <a:spcPts val="0"/>
              </a:spcAft>
              <a:buClrTx/>
              <a:buSzTx/>
              <a:buFontTx/>
              <a:buNone/>
              <a:tabLst/>
              <a:defRPr sz="2100">
                <a:solidFill>
                  <a:srgbClr val="8F8F8F">
                    <a:lumOff val="44000"/>
                  </a:srgbClr>
                </a:solidFill>
              </a:defRPr>
            </a:pPr>
            <a:r>
              <a:rPr kumimoji="0" sz="1200" b="0" i="0" u="none" strike="noStrike" kern="0" cap="none" spc="0" normalizeH="0" baseline="0" noProof="0" dirty="0">
                <a:ln>
                  <a:noFill/>
                </a:ln>
                <a:solidFill>
                  <a:srgbClr val="8F8F8F">
                    <a:lumOff val="44000"/>
                  </a:srgbClr>
                </a:solidFill>
                <a:effectLst/>
                <a:uLnTx/>
                <a:uFillTx/>
                <a:latin typeface="Arial"/>
                <a:cs typeface="Arial"/>
                <a:sym typeface="Arial"/>
              </a:rPr>
              <a:t>Past CHE lead, COMET (Community Oncologists of Metropolitan Toronto)</a:t>
            </a:r>
          </a:p>
        </p:txBody>
      </p:sp>
      <p:sp>
        <p:nvSpPr>
          <p:cNvPr id="304" name="Rectangle"/>
          <p:cNvSpPr/>
          <p:nvPr/>
        </p:nvSpPr>
        <p:spPr>
          <a:xfrm>
            <a:off x="3212352" y="1380719"/>
            <a:ext cx="78512" cy="1224136"/>
          </a:xfrm>
          <a:prstGeom prst="rect">
            <a:avLst/>
          </a:prstGeom>
          <a:solidFill>
            <a:srgbClr val="2F1A45"/>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solidFill>
                  <a:srgbClr val="A69C95"/>
                </a:solidFill>
                <a:latin typeface="+mn-lt"/>
                <a:ea typeface="+mn-ea"/>
                <a:cs typeface="+mn-cs"/>
                <a:sym typeface="Times Roman"/>
              </a:defRPr>
            </a:pPr>
            <a:endParaRPr kumimoji="0" sz="900" b="0" i="0" u="none" strike="noStrike" kern="0" cap="none" spc="0" normalizeH="0" baseline="0" noProof="0">
              <a:ln>
                <a:noFill/>
              </a:ln>
              <a:solidFill>
                <a:srgbClr val="A69C95"/>
              </a:solidFill>
              <a:effectLst/>
              <a:uLnTx/>
              <a:uFillTx/>
              <a:latin typeface="Times Roman"/>
              <a:sym typeface="Times Roman"/>
            </a:endParaRPr>
          </a:p>
        </p:txBody>
      </p:sp>
      <p:grpSp>
        <p:nvGrpSpPr>
          <p:cNvPr id="307" name="Group"/>
          <p:cNvGrpSpPr/>
          <p:nvPr/>
        </p:nvGrpSpPr>
        <p:grpSpPr>
          <a:xfrm>
            <a:off x="3212352" y="3195311"/>
            <a:ext cx="78512" cy="2081903"/>
            <a:chOff x="0" y="0"/>
            <a:chExt cx="157022" cy="4163803"/>
          </a:xfrm>
        </p:grpSpPr>
        <p:sp>
          <p:nvSpPr>
            <p:cNvPr id="305" name="Rectangle"/>
            <p:cNvSpPr/>
            <p:nvPr/>
          </p:nvSpPr>
          <p:spPr>
            <a:xfrm>
              <a:off x="0" y="0"/>
              <a:ext cx="157023" cy="4163804"/>
            </a:xfrm>
            <a:prstGeom prst="rect">
              <a:avLst/>
            </a:prstGeom>
            <a:solidFill>
              <a:srgbClr val="2F1A45"/>
            </a:solidFill>
            <a:ln w="12700" cap="flat">
              <a:noFill/>
              <a:miter lim="400000"/>
            </a:ln>
            <a:effectLst/>
          </p:spPr>
          <p:txBody>
            <a:bodyPr wrap="square" lIns="45720" tIns="45720" rIns="45720" bIns="45720" numCol="1" anchor="t">
              <a:noAutofit/>
            </a:bodyPr>
            <a:lstStyle/>
            <a:p>
              <a:pPr marL="0" marR="0" lvl="0" indent="0" algn="r" defTabSz="914354" rtl="0" eaLnBrk="1" fontAlgn="auto" latinLnBrk="0" hangingPunct="0">
                <a:lnSpc>
                  <a:spcPct val="100000"/>
                </a:lnSpc>
                <a:spcBef>
                  <a:spcPts val="0"/>
                </a:spcBef>
                <a:spcAft>
                  <a:spcPts val="0"/>
                </a:spcAft>
                <a:buClrTx/>
                <a:buSzTx/>
                <a:buFontTx/>
                <a:buNone/>
                <a:tabLst/>
                <a:defRPr>
                  <a:solidFill>
                    <a:srgbClr val="A69C95"/>
                  </a:solidFill>
                  <a:latin typeface="+mn-lt"/>
                  <a:ea typeface="+mn-ea"/>
                  <a:cs typeface="+mn-cs"/>
                  <a:sym typeface="Times Roman"/>
                </a:defRPr>
              </a:pPr>
              <a:endParaRPr kumimoji="0" sz="900" b="0" i="0" u="none" strike="noStrike" kern="0" cap="none" spc="0" normalizeH="0" baseline="0" noProof="0">
                <a:ln>
                  <a:noFill/>
                </a:ln>
                <a:solidFill>
                  <a:srgbClr val="A69C95"/>
                </a:solidFill>
                <a:effectLst/>
                <a:uLnTx/>
                <a:uFillTx/>
                <a:latin typeface="Times Roman"/>
                <a:sym typeface="Times Roman"/>
              </a:endParaRPr>
            </a:p>
          </p:txBody>
        </p:sp>
        <p:sp>
          <p:nvSpPr>
            <p:cNvPr id="306" name="Rectangle"/>
            <p:cNvSpPr txBox="1"/>
            <p:nvPr/>
          </p:nvSpPr>
          <p:spPr>
            <a:xfrm>
              <a:off x="0" y="0"/>
              <a:ext cx="157023" cy="1184919"/>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noAutofit/>
            </a:bodyPr>
            <a:lstStyle>
              <a:lvl1pPr algn="r">
                <a:defRPr>
                  <a:solidFill>
                    <a:srgbClr val="A69C95"/>
                  </a:solidFill>
                  <a:latin typeface="+mn-lt"/>
                  <a:ea typeface="+mn-ea"/>
                  <a:cs typeface="+mn-cs"/>
                  <a:sym typeface="Times Roman"/>
                </a:defRPr>
              </a:lvl1pPr>
            </a:lstStyle>
            <a:p>
              <a:pPr marL="0" marR="0" lvl="0" indent="0" algn="r" defTabSz="914354"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A69C95"/>
                  </a:solidFill>
                  <a:effectLst/>
                  <a:uLnTx/>
                  <a:uFillTx/>
                  <a:latin typeface="Times Roman"/>
                  <a:sym typeface="Times Roman"/>
                </a:rPr>
                <a:t> </a:t>
              </a:r>
            </a:p>
          </p:txBody>
        </p:sp>
      </p:grpSp>
      <p:sp>
        <p:nvSpPr>
          <p:cNvPr id="308" name="CAPT — Early Detection and Better Access"/>
          <p:cNvSpPr txBox="1"/>
          <p:nvPr/>
        </p:nvSpPr>
        <p:spPr>
          <a:xfrm>
            <a:off x="3485434" y="1946537"/>
            <a:ext cx="7164289" cy="52322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nchor="ctr">
            <a:spAutoFit/>
          </a:bodyPr>
          <a:lstStyle>
            <a:lvl1pPr>
              <a:defRPr sz="4100">
                <a:solidFill>
                  <a:schemeClr val="accent3">
                    <a:lumOff val="44000"/>
                  </a:schemeClr>
                </a:solidFill>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2800" b="0" i="0" u="none" strike="noStrike" kern="0" cap="none" spc="0" normalizeH="0" baseline="0" noProof="0" dirty="0">
                <a:ln>
                  <a:noFill/>
                </a:ln>
                <a:solidFill>
                  <a:srgbClr val="8F8F8F">
                    <a:lumOff val="44000"/>
                  </a:srgbClr>
                </a:solidFill>
                <a:effectLst/>
                <a:uLnTx/>
                <a:uFillTx/>
                <a:latin typeface="Arial"/>
                <a:cs typeface="Arial"/>
                <a:sym typeface="Arial"/>
              </a:rPr>
              <a:t>CAPT — Early Detection and Better Access</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Rectangle"/>
          <p:cNvSpPr txBox="1"/>
          <p:nvPr/>
        </p:nvSpPr>
        <p:spPr>
          <a:xfrm>
            <a:off x="6870" y="5326031"/>
            <a:ext cx="12156037" cy="637812"/>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lstStyle>
            <a:lvl1pPr algn="r">
              <a:defRPr>
                <a:latin typeface="+mn-lt"/>
                <a:ea typeface="+mn-ea"/>
                <a:cs typeface="+mn-cs"/>
                <a:sym typeface="Times Roman"/>
              </a:defRPr>
            </a:lvl1pPr>
          </a:lstStyle>
          <a:p>
            <a:pPr marL="0" marR="0" lvl="0" indent="0" algn="r" defTabSz="914354"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000000"/>
                </a:solidFill>
                <a:effectLst/>
                <a:uLnTx/>
                <a:uFillTx/>
                <a:latin typeface="Times Roman"/>
                <a:sym typeface="Times Roman"/>
              </a:rPr>
              <a:t> </a:t>
            </a:r>
          </a:p>
        </p:txBody>
      </p:sp>
      <p:pic>
        <p:nvPicPr>
          <p:cNvPr id="312" name="top.png" descr="top.png"/>
          <p:cNvPicPr>
            <a:picLocks noChangeAspect="1"/>
          </p:cNvPicPr>
          <p:nvPr/>
        </p:nvPicPr>
        <p:blipFill>
          <a:blip r:embed="rId2"/>
          <a:stretch>
            <a:fillRect/>
          </a:stretch>
        </p:blipFill>
        <p:spPr>
          <a:xfrm>
            <a:off x="13309" y="-68900"/>
            <a:ext cx="12143159" cy="510355"/>
          </a:xfrm>
          <a:prstGeom prst="rect">
            <a:avLst/>
          </a:prstGeom>
          <a:ln w="12700">
            <a:miter lim="400000"/>
          </a:ln>
        </p:spPr>
      </p:pic>
      <p:sp>
        <p:nvSpPr>
          <p:cNvPr id="313" name="Disclosures"/>
          <p:cNvSpPr txBox="1">
            <a:spLocks noGrp="1"/>
          </p:cNvSpPr>
          <p:nvPr>
            <p:ph type="title" idx="4294967295"/>
          </p:nvPr>
        </p:nvSpPr>
        <p:spPr>
          <a:xfrm>
            <a:off x="-1929905" y="464680"/>
            <a:ext cx="4564231" cy="678283"/>
          </a:xfrm>
          <a:prstGeom prst="rect">
            <a:avLst/>
          </a:prstGeom>
        </p:spPr>
        <p:txBody>
          <a:bodyPr lIns="45720" tIns="45720" rIns="45720" bIns="45720" anchor="ctr">
            <a:normAutofit/>
          </a:bodyPr>
          <a:lstStyle>
            <a:lvl1pPr algn="r" defTabSz="1828800">
              <a:defRPr sz="4400" b="1">
                <a:solidFill>
                  <a:srgbClr val="990000"/>
                </a:solidFill>
                <a:latin typeface="Verdana"/>
                <a:ea typeface="Verdana"/>
                <a:cs typeface="Verdana"/>
                <a:sym typeface="Verdana"/>
              </a:defRPr>
            </a:lvl1pPr>
          </a:lstStyle>
          <a:p>
            <a:r>
              <a:rPr sz="2800" dirty="0"/>
              <a:t>Disclosures</a:t>
            </a:r>
          </a:p>
        </p:txBody>
      </p:sp>
      <p:sp>
        <p:nvSpPr>
          <p:cNvPr id="314" name="Speaking fees and advisory boards:…"/>
          <p:cNvSpPr txBox="1"/>
          <p:nvPr/>
        </p:nvSpPr>
        <p:spPr>
          <a:xfrm>
            <a:off x="6321855" y="1047362"/>
            <a:ext cx="5222148" cy="476328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normAutofit/>
          </a:bodyPr>
          <a:lstStyle/>
          <a:p>
            <a:pPr marL="257172" marR="0" lvl="0" indent="-257172" algn="l" defTabSz="914354" rtl="0" eaLnBrk="1" fontAlgn="auto" latinLnBrk="0" hangingPunct="0">
              <a:lnSpc>
                <a:spcPct val="100000"/>
              </a:lnSpc>
              <a:spcBef>
                <a:spcPts val="1500"/>
              </a:spcBef>
              <a:spcAft>
                <a:spcPts val="0"/>
              </a:spcAft>
              <a:buClrTx/>
              <a:buSzPct val="100000"/>
              <a:buFontTx/>
              <a:buChar char="–"/>
              <a:tabLst/>
              <a:defRPr sz="3600">
                <a:latin typeface="Verdana"/>
                <a:ea typeface="Verdana"/>
                <a:cs typeface="Verdana"/>
                <a:sym typeface="Verdana"/>
              </a:defRPr>
            </a:pPr>
            <a:r>
              <a:rPr kumimoji="0" sz="1800" b="0" i="0" u="none" strike="noStrike" kern="0" cap="none" spc="0" normalizeH="0" baseline="0" noProof="0">
                <a:ln>
                  <a:noFill/>
                </a:ln>
                <a:solidFill>
                  <a:srgbClr val="000000"/>
                </a:solidFill>
                <a:effectLst/>
                <a:uLnTx/>
                <a:uFillTx/>
                <a:latin typeface="Verdana"/>
                <a:ea typeface="Verdana"/>
                <a:cs typeface="Verdana"/>
                <a:sym typeface="Verdana"/>
              </a:rPr>
              <a:t>Speaking fees and advisory boards:</a:t>
            </a:r>
          </a:p>
          <a:p>
            <a:pPr marL="488626" marR="0" lvl="1" indent="-260029" algn="l" defTabSz="914354" rtl="0" eaLnBrk="1" fontAlgn="auto" latinLnBrk="0" hangingPunct="0">
              <a:lnSpc>
                <a:spcPct val="100000"/>
              </a:lnSpc>
              <a:spcBef>
                <a:spcPts val="0"/>
              </a:spcBef>
              <a:spcAft>
                <a:spcPts val="0"/>
              </a:spcAft>
              <a:buClrTx/>
              <a:buSzPct val="100000"/>
              <a:buFontTx/>
              <a:buChar char="–"/>
              <a:tabLst/>
              <a:defRPr sz="2600">
                <a:latin typeface="Verdana"/>
                <a:ea typeface="Verdana"/>
                <a:cs typeface="Verdana"/>
                <a:sym typeface="Verdana"/>
              </a:defRPr>
            </a:pPr>
            <a:r>
              <a:rPr kumimoji="0" sz="1300" b="0" i="0" u="none" strike="noStrike" kern="0" cap="none" spc="0" normalizeH="0" baseline="0" noProof="0">
                <a:ln>
                  <a:noFill/>
                </a:ln>
                <a:solidFill>
                  <a:srgbClr val="000000"/>
                </a:solidFill>
                <a:effectLst/>
                <a:uLnTx/>
                <a:uFillTx/>
                <a:latin typeface="Verdana"/>
                <a:ea typeface="Verdana"/>
                <a:cs typeface="Verdana"/>
                <a:sym typeface="Verdana"/>
              </a:rPr>
              <a:t>Novartis, Roche, Lilly, Pfizer, BMS, Merck, AstraZeneca, </a:t>
            </a:r>
            <a:r>
              <a:rPr kumimoji="0" sz="1300" b="0" i="0" u="none" strike="noStrike" kern="0" cap="none" spc="0" normalizeH="0" baseline="0" noProof="0" err="1">
                <a:ln>
                  <a:noFill/>
                </a:ln>
                <a:solidFill>
                  <a:srgbClr val="000000"/>
                </a:solidFill>
                <a:effectLst/>
                <a:uLnTx/>
                <a:uFillTx/>
                <a:latin typeface="Verdana"/>
                <a:ea typeface="Verdana"/>
                <a:cs typeface="Verdana"/>
                <a:sym typeface="Verdana"/>
              </a:rPr>
              <a:t>Helsinn</a:t>
            </a:r>
            <a:r>
              <a:rPr kumimoji="0" sz="1300" b="0" i="0" u="none" strike="noStrike" kern="0" cap="none" spc="0" normalizeH="0" baseline="0" noProof="0">
                <a:ln>
                  <a:noFill/>
                </a:ln>
                <a:solidFill>
                  <a:srgbClr val="000000"/>
                </a:solidFill>
                <a:effectLst/>
                <a:uLnTx/>
                <a:uFillTx/>
                <a:latin typeface="Verdana"/>
                <a:ea typeface="Verdana"/>
                <a:cs typeface="Verdana"/>
                <a:sym typeface="Verdana"/>
              </a:rPr>
              <a:t>, Knight, Gilead, </a:t>
            </a:r>
            <a:r>
              <a:rPr kumimoji="0" sz="1300" b="0" i="0" u="none" strike="noStrike" kern="0" cap="none" spc="0" normalizeH="0" baseline="0" noProof="0" err="1">
                <a:ln>
                  <a:noFill/>
                </a:ln>
                <a:solidFill>
                  <a:srgbClr val="000000"/>
                </a:solidFill>
                <a:effectLst/>
                <a:uLnTx/>
                <a:uFillTx/>
                <a:latin typeface="Verdana"/>
                <a:ea typeface="Verdana"/>
                <a:cs typeface="Verdana"/>
                <a:sym typeface="Verdana"/>
              </a:rPr>
              <a:t>Viatris</a:t>
            </a:r>
            <a:r>
              <a:rPr kumimoji="0" sz="1300" b="0" i="0" u="none" strike="noStrike" kern="0" cap="none" spc="0" normalizeH="0" baseline="0" noProof="0">
                <a:ln>
                  <a:noFill/>
                </a:ln>
                <a:solidFill>
                  <a:srgbClr val="000000"/>
                </a:solidFill>
                <a:effectLst/>
                <a:uLnTx/>
                <a:uFillTx/>
                <a:latin typeface="Verdana"/>
                <a:ea typeface="Verdana"/>
                <a:cs typeface="Verdana"/>
                <a:sym typeface="Verdana"/>
              </a:rPr>
              <a:t>, </a:t>
            </a:r>
            <a:r>
              <a:rPr kumimoji="0" sz="1300" b="0" i="0" u="none" strike="noStrike" kern="0" cap="none" spc="0" normalizeH="0" baseline="0" noProof="0" err="1">
                <a:ln>
                  <a:noFill/>
                </a:ln>
                <a:solidFill>
                  <a:srgbClr val="000000"/>
                </a:solidFill>
                <a:effectLst/>
                <a:uLnTx/>
                <a:uFillTx/>
                <a:latin typeface="Verdana"/>
                <a:ea typeface="Verdana"/>
                <a:cs typeface="Verdana"/>
                <a:sym typeface="Verdana"/>
              </a:rPr>
              <a:t>Seagen</a:t>
            </a:r>
            <a:r>
              <a:rPr kumimoji="0" sz="1300" b="0" i="0" u="none" strike="noStrike" kern="0" cap="none" spc="0" normalizeH="0" baseline="0" noProof="0">
                <a:ln>
                  <a:noFill/>
                </a:ln>
                <a:solidFill>
                  <a:srgbClr val="000000"/>
                </a:solidFill>
                <a:effectLst/>
                <a:uLnTx/>
                <a:uFillTx/>
                <a:latin typeface="Verdana"/>
                <a:ea typeface="Verdana"/>
                <a:cs typeface="Verdana"/>
                <a:sym typeface="Verdana"/>
              </a:rPr>
              <a:t>, </a:t>
            </a:r>
            <a:r>
              <a:rPr kumimoji="0" sz="1300" b="0" i="0" u="none" strike="noStrike" kern="0" cap="none" spc="0" normalizeH="0" baseline="0" noProof="0" err="1">
                <a:ln>
                  <a:noFill/>
                </a:ln>
                <a:solidFill>
                  <a:srgbClr val="000000"/>
                </a:solidFill>
                <a:effectLst/>
                <a:uLnTx/>
                <a:uFillTx/>
                <a:latin typeface="Verdana"/>
                <a:ea typeface="Verdana"/>
                <a:cs typeface="Verdana"/>
                <a:sym typeface="Verdana"/>
              </a:rPr>
              <a:t>Abbvie</a:t>
            </a:r>
            <a:r>
              <a:rPr kumimoji="0" sz="1300" b="0" i="0" u="none" strike="noStrike" kern="0" cap="none" spc="0" normalizeH="0" baseline="0" noProof="0">
                <a:ln>
                  <a:noFill/>
                </a:ln>
                <a:solidFill>
                  <a:srgbClr val="000000"/>
                </a:solidFill>
                <a:effectLst/>
                <a:uLnTx/>
                <a:uFillTx/>
                <a:latin typeface="Verdana"/>
                <a:ea typeface="Verdana"/>
                <a:cs typeface="Verdana"/>
                <a:sym typeface="Verdana"/>
              </a:rPr>
              <a:t>, Daiichi Sankyo, Bayer</a:t>
            </a:r>
          </a:p>
          <a:p>
            <a:pPr marL="257172" marR="0" lvl="0" indent="-257172" algn="l" defTabSz="914354" rtl="0" eaLnBrk="1" fontAlgn="auto" latinLnBrk="0" hangingPunct="0">
              <a:lnSpc>
                <a:spcPct val="100000"/>
              </a:lnSpc>
              <a:spcBef>
                <a:spcPts val="1500"/>
              </a:spcBef>
              <a:spcAft>
                <a:spcPts val="0"/>
              </a:spcAft>
              <a:buClrTx/>
              <a:buSzPct val="100000"/>
              <a:buFontTx/>
              <a:buChar char="–"/>
              <a:tabLst/>
              <a:defRPr sz="3600">
                <a:latin typeface="Verdana"/>
                <a:ea typeface="Verdana"/>
                <a:cs typeface="Verdana"/>
                <a:sym typeface="Verdana"/>
              </a:defRPr>
            </a:pPr>
            <a:r>
              <a:rPr kumimoji="0" sz="1800" b="0" i="0" u="none" strike="noStrike" kern="0" cap="none" spc="0" normalizeH="0" baseline="0" noProof="0">
                <a:ln>
                  <a:noFill/>
                </a:ln>
                <a:solidFill>
                  <a:srgbClr val="000000"/>
                </a:solidFill>
                <a:effectLst/>
                <a:uLnTx/>
                <a:uFillTx/>
                <a:latin typeface="Verdana"/>
                <a:ea typeface="Verdana"/>
                <a:cs typeface="Verdana"/>
                <a:sym typeface="Verdana"/>
              </a:rPr>
              <a:t>Clinical trial support:</a:t>
            </a:r>
          </a:p>
          <a:p>
            <a:pPr marL="488626" marR="0" lvl="1" indent="-260029" algn="l" defTabSz="914354" rtl="0" eaLnBrk="1" fontAlgn="auto" latinLnBrk="0" hangingPunct="0">
              <a:lnSpc>
                <a:spcPct val="100000"/>
              </a:lnSpc>
              <a:spcBef>
                <a:spcPts val="0"/>
              </a:spcBef>
              <a:spcAft>
                <a:spcPts val="0"/>
              </a:spcAft>
              <a:buClrTx/>
              <a:buSzPct val="100000"/>
              <a:buFontTx/>
              <a:buChar char="–"/>
              <a:tabLst/>
              <a:defRPr sz="2600">
                <a:latin typeface="Verdana"/>
                <a:ea typeface="Verdana"/>
                <a:cs typeface="Verdana"/>
                <a:sym typeface="Verdana"/>
              </a:defRPr>
            </a:pPr>
            <a:r>
              <a:rPr kumimoji="0" sz="1300" b="0" i="0" u="none" strike="noStrike" kern="0" cap="none" spc="0" normalizeH="0" baseline="0" noProof="0">
                <a:ln>
                  <a:noFill/>
                </a:ln>
                <a:solidFill>
                  <a:srgbClr val="000000"/>
                </a:solidFill>
                <a:effectLst/>
                <a:uLnTx/>
                <a:uFillTx/>
                <a:latin typeface="Verdana"/>
                <a:ea typeface="Verdana"/>
                <a:cs typeface="Verdana"/>
                <a:sym typeface="Verdana"/>
              </a:rPr>
              <a:t>Novartis, Roche, Lilly, Pfizer, BMS, Merck, AstraZeneca, </a:t>
            </a:r>
            <a:r>
              <a:rPr kumimoji="0" sz="1300" b="0" i="0" u="none" strike="noStrike" kern="0" cap="none" spc="0" normalizeH="0" baseline="0" noProof="0" err="1">
                <a:ln>
                  <a:noFill/>
                </a:ln>
                <a:solidFill>
                  <a:srgbClr val="000000"/>
                </a:solidFill>
                <a:effectLst/>
                <a:uLnTx/>
                <a:uFillTx/>
                <a:latin typeface="Verdana"/>
                <a:ea typeface="Verdana"/>
                <a:cs typeface="Verdana"/>
                <a:sym typeface="Verdana"/>
              </a:rPr>
              <a:t>Seagen</a:t>
            </a:r>
            <a:endParaRPr kumimoji="0" sz="1300" b="0" i="0" u="none" strike="noStrike" kern="0" cap="none" spc="0" normalizeH="0" baseline="0" noProof="0">
              <a:ln>
                <a:noFill/>
              </a:ln>
              <a:solidFill>
                <a:srgbClr val="000000"/>
              </a:solidFill>
              <a:effectLst/>
              <a:uLnTx/>
              <a:uFillTx/>
              <a:latin typeface="Verdana"/>
              <a:ea typeface="Verdana"/>
              <a:cs typeface="Verdana"/>
              <a:sym typeface="Verdana"/>
            </a:endParaRPr>
          </a:p>
          <a:p>
            <a:pPr marL="257172" marR="0" lvl="0" indent="-257172" algn="l" defTabSz="914354" rtl="0" eaLnBrk="1" fontAlgn="auto" latinLnBrk="0" hangingPunct="0">
              <a:lnSpc>
                <a:spcPct val="100000"/>
              </a:lnSpc>
              <a:spcBef>
                <a:spcPts val="1500"/>
              </a:spcBef>
              <a:spcAft>
                <a:spcPts val="0"/>
              </a:spcAft>
              <a:buClrTx/>
              <a:buSzPct val="100000"/>
              <a:buFontTx/>
              <a:buChar char="–"/>
              <a:tabLst/>
              <a:defRPr sz="3600" b="1">
                <a:solidFill>
                  <a:srgbClr val="0433FF"/>
                </a:solidFill>
                <a:latin typeface="Verdana"/>
                <a:ea typeface="Verdana"/>
                <a:cs typeface="Verdana"/>
                <a:sym typeface="Verdana"/>
              </a:defRPr>
            </a:pPr>
            <a:r>
              <a:rPr kumimoji="0" sz="1800" b="1" i="0" u="none" strike="noStrike" kern="0" cap="none" spc="0" normalizeH="0" baseline="0" noProof="0">
                <a:ln>
                  <a:noFill/>
                </a:ln>
                <a:solidFill>
                  <a:srgbClr val="0433FF"/>
                </a:solidFill>
                <a:effectLst/>
                <a:uLnTx/>
                <a:uFillTx/>
                <a:latin typeface="Verdana"/>
                <a:ea typeface="Verdana"/>
                <a:cs typeface="Verdana"/>
                <a:sym typeface="Verdana"/>
              </a:rPr>
              <a:t>Government of Ontario</a:t>
            </a:r>
          </a:p>
          <a:p>
            <a:pPr marL="257172" marR="0" lvl="0" indent="-257172" algn="l" defTabSz="914354" rtl="0" eaLnBrk="1" fontAlgn="auto" latinLnBrk="0" hangingPunct="0">
              <a:lnSpc>
                <a:spcPct val="100000"/>
              </a:lnSpc>
              <a:spcBef>
                <a:spcPts val="1500"/>
              </a:spcBef>
              <a:spcAft>
                <a:spcPts val="0"/>
              </a:spcAft>
              <a:buClrTx/>
              <a:buSzPct val="100000"/>
              <a:buFontTx/>
              <a:buChar char="–"/>
              <a:tabLst/>
              <a:defRPr sz="3600">
                <a:latin typeface="Verdana"/>
                <a:ea typeface="Verdana"/>
                <a:cs typeface="Verdana"/>
                <a:sym typeface="Verdana"/>
              </a:defRPr>
            </a:pPr>
            <a:r>
              <a:rPr kumimoji="0" sz="1800" b="1" i="0" u="none" strike="noStrike" kern="0" cap="none" spc="0" normalizeH="0" baseline="0" noProof="0">
                <a:ln>
                  <a:noFill/>
                </a:ln>
                <a:solidFill>
                  <a:srgbClr val="0433FF"/>
                </a:solidFill>
                <a:effectLst/>
                <a:uLnTx/>
                <a:uFillTx/>
                <a:latin typeface="Verdana"/>
                <a:ea typeface="Verdana"/>
                <a:cs typeface="Verdana"/>
                <a:sym typeface="Verdana"/>
              </a:rPr>
              <a:t>My</a:t>
            </a:r>
            <a:r>
              <a:rPr kumimoji="0" sz="1800" b="0" i="0" u="none" strike="noStrike" kern="0" cap="none" spc="0" normalizeH="0" baseline="0" noProof="0">
                <a:ln>
                  <a:noFill/>
                </a:ln>
                <a:solidFill>
                  <a:srgbClr val="000000"/>
                </a:solidFill>
                <a:effectLst/>
                <a:uLnTx/>
                <a:uFillTx/>
                <a:latin typeface="Verdana"/>
                <a:ea typeface="Verdana"/>
                <a:cs typeface="Verdana"/>
                <a:sym typeface="Verdana"/>
              </a:rPr>
              <a:t> </a:t>
            </a:r>
            <a:r>
              <a:rPr kumimoji="0" sz="1800" b="1" i="0" u="none" strike="noStrike" kern="0" cap="none" spc="0" normalizeH="0" baseline="0" noProof="0">
                <a:ln>
                  <a:noFill/>
                </a:ln>
                <a:solidFill>
                  <a:srgbClr val="0433FF"/>
                </a:solidFill>
                <a:effectLst/>
                <a:uLnTx/>
                <a:uFillTx/>
                <a:latin typeface="Verdana"/>
                <a:ea typeface="Verdana"/>
                <a:cs typeface="Verdana"/>
                <a:sym typeface="Verdana"/>
              </a:rPr>
              <a:t>patients</a:t>
            </a:r>
          </a:p>
        </p:txBody>
      </p:sp>
      <p:pic>
        <p:nvPicPr>
          <p:cNvPr id="315" name="072d531c-e469-4a94-a950-53ddb8cd3a1b.jpeg" descr="072d531c-e469-4a94-a950-53ddb8cd3a1b.jpeg"/>
          <p:cNvPicPr>
            <a:picLocks noChangeAspect="1"/>
          </p:cNvPicPr>
          <p:nvPr/>
        </p:nvPicPr>
        <p:blipFill>
          <a:blip r:embed="rId3"/>
          <a:srcRect l="19472" r="3862"/>
          <a:stretch>
            <a:fillRect/>
          </a:stretch>
        </p:blipFill>
        <p:spPr>
          <a:xfrm>
            <a:off x="352211" y="1114475"/>
            <a:ext cx="5244608" cy="3849189"/>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Objectives"/>
          <p:cNvSpPr txBox="1">
            <a:spLocks noGrp="1"/>
          </p:cNvSpPr>
          <p:nvPr>
            <p:ph type="title"/>
          </p:nvPr>
        </p:nvSpPr>
        <p:spPr>
          <a:xfrm>
            <a:off x="304799" y="688932"/>
            <a:ext cx="3002071" cy="1053804"/>
          </a:xfrm>
          <a:prstGeom prst="rect">
            <a:avLst/>
          </a:prstGeom>
        </p:spPr>
        <p:txBody>
          <a:bodyPr/>
          <a:lstStyle>
            <a:lvl1pPr algn="r"/>
          </a:lstStyle>
          <a:p>
            <a:pPr algn="ctr"/>
            <a:r>
              <a:rPr dirty="0"/>
              <a:t>Objectives</a:t>
            </a:r>
          </a:p>
        </p:txBody>
      </p:sp>
      <p:sp>
        <p:nvSpPr>
          <p:cNvPr id="318" name="Review clinical advocacy…"/>
          <p:cNvSpPr txBox="1">
            <a:spLocks noGrp="1"/>
          </p:cNvSpPr>
          <p:nvPr>
            <p:ph type="body" sz="half" idx="1"/>
          </p:nvPr>
        </p:nvSpPr>
        <p:spPr>
          <a:xfrm>
            <a:off x="1315234" y="1552228"/>
            <a:ext cx="10571966" cy="3753544"/>
          </a:xfrm>
          <a:prstGeom prst="rect">
            <a:avLst/>
          </a:prstGeom>
        </p:spPr>
        <p:txBody>
          <a:bodyPr>
            <a:normAutofit fontScale="92500" lnSpcReduction="10000"/>
          </a:bodyPr>
          <a:lstStyle/>
          <a:p>
            <a:pPr>
              <a:spcBef>
                <a:spcPts val="1000"/>
              </a:spcBef>
              <a:defRPr sz="4400"/>
            </a:pPr>
            <a:endParaRPr dirty="0"/>
          </a:p>
          <a:p>
            <a:pPr lvl="1">
              <a:spcBef>
                <a:spcPts val="1000"/>
              </a:spcBef>
              <a:defRPr sz="4400"/>
            </a:pPr>
            <a:r>
              <a:rPr b="1" dirty="0">
                <a:solidFill>
                  <a:srgbClr val="0433FF"/>
                </a:solidFill>
              </a:rPr>
              <a:t>Review </a:t>
            </a:r>
            <a:r>
              <a:rPr dirty="0"/>
              <a:t>clinical advocacy</a:t>
            </a:r>
            <a:endParaRPr b="1" dirty="0">
              <a:solidFill>
                <a:srgbClr val="0433FF"/>
              </a:solidFill>
            </a:endParaRPr>
          </a:p>
          <a:p>
            <a:pPr lvl="1">
              <a:spcBef>
                <a:spcPts val="1000"/>
              </a:spcBef>
              <a:defRPr sz="4400"/>
            </a:pPr>
            <a:r>
              <a:rPr b="1" dirty="0">
                <a:solidFill>
                  <a:srgbClr val="0433FF"/>
                </a:solidFill>
              </a:rPr>
              <a:t>Discuss </a:t>
            </a:r>
            <a:r>
              <a:rPr dirty="0"/>
              <a:t>equity and speed challenges</a:t>
            </a:r>
          </a:p>
          <a:p>
            <a:pPr lvl="1">
              <a:spcBef>
                <a:spcPts val="1000"/>
              </a:spcBef>
              <a:defRPr sz="4400"/>
            </a:pPr>
            <a:r>
              <a:rPr b="1" dirty="0">
                <a:solidFill>
                  <a:srgbClr val="0433FF"/>
                </a:solidFill>
              </a:rPr>
              <a:t>Learn</a:t>
            </a:r>
            <a:r>
              <a:rPr dirty="0"/>
              <a:t> about emerging challenges</a:t>
            </a:r>
            <a:endParaRPr b="1" dirty="0">
              <a:solidFill>
                <a:srgbClr val="0433FF"/>
              </a:solidFill>
            </a:endParaRPr>
          </a:p>
          <a:p>
            <a:pPr lvl="1">
              <a:spcBef>
                <a:spcPts val="1000"/>
              </a:spcBef>
              <a:defRPr sz="4400"/>
            </a:pPr>
            <a:r>
              <a:rPr b="1" dirty="0">
                <a:solidFill>
                  <a:srgbClr val="0433FF"/>
                </a:solidFill>
              </a:rPr>
              <a:t>Discuss </a:t>
            </a:r>
            <a:r>
              <a:rPr dirty="0"/>
              <a:t>opportunities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 name="Prescription.jpg" descr="Prescription.jpg"/>
          <p:cNvPicPr>
            <a:picLocks noChangeAspect="1"/>
          </p:cNvPicPr>
          <p:nvPr/>
        </p:nvPicPr>
        <p:blipFill>
          <a:blip r:embed="rId2"/>
          <a:srcRect l="586" r="586"/>
          <a:stretch>
            <a:fillRect/>
          </a:stretch>
        </p:blipFill>
        <p:spPr>
          <a:xfrm>
            <a:off x="-1478768" y="170015"/>
            <a:ext cx="8387851" cy="5582020"/>
          </a:xfrm>
          <a:prstGeom prst="rect">
            <a:avLst/>
          </a:prstGeom>
          <a:ln w="12700">
            <a:miter lim="400000"/>
          </a:ln>
        </p:spPr>
      </p:pic>
      <p:sp>
        <p:nvSpPr>
          <p:cNvPr id="321" name="WHY?"/>
          <p:cNvSpPr txBox="1">
            <a:spLocks noGrp="1"/>
          </p:cNvSpPr>
          <p:nvPr>
            <p:ph type="title"/>
          </p:nvPr>
        </p:nvSpPr>
        <p:spPr>
          <a:xfrm>
            <a:off x="4268359" y="21992"/>
            <a:ext cx="7774632" cy="864096"/>
          </a:xfrm>
          <a:prstGeom prst="rect">
            <a:avLst/>
          </a:prstGeom>
        </p:spPr>
        <p:txBody>
          <a:bodyPr/>
          <a:lstStyle>
            <a:lvl1pPr algn="r"/>
          </a:lstStyle>
          <a:p>
            <a:r>
              <a:t>WHY?</a:t>
            </a:r>
          </a:p>
        </p:txBody>
      </p:sp>
      <p:sp>
        <p:nvSpPr>
          <p:cNvPr id="322" name="Rapid advancements…"/>
          <p:cNvSpPr txBox="1">
            <a:spLocks noGrp="1"/>
          </p:cNvSpPr>
          <p:nvPr>
            <p:ph type="body" sz="half" idx="1"/>
          </p:nvPr>
        </p:nvSpPr>
        <p:spPr>
          <a:xfrm>
            <a:off x="7155407" y="886088"/>
            <a:ext cx="4465467" cy="4836544"/>
          </a:xfrm>
          <a:prstGeom prst="rect">
            <a:avLst/>
          </a:prstGeom>
        </p:spPr>
        <p:txBody>
          <a:bodyPr>
            <a:normAutofit fontScale="77500" lnSpcReduction="20000"/>
          </a:bodyPr>
          <a:lstStyle/>
          <a:p>
            <a:pPr>
              <a:spcBef>
                <a:spcPts val="1600"/>
              </a:spcBef>
              <a:defRPr sz="3700"/>
            </a:pPr>
            <a:r>
              <a:rPr b="1">
                <a:solidFill>
                  <a:srgbClr val="0433FF"/>
                </a:solidFill>
              </a:rPr>
              <a:t>Rapid</a:t>
            </a:r>
            <a:r>
              <a:t> advancements</a:t>
            </a:r>
          </a:p>
          <a:p>
            <a:pPr>
              <a:spcBef>
                <a:spcPts val="1600"/>
              </a:spcBef>
              <a:defRPr sz="3700"/>
            </a:pPr>
            <a:r>
              <a:rPr b="1">
                <a:solidFill>
                  <a:srgbClr val="0433FF"/>
                </a:solidFill>
              </a:rPr>
              <a:t>Sluggishness</a:t>
            </a:r>
            <a:r>
              <a:t> of our drug access systems</a:t>
            </a:r>
          </a:p>
          <a:p>
            <a:pPr>
              <a:spcBef>
                <a:spcPts val="1600"/>
              </a:spcBef>
              <a:defRPr sz="3700"/>
            </a:pPr>
            <a:r>
              <a:rPr b="1">
                <a:solidFill>
                  <a:srgbClr val="0433FF"/>
                </a:solidFill>
              </a:rPr>
              <a:t>Patients</a:t>
            </a:r>
            <a:r>
              <a:t> suffer / die</a:t>
            </a:r>
          </a:p>
          <a:p>
            <a:pPr>
              <a:spcBef>
                <a:spcPts val="400"/>
              </a:spcBef>
              <a:defRPr sz="3700"/>
            </a:pPr>
            <a:r>
              <a:t>Impact on our work (stress, </a:t>
            </a:r>
            <a:r>
              <a:rPr b="1">
                <a:solidFill>
                  <a:srgbClr val="0433FF"/>
                </a:solidFill>
              </a:rPr>
              <a:t>burnout</a:t>
            </a:r>
            <a:r>
              <a:t>)</a:t>
            </a:r>
          </a:p>
          <a:p>
            <a:pPr marL="800091" lvl="2" indent="-342895">
              <a:spcBef>
                <a:spcPts val="0"/>
              </a:spcBef>
              <a:defRPr sz="3000"/>
            </a:pPr>
            <a:r>
              <a:t>specialists spend 18.5M h/year on administrative paperwork in Canada</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Image 0" descr="Image 0"/>
          <p:cNvPicPr>
            <a:picLocks noChangeAspect="1"/>
          </p:cNvPicPr>
          <p:nvPr/>
        </p:nvPicPr>
        <p:blipFill>
          <a:blip r:embed="rId2"/>
          <a:srcRect/>
          <a:stretch>
            <a:fillRect/>
          </a:stretch>
        </p:blipFill>
        <p:spPr>
          <a:xfrm>
            <a:off x="2" y="624577"/>
            <a:ext cx="7966455" cy="2135187"/>
          </a:xfrm>
          <a:prstGeom prst="rect">
            <a:avLst/>
          </a:prstGeom>
          <a:ln w="12700">
            <a:miter lim="400000"/>
          </a:ln>
        </p:spPr>
      </p:pic>
      <p:pic>
        <p:nvPicPr>
          <p:cNvPr id="325" name="Screenshot 2025-06-22 at 21.26.54.png" descr="Screenshot 2025-06-22 at 21.26.54.png"/>
          <p:cNvPicPr>
            <a:picLocks noChangeAspect="1"/>
          </p:cNvPicPr>
          <p:nvPr/>
        </p:nvPicPr>
        <p:blipFill>
          <a:blip r:embed="rId3"/>
          <a:srcRect l="19831" r="16989"/>
          <a:stretch>
            <a:fillRect/>
          </a:stretch>
        </p:blipFill>
        <p:spPr>
          <a:xfrm>
            <a:off x="7158833" y="624577"/>
            <a:ext cx="5033207" cy="2135216"/>
          </a:xfrm>
          <a:prstGeom prst="rect">
            <a:avLst/>
          </a:prstGeom>
          <a:ln w="12700">
            <a:miter lim="400000"/>
          </a:ln>
        </p:spPr>
      </p:pic>
      <p:pic>
        <p:nvPicPr>
          <p:cNvPr id="326" name="Screenshot 2025-06-22 at 21.29.02.png" descr="Screenshot 2025-06-22 at 21.29.02.png"/>
          <p:cNvPicPr>
            <a:picLocks noChangeAspect="1"/>
          </p:cNvPicPr>
          <p:nvPr/>
        </p:nvPicPr>
        <p:blipFill>
          <a:blip r:embed="rId4"/>
          <a:stretch>
            <a:fillRect/>
          </a:stretch>
        </p:blipFill>
        <p:spPr>
          <a:xfrm>
            <a:off x="157665" y="2861268"/>
            <a:ext cx="4873684" cy="1452733"/>
          </a:xfrm>
          <a:prstGeom prst="rect">
            <a:avLst/>
          </a:prstGeom>
          <a:ln w="12700">
            <a:miter lim="400000"/>
          </a:ln>
        </p:spPr>
      </p:pic>
      <p:pic>
        <p:nvPicPr>
          <p:cNvPr id="327" name="Screenshot 2025-06-22 at 21.29.12.png" descr="Screenshot 2025-06-22 at 21.29.12.png"/>
          <p:cNvPicPr>
            <a:picLocks noChangeAspect="1"/>
          </p:cNvPicPr>
          <p:nvPr/>
        </p:nvPicPr>
        <p:blipFill>
          <a:blip r:embed="rId5"/>
          <a:stretch>
            <a:fillRect/>
          </a:stretch>
        </p:blipFill>
        <p:spPr>
          <a:xfrm>
            <a:off x="5146723" y="2930301"/>
            <a:ext cx="6843228" cy="2092976"/>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Advocacy in Canada"/>
          <p:cNvSpPr txBox="1">
            <a:spLocks noGrp="1"/>
          </p:cNvSpPr>
          <p:nvPr>
            <p:ph type="title"/>
          </p:nvPr>
        </p:nvSpPr>
        <p:spPr>
          <a:xfrm>
            <a:off x="-92109" y="371527"/>
            <a:ext cx="4259828" cy="864096"/>
          </a:xfrm>
          <a:prstGeom prst="rect">
            <a:avLst/>
          </a:prstGeom>
        </p:spPr>
        <p:txBody>
          <a:bodyPr/>
          <a:lstStyle>
            <a:lvl1pPr algn="r"/>
          </a:lstStyle>
          <a:p>
            <a:r>
              <a:rPr dirty="0"/>
              <a:t>Advocacy in Canada</a:t>
            </a:r>
          </a:p>
        </p:txBody>
      </p:sp>
      <p:pic>
        <p:nvPicPr>
          <p:cNvPr id="330" name="Screenshot 2024-02-22 at 17.47.07.png" descr="Screenshot 2024-02-22 at 17.47.07.png"/>
          <p:cNvPicPr>
            <a:picLocks noChangeAspect="1"/>
          </p:cNvPicPr>
          <p:nvPr/>
        </p:nvPicPr>
        <p:blipFill>
          <a:blip r:embed="rId2"/>
          <a:stretch>
            <a:fillRect/>
          </a:stretch>
        </p:blipFill>
        <p:spPr>
          <a:xfrm>
            <a:off x="771287" y="1235623"/>
            <a:ext cx="10649427" cy="3325100"/>
          </a:xfrm>
          <a:prstGeom prst="rect">
            <a:avLst/>
          </a:prstGeom>
          <a:ln w="12700">
            <a:miter lim="400000"/>
          </a:ln>
        </p:spPr>
      </p:pic>
      <p:sp>
        <p:nvSpPr>
          <p:cNvPr id="331" name="April 2024"/>
          <p:cNvSpPr txBox="1"/>
          <p:nvPr/>
        </p:nvSpPr>
        <p:spPr>
          <a:xfrm>
            <a:off x="419294" y="5982102"/>
            <a:ext cx="1250663" cy="37715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3700">
                <a:solidFill>
                  <a:schemeClr val="accent3">
                    <a:lumOff val="44000"/>
                  </a:schemeClr>
                </a:solidFill>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851" b="0" i="0" u="none" strike="noStrike" kern="0" cap="none" spc="0" normalizeH="0" baseline="0" noProof="0">
                <a:ln>
                  <a:noFill/>
                </a:ln>
                <a:solidFill>
                  <a:srgbClr val="8F8F8F">
                    <a:lumOff val="44000"/>
                  </a:srgbClr>
                </a:solidFill>
                <a:effectLst/>
                <a:uLnTx/>
                <a:uFillTx/>
                <a:latin typeface="Arial"/>
                <a:cs typeface="Arial"/>
                <a:sym typeface="Arial"/>
              </a:rPr>
              <a:t>April 2024</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Realities"/>
          <p:cNvSpPr txBox="1">
            <a:spLocks noGrp="1"/>
          </p:cNvSpPr>
          <p:nvPr>
            <p:ph type="title"/>
          </p:nvPr>
        </p:nvSpPr>
        <p:spPr>
          <a:xfrm>
            <a:off x="4268359" y="21992"/>
            <a:ext cx="7774632" cy="864096"/>
          </a:xfrm>
          <a:prstGeom prst="rect">
            <a:avLst/>
          </a:prstGeom>
        </p:spPr>
        <p:txBody>
          <a:bodyPr/>
          <a:lstStyle>
            <a:lvl1pPr algn="r"/>
          </a:lstStyle>
          <a:p>
            <a:r>
              <a:t>Realities</a:t>
            </a:r>
          </a:p>
        </p:txBody>
      </p:sp>
      <p:pic>
        <p:nvPicPr>
          <p:cNvPr id="334" name="Screenshot 2024-02-23 at 14.39.19.png" descr="Screenshot 2024-02-23 at 14.39.19.png"/>
          <p:cNvPicPr>
            <a:picLocks noChangeAspect="1"/>
          </p:cNvPicPr>
          <p:nvPr/>
        </p:nvPicPr>
        <p:blipFill>
          <a:blip r:embed="rId2"/>
          <a:stretch>
            <a:fillRect/>
          </a:stretch>
        </p:blipFill>
        <p:spPr>
          <a:xfrm>
            <a:off x="339512" y="654908"/>
            <a:ext cx="8909232" cy="1399915"/>
          </a:xfrm>
          <a:prstGeom prst="rect">
            <a:avLst/>
          </a:prstGeom>
          <a:ln w="12700">
            <a:miter lim="400000"/>
          </a:ln>
        </p:spPr>
      </p:pic>
      <p:pic>
        <p:nvPicPr>
          <p:cNvPr id="335" name="Screenshot 2024-02-23 at 14.28.42.png" descr="Screenshot 2024-02-23 at 14.28.42.png"/>
          <p:cNvPicPr>
            <a:picLocks noChangeAspect="1"/>
          </p:cNvPicPr>
          <p:nvPr/>
        </p:nvPicPr>
        <p:blipFill>
          <a:blip r:embed="rId3"/>
          <a:stretch>
            <a:fillRect/>
          </a:stretch>
        </p:blipFill>
        <p:spPr>
          <a:xfrm>
            <a:off x="4186607" y="1777017"/>
            <a:ext cx="7856384" cy="1771440"/>
          </a:xfrm>
          <a:prstGeom prst="rect">
            <a:avLst/>
          </a:prstGeom>
          <a:ln w="12700">
            <a:miter lim="400000"/>
          </a:ln>
        </p:spPr>
      </p:pic>
      <p:pic>
        <p:nvPicPr>
          <p:cNvPr id="336" name="Screenshot 2024-02-23 at 14.28.20.png" descr="Screenshot 2024-02-23 at 14.28.20.png"/>
          <p:cNvPicPr>
            <a:picLocks noChangeAspect="1"/>
          </p:cNvPicPr>
          <p:nvPr/>
        </p:nvPicPr>
        <p:blipFill>
          <a:blip r:embed="rId4"/>
          <a:stretch>
            <a:fillRect/>
          </a:stretch>
        </p:blipFill>
        <p:spPr>
          <a:xfrm>
            <a:off x="339513" y="3637547"/>
            <a:ext cx="8424887" cy="1900115"/>
          </a:xfrm>
          <a:prstGeom prst="rect">
            <a:avLst/>
          </a:prstGeom>
          <a:ln w="50800" cap="rnd">
            <a:solidFill>
              <a:srgbClr val="A21522"/>
            </a:solidFill>
            <a:custDash>
              <a:ds d="100000" sp="200000"/>
            </a:custDash>
          </a:ln>
        </p:spPr>
      </p:pic>
      <p:sp>
        <p:nvSpPr>
          <p:cNvPr id="337" name="The Globe &amp; Mail, Canada"/>
          <p:cNvSpPr txBox="1"/>
          <p:nvPr/>
        </p:nvSpPr>
        <p:spPr>
          <a:xfrm>
            <a:off x="392349" y="6002309"/>
            <a:ext cx="2528256" cy="330988"/>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3100" i="1">
                <a:solidFill>
                  <a:schemeClr val="accent3">
                    <a:lumOff val="44000"/>
                  </a:schemeClr>
                </a:solidFill>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551" b="0" i="1" u="none" strike="noStrike" kern="0" cap="none" spc="0" normalizeH="0" baseline="0" noProof="0">
                <a:ln>
                  <a:noFill/>
                </a:ln>
                <a:solidFill>
                  <a:srgbClr val="8F8F8F">
                    <a:lumOff val="44000"/>
                  </a:srgbClr>
                </a:solidFill>
                <a:effectLst/>
                <a:uLnTx/>
                <a:uFillTx/>
                <a:latin typeface="Arial"/>
                <a:cs typeface="Arial"/>
                <a:sym typeface="Arial"/>
              </a:rPr>
              <a:t>The Globe &amp; Mail, Canada</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696F7-9B8B-6478-43DF-C99669D03A9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A3C65E8-B14E-8470-407D-D2FAE189DA6E}"/>
              </a:ext>
            </a:extLst>
          </p:cNvPr>
          <p:cNvSpPr>
            <a:spLocks noGrp="1"/>
          </p:cNvSpPr>
          <p:nvPr>
            <p:ph type="title"/>
          </p:nvPr>
        </p:nvSpPr>
        <p:spPr/>
        <p:txBody>
          <a:bodyPr/>
          <a:lstStyle/>
          <a:p>
            <a:r>
              <a:rPr lang="en-US"/>
              <a:t>Guest Speakers</a:t>
            </a:r>
          </a:p>
        </p:txBody>
      </p:sp>
      <p:sp>
        <p:nvSpPr>
          <p:cNvPr id="12" name="Text Placeholder 11">
            <a:extLst>
              <a:ext uri="{FF2B5EF4-FFF2-40B4-BE49-F238E27FC236}">
                <a16:creationId xmlns:a16="http://schemas.microsoft.com/office/drawing/2014/main" id="{C3BAE816-5606-DE07-0C3D-557CBB0A5334}"/>
              </a:ext>
            </a:extLst>
          </p:cNvPr>
          <p:cNvSpPr>
            <a:spLocks noGrp="1"/>
          </p:cNvSpPr>
          <p:nvPr>
            <p:ph type="body" sz="quarter" idx="16"/>
          </p:nvPr>
        </p:nvSpPr>
        <p:spPr/>
        <p:txBody>
          <a:bodyPr/>
          <a:lstStyle/>
          <a:p>
            <a:endParaRPr lang="en-US"/>
          </a:p>
        </p:txBody>
      </p:sp>
      <p:grpSp>
        <p:nvGrpSpPr>
          <p:cNvPr id="32" name="Group 31">
            <a:extLst>
              <a:ext uri="{FF2B5EF4-FFF2-40B4-BE49-F238E27FC236}">
                <a16:creationId xmlns:a16="http://schemas.microsoft.com/office/drawing/2014/main" id="{C80E9D0B-D042-0A3D-74A4-ACA9015E4189}"/>
              </a:ext>
            </a:extLst>
          </p:cNvPr>
          <p:cNvGrpSpPr/>
          <p:nvPr/>
        </p:nvGrpSpPr>
        <p:grpSpPr>
          <a:xfrm>
            <a:off x="9405895" y="1912765"/>
            <a:ext cx="2694038" cy="2694038"/>
            <a:chOff x="9199313" y="2107728"/>
            <a:chExt cx="2694038" cy="2694038"/>
          </a:xfrm>
        </p:grpSpPr>
        <p:pic>
          <p:nvPicPr>
            <p:cNvPr id="26" name="Picture 25" descr="41,262 City View Window Blurred Background Royalty-Free Photos and Stock  Images | Shutterstock">
              <a:hlinkClick r:id="rId2"/>
              <a:extLst>
                <a:ext uri="{FF2B5EF4-FFF2-40B4-BE49-F238E27FC236}">
                  <a16:creationId xmlns:a16="http://schemas.microsoft.com/office/drawing/2014/main" id="{6432D0FE-3CAD-A609-99DB-8C9D9079786A}"/>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9199313" y="2107728"/>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21" descr="A person in a pink jacket&#10;&#10;AI-generated content may be incorrect.">
              <a:extLst>
                <a:ext uri="{FF2B5EF4-FFF2-40B4-BE49-F238E27FC236}">
                  <a16:creationId xmlns:a16="http://schemas.microsoft.com/office/drawing/2014/main" id="{6A20E99E-4EB4-AE1F-1F27-3C5224DC9F09}"/>
                </a:ext>
              </a:extLst>
            </p:cNvPr>
            <p:cNvPicPr>
              <a:picLocks noChangeAspect="1"/>
            </p:cNvPicPr>
            <p:nvPr/>
          </p:nvPicPr>
          <p:blipFill>
            <a:blip r:embed="rId5"/>
            <a:srcRect l="4369" t="1328" r="1311" b="1328"/>
            <a:stretch>
              <a:fillRect/>
            </a:stretch>
          </p:blipFill>
          <p:spPr>
            <a:xfrm>
              <a:off x="9199313" y="2107728"/>
              <a:ext cx="2694038" cy="2694038"/>
            </a:xfrm>
            <a:custGeom>
              <a:avLst/>
              <a:gdLst>
                <a:gd name="connsiteX0" fmla="*/ 1347019 w 2694038"/>
                <a:gd name="connsiteY0" fmla="*/ 0 h 2694038"/>
                <a:gd name="connsiteX1" fmla="*/ 2694038 w 2694038"/>
                <a:gd name="connsiteY1" fmla="*/ 1347019 h 2694038"/>
                <a:gd name="connsiteX2" fmla="*/ 1347019 w 2694038"/>
                <a:gd name="connsiteY2" fmla="*/ 2694038 h 2694038"/>
                <a:gd name="connsiteX3" fmla="*/ 0 w 2694038"/>
                <a:gd name="connsiteY3" fmla="*/ 1347019 h 2694038"/>
                <a:gd name="connsiteX4" fmla="*/ 1347019 w 2694038"/>
                <a:gd name="connsiteY4" fmla="*/ 0 h 269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38" h="2694038">
                  <a:moveTo>
                    <a:pt x="1347019" y="0"/>
                  </a:moveTo>
                  <a:cubicBezTo>
                    <a:pt x="2090957" y="0"/>
                    <a:pt x="2694038" y="603081"/>
                    <a:pt x="2694038" y="1347019"/>
                  </a:cubicBezTo>
                  <a:cubicBezTo>
                    <a:pt x="2694038" y="2090957"/>
                    <a:pt x="2090957" y="2694038"/>
                    <a:pt x="1347019" y="2694038"/>
                  </a:cubicBezTo>
                  <a:cubicBezTo>
                    <a:pt x="603081" y="2694038"/>
                    <a:pt x="0" y="2090957"/>
                    <a:pt x="0" y="1347019"/>
                  </a:cubicBezTo>
                  <a:cubicBezTo>
                    <a:pt x="0" y="603081"/>
                    <a:pt x="603081" y="0"/>
                    <a:pt x="1347019" y="0"/>
                  </a:cubicBezTo>
                  <a:close/>
                </a:path>
              </a:pathLst>
            </a:custGeom>
          </p:spPr>
        </p:pic>
      </p:grpSp>
      <p:grpSp>
        <p:nvGrpSpPr>
          <p:cNvPr id="33" name="Group 32">
            <a:extLst>
              <a:ext uri="{FF2B5EF4-FFF2-40B4-BE49-F238E27FC236}">
                <a16:creationId xmlns:a16="http://schemas.microsoft.com/office/drawing/2014/main" id="{B2039216-DD66-4D0D-8628-20C9634E3D49}"/>
              </a:ext>
            </a:extLst>
          </p:cNvPr>
          <p:cNvGrpSpPr/>
          <p:nvPr/>
        </p:nvGrpSpPr>
        <p:grpSpPr>
          <a:xfrm>
            <a:off x="6518225" y="1912765"/>
            <a:ext cx="2694038" cy="2694038"/>
            <a:chOff x="3924811" y="2056233"/>
            <a:chExt cx="2694038" cy="2694038"/>
          </a:xfrm>
        </p:grpSpPr>
        <p:pic>
          <p:nvPicPr>
            <p:cNvPr id="25" name="Picture 24" descr="41,262 City View Window Blurred Background Royalty-Free Photos and Stock  Images | Shutterstock">
              <a:hlinkClick r:id="rId2"/>
              <a:extLst>
                <a:ext uri="{FF2B5EF4-FFF2-40B4-BE49-F238E27FC236}">
                  <a16:creationId xmlns:a16="http://schemas.microsoft.com/office/drawing/2014/main" id="{87469D53-794C-2FF2-BAF9-8596EC254B9B}"/>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3924811" y="2056233"/>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22" descr="A person smiling at the camera&#10;&#10;AI-generated content may be incorrect.">
              <a:extLst>
                <a:ext uri="{FF2B5EF4-FFF2-40B4-BE49-F238E27FC236}">
                  <a16:creationId xmlns:a16="http://schemas.microsoft.com/office/drawing/2014/main" id="{D8656181-FF56-9660-4F38-912896F7FA4A}"/>
                </a:ext>
              </a:extLst>
            </p:cNvPr>
            <p:cNvPicPr>
              <a:picLocks noChangeAspect="1"/>
            </p:cNvPicPr>
            <p:nvPr/>
          </p:nvPicPr>
          <p:blipFill>
            <a:blip r:embed="rId6"/>
            <a:srcRect l="3633" b="1622"/>
            <a:stretch>
              <a:fillRect/>
            </a:stretch>
          </p:blipFill>
          <p:spPr>
            <a:xfrm>
              <a:off x="3947337" y="2107728"/>
              <a:ext cx="2671512" cy="2642543"/>
            </a:xfrm>
            <a:custGeom>
              <a:avLst/>
              <a:gdLst>
                <a:gd name="connsiteX0" fmla="*/ 981709 w 2671512"/>
                <a:gd name="connsiteY0" fmla="*/ 0 h 2642543"/>
                <a:gd name="connsiteX1" fmla="*/ 1712329 w 2671512"/>
                <a:gd name="connsiteY1" fmla="*/ 0 h 2642543"/>
                <a:gd name="connsiteX2" fmla="*/ 1747581 w 2671512"/>
                <a:gd name="connsiteY2" fmla="*/ 9064 h 2642543"/>
                <a:gd name="connsiteX3" fmla="*/ 2666672 w 2671512"/>
                <a:gd name="connsiteY3" fmla="*/ 1024053 h 2642543"/>
                <a:gd name="connsiteX4" fmla="*/ 2671512 w 2671512"/>
                <a:gd name="connsiteY4" fmla="*/ 1055770 h 2642543"/>
                <a:gd name="connsiteX5" fmla="*/ 2671512 w 2671512"/>
                <a:gd name="connsiteY5" fmla="*/ 1535278 h 2642543"/>
                <a:gd name="connsiteX6" fmla="*/ 2666672 w 2671512"/>
                <a:gd name="connsiteY6" fmla="*/ 1566995 h 2642543"/>
                <a:gd name="connsiteX7" fmla="*/ 1347019 w 2671512"/>
                <a:gd name="connsiteY7" fmla="*/ 2642543 h 2642543"/>
                <a:gd name="connsiteX8" fmla="*/ 0 w 2671512"/>
                <a:gd name="connsiteY8" fmla="*/ 1295524 h 2642543"/>
                <a:gd name="connsiteX9" fmla="*/ 946457 w 2671512"/>
                <a:gd name="connsiteY9" fmla="*/ 9064 h 264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12" h="2642543">
                  <a:moveTo>
                    <a:pt x="981709" y="0"/>
                  </a:moveTo>
                  <a:lnTo>
                    <a:pt x="1712329" y="0"/>
                  </a:lnTo>
                  <a:lnTo>
                    <a:pt x="1747581" y="9064"/>
                  </a:lnTo>
                  <a:cubicBezTo>
                    <a:pt x="2211552" y="153374"/>
                    <a:pt x="2567982" y="541771"/>
                    <a:pt x="2666672" y="1024053"/>
                  </a:cubicBezTo>
                  <a:lnTo>
                    <a:pt x="2671512" y="1055770"/>
                  </a:lnTo>
                  <a:lnTo>
                    <a:pt x="2671512" y="1535278"/>
                  </a:lnTo>
                  <a:lnTo>
                    <a:pt x="2666672" y="1566995"/>
                  </a:lnTo>
                  <a:cubicBezTo>
                    <a:pt x="2541067" y="2180809"/>
                    <a:pt x="1997965" y="2642543"/>
                    <a:pt x="1347019" y="2642543"/>
                  </a:cubicBezTo>
                  <a:cubicBezTo>
                    <a:pt x="603081" y="2642543"/>
                    <a:pt x="0" y="2039462"/>
                    <a:pt x="0" y="1295524"/>
                  </a:cubicBezTo>
                  <a:cubicBezTo>
                    <a:pt x="0" y="691074"/>
                    <a:pt x="398128" y="179612"/>
                    <a:pt x="946457" y="9064"/>
                  </a:cubicBezTo>
                  <a:close/>
                </a:path>
              </a:pathLst>
            </a:custGeom>
          </p:spPr>
        </p:pic>
      </p:grpSp>
      <p:grpSp>
        <p:nvGrpSpPr>
          <p:cNvPr id="34" name="Group 33">
            <a:extLst>
              <a:ext uri="{FF2B5EF4-FFF2-40B4-BE49-F238E27FC236}">
                <a16:creationId xmlns:a16="http://schemas.microsoft.com/office/drawing/2014/main" id="{94B65603-FD52-F76C-1D68-D18C03EA5D24}"/>
              </a:ext>
            </a:extLst>
          </p:cNvPr>
          <p:cNvGrpSpPr/>
          <p:nvPr/>
        </p:nvGrpSpPr>
        <p:grpSpPr>
          <a:xfrm>
            <a:off x="3630555" y="1912765"/>
            <a:ext cx="2694038" cy="2694038"/>
            <a:chOff x="298649" y="2635443"/>
            <a:chExt cx="2694038" cy="2694038"/>
          </a:xfrm>
        </p:grpSpPr>
        <p:pic>
          <p:nvPicPr>
            <p:cNvPr id="7" name="Picture 6" descr="41,262 City View Window Blurred Background Royalty-Free Photos and Stock  Images | Shutterstock">
              <a:hlinkClick r:id="rId2"/>
              <a:extLst>
                <a:ext uri="{FF2B5EF4-FFF2-40B4-BE49-F238E27FC236}">
                  <a16:creationId xmlns:a16="http://schemas.microsoft.com/office/drawing/2014/main" id="{FDDBA4FA-4770-C833-F380-993791061A4B}"/>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298649" y="2635443"/>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23" descr="A person in a white lab coat&#10;&#10;AI-generated content may be incorrect.">
              <a:extLst>
                <a:ext uri="{FF2B5EF4-FFF2-40B4-BE49-F238E27FC236}">
                  <a16:creationId xmlns:a16="http://schemas.microsoft.com/office/drawing/2014/main" id="{EF5E882D-DF0F-0043-B1F3-03D696C04BE5}"/>
                </a:ext>
              </a:extLst>
            </p:cNvPr>
            <p:cNvPicPr>
              <a:picLocks noChangeAspect="1"/>
            </p:cNvPicPr>
            <p:nvPr/>
          </p:nvPicPr>
          <p:blipFill>
            <a:blip r:embed="rId7"/>
            <a:srcRect l="15831" t="2827" r="15831" b="42502"/>
            <a:stretch>
              <a:fillRect/>
            </a:stretch>
          </p:blipFill>
          <p:spPr>
            <a:xfrm>
              <a:off x="298649" y="2635443"/>
              <a:ext cx="2694038" cy="2694038"/>
            </a:xfrm>
            <a:custGeom>
              <a:avLst/>
              <a:gdLst>
                <a:gd name="connsiteX0" fmla="*/ 1347019 w 2694038"/>
                <a:gd name="connsiteY0" fmla="*/ 0 h 2694038"/>
                <a:gd name="connsiteX1" fmla="*/ 2694038 w 2694038"/>
                <a:gd name="connsiteY1" fmla="*/ 1347019 h 2694038"/>
                <a:gd name="connsiteX2" fmla="*/ 1347019 w 2694038"/>
                <a:gd name="connsiteY2" fmla="*/ 2694038 h 2694038"/>
                <a:gd name="connsiteX3" fmla="*/ 0 w 2694038"/>
                <a:gd name="connsiteY3" fmla="*/ 1347019 h 2694038"/>
                <a:gd name="connsiteX4" fmla="*/ 1347019 w 2694038"/>
                <a:gd name="connsiteY4" fmla="*/ 0 h 269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38" h="2694038">
                  <a:moveTo>
                    <a:pt x="1347019" y="0"/>
                  </a:moveTo>
                  <a:cubicBezTo>
                    <a:pt x="2090957" y="0"/>
                    <a:pt x="2694038" y="603081"/>
                    <a:pt x="2694038" y="1347019"/>
                  </a:cubicBezTo>
                  <a:cubicBezTo>
                    <a:pt x="2694038" y="2090957"/>
                    <a:pt x="2090957" y="2694038"/>
                    <a:pt x="1347019" y="2694038"/>
                  </a:cubicBezTo>
                  <a:cubicBezTo>
                    <a:pt x="603081" y="2694038"/>
                    <a:pt x="0" y="2090957"/>
                    <a:pt x="0" y="1347019"/>
                  </a:cubicBezTo>
                  <a:cubicBezTo>
                    <a:pt x="0" y="603081"/>
                    <a:pt x="603081" y="0"/>
                    <a:pt x="1347019" y="0"/>
                  </a:cubicBezTo>
                  <a:close/>
                </a:path>
              </a:pathLst>
            </a:custGeom>
          </p:spPr>
        </p:pic>
      </p:grpSp>
      <p:grpSp>
        <p:nvGrpSpPr>
          <p:cNvPr id="35" name="Group 34">
            <a:extLst>
              <a:ext uri="{FF2B5EF4-FFF2-40B4-BE49-F238E27FC236}">
                <a16:creationId xmlns:a16="http://schemas.microsoft.com/office/drawing/2014/main" id="{2FD3867E-9EFA-5EF2-985F-8DD40A1E91E3}"/>
              </a:ext>
            </a:extLst>
          </p:cNvPr>
          <p:cNvGrpSpPr/>
          <p:nvPr/>
        </p:nvGrpSpPr>
        <p:grpSpPr>
          <a:xfrm>
            <a:off x="742885" y="1912765"/>
            <a:ext cx="2694038" cy="2694038"/>
            <a:chOff x="-3327513" y="2838563"/>
            <a:chExt cx="2694038" cy="2694038"/>
          </a:xfrm>
        </p:grpSpPr>
        <p:pic>
          <p:nvPicPr>
            <p:cNvPr id="28" name="Picture 27" descr="41,262 City View Window Blurred Background Royalty-Free Photos and Stock  Images | Shutterstock">
              <a:hlinkClick r:id="rId2"/>
              <a:extLst>
                <a:ext uri="{FF2B5EF4-FFF2-40B4-BE49-F238E27FC236}">
                  <a16:creationId xmlns:a16="http://schemas.microsoft.com/office/drawing/2014/main" id="{ACE94EAC-43A3-24B7-DCE7-CCA9621B1491}"/>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3327513" y="2838563"/>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AC81C439-B4EE-86D1-BF31-7B934F9E25F5}"/>
                </a:ext>
              </a:extLst>
            </p:cNvPr>
            <p:cNvPicPr>
              <a:picLocks noChangeAspect="1"/>
            </p:cNvPicPr>
            <p:nvPr/>
          </p:nvPicPr>
          <p:blipFill>
            <a:blip r:embed="rId8"/>
            <a:srcRect l="4116" t="8561" r="5723"/>
            <a:stretch/>
          </p:blipFill>
          <p:spPr>
            <a:xfrm>
              <a:off x="-3327513" y="2838563"/>
              <a:ext cx="2694038" cy="2694038"/>
            </a:xfrm>
            <a:custGeom>
              <a:avLst/>
              <a:gdLst>
                <a:gd name="connsiteX0" fmla="*/ 1347019 w 2694038"/>
                <a:gd name="connsiteY0" fmla="*/ 0 h 2694038"/>
                <a:gd name="connsiteX1" fmla="*/ 2694038 w 2694038"/>
                <a:gd name="connsiteY1" fmla="*/ 1347019 h 2694038"/>
                <a:gd name="connsiteX2" fmla="*/ 1347019 w 2694038"/>
                <a:gd name="connsiteY2" fmla="*/ 2694038 h 2694038"/>
                <a:gd name="connsiteX3" fmla="*/ 0 w 2694038"/>
                <a:gd name="connsiteY3" fmla="*/ 1347019 h 2694038"/>
                <a:gd name="connsiteX4" fmla="*/ 1347019 w 2694038"/>
                <a:gd name="connsiteY4" fmla="*/ 0 h 269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38" h="2694038">
                  <a:moveTo>
                    <a:pt x="1347019" y="0"/>
                  </a:moveTo>
                  <a:cubicBezTo>
                    <a:pt x="2090957" y="0"/>
                    <a:pt x="2694038" y="603081"/>
                    <a:pt x="2694038" y="1347019"/>
                  </a:cubicBezTo>
                  <a:cubicBezTo>
                    <a:pt x="2694038" y="2090957"/>
                    <a:pt x="2090957" y="2694038"/>
                    <a:pt x="1347019" y="2694038"/>
                  </a:cubicBezTo>
                  <a:cubicBezTo>
                    <a:pt x="603081" y="2694038"/>
                    <a:pt x="0" y="2090957"/>
                    <a:pt x="0" y="1347019"/>
                  </a:cubicBezTo>
                  <a:cubicBezTo>
                    <a:pt x="0" y="603081"/>
                    <a:pt x="603081" y="0"/>
                    <a:pt x="1347019" y="0"/>
                  </a:cubicBezTo>
                  <a:close/>
                </a:path>
              </a:pathLst>
            </a:custGeom>
          </p:spPr>
        </p:pic>
      </p:grpSp>
      <p:sp>
        <p:nvSpPr>
          <p:cNvPr id="49" name="TextBox 48">
            <a:extLst>
              <a:ext uri="{FF2B5EF4-FFF2-40B4-BE49-F238E27FC236}">
                <a16:creationId xmlns:a16="http://schemas.microsoft.com/office/drawing/2014/main" id="{B5349272-087E-0AB3-BF8F-C962E8ED5197}"/>
              </a:ext>
            </a:extLst>
          </p:cNvPr>
          <p:cNvSpPr txBox="1"/>
          <p:nvPr/>
        </p:nvSpPr>
        <p:spPr>
          <a:xfrm>
            <a:off x="3630555" y="4816067"/>
            <a:ext cx="2694038" cy="1519198"/>
          </a:xfrm>
          <a:prstGeom prst="rect">
            <a:avLst/>
          </a:prstGeom>
          <a:noFill/>
        </p:spPr>
        <p:txBody>
          <a:bodyPr wrap="square">
            <a:spAutoFit/>
          </a:bodyPr>
          <a:lstStyle/>
          <a:p>
            <a:pPr algn="ctr">
              <a:lnSpc>
                <a:spcPct val="115000"/>
              </a:lnSpc>
              <a:buNone/>
            </a:pPr>
            <a:r>
              <a:rPr lang="en-US" sz="1800" b="1" kern="100">
                <a:effectLst/>
                <a:latin typeface="Segoe UI" panose="020B0502040204020203" pitchFamily="34" charset="0"/>
                <a:ea typeface="Calibri" panose="020F0502020204030204" pitchFamily="34" charset="0"/>
                <a:cs typeface="Segoe UI" panose="020B0502040204020203" pitchFamily="34" charset="0"/>
              </a:rPr>
              <a:t>Dr. Anna Wilkinson </a:t>
            </a:r>
          </a:p>
          <a:p>
            <a:pPr algn="ctr">
              <a:lnSpc>
                <a:spcPct val="115000"/>
              </a:lnSpc>
              <a:buNone/>
            </a:pPr>
            <a:r>
              <a:rPr lang="en-US" sz="1600" kern="100">
                <a:effectLst/>
                <a:latin typeface="Segoe UI" panose="020B0502040204020203" pitchFamily="34" charset="0"/>
                <a:ea typeface="Calibri" panose="020F0502020204030204" pitchFamily="34" charset="0"/>
                <a:cs typeface="Segoe UI" panose="020B0502040204020203" pitchFamily="34" charset="0"/>
              </a:rPr>
              <a:t>MSc., MD, CCFP, FCFP</a:t>
            </a:r>
            <a:endParaRPr lang="en-CA" sz="1600" kern="100">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buNone/>
            </a:pPr>
            <a:r>
              <a:rPr lang="en-US" sz="1600" kern="100">
                <a:effectLst/>
                <a:latin typeface="Segoe UI" panose="020B0502040204020203" pitchFamily="34" charset="0"/>
                <a:ea typeface="Calibri" panose="020F0502020204030204" pitchFamily="34" charset="0"/>
                <a:cs typeface="Segoe UI" panose="020B0502040204020203" pitchFamily="34" charset="0"/>
              </a:rPr>
              <a:t>GP Oncologist, </a:t>
            </a:r>
          </a:p>
          <a:p>
            <a:pPr algn="ctr">
              <a:lnSpc>
                <a:spcPct val="115000"/>
              </a:lnSpc>
              <a:buNone/>
            </a:pPr>
            <a:r>
              <a:rPr lang="en-US" sz="1600" kern="100">
                <a:effectLst/>
                <a:latin typeface="Segoe UI" panose="020B0502040204020203" pitchFamily="34" charset="0"/>
                <a:ea typeface="Calibri" panose="020F0502020204030204" pitchFamily="34" charset="0"/>
                <a:cs typeface="Segoe UI" panose="020B0502040204020203" pitchFamily="34" charset="0"/>
              </a:rPr>
              <a:t>The Ottawa Hospital (University of Ottawa)</a:t>
            </a:r>
            <a:endParaRPr lang="en-CA" sz="1600" kern="100">
              <a:effectLst/>
              <a:latin typeface="Segoe UI" panose="020B0502040204020203" pitchFamily="34" charset="0"/>
              <a:ea typeface="Calibri" panose="020F0502020204030204" pitchFamily="34" charset="0"/>
              <a:cs typeface="Segoe UI" panose="020B0502040204020203" pitchFamily="34" charset="0"/>
            </a:endParaRPr>
          </a:p>
        </p:txBody>
      </p:sp>
      <p:sp>
        <p:nvSpPr>
          <p:cNvPr id="50" name="TextBox 49">
            <a:extLst>
              <a:ext uri="{FF2B5EF4-FFF2-40B4-BE49-F238E27FC236}">
                <a16:creationId xmlns:a16="http://schemas.microsoft.com/office/drawing/2014/main" id="{A9E86DA2-7CF0-FF3D-2D54-2BB48FA4537F}"/>
              </a:ext>
            </a:extLst>
          </p:cNvPr>
          <p:cNvSpPr txBox="1"/>
          <p:nvPr/>
        </p:nvSpPr>
        <p:spPr>
          <a:xfrm>
            <a:off x="6529488" y="4816067"/>
            <a:ext cx="2694038" cy="1519198"/>
          </a:xfrm>
          <a:prstGeom prst="rect">
            <a:avLst/>
          </a:prstGeom>
          <a:noFill/>
        </p:spPr>
        <p:txBody>
          <a:bodyPr wrap="square">
            <a:spAutoFit/>
          </a:bodyPr>
          <a:lstStyle/>
          <a:p>
            <a:pPr algn="ctr">
              <a:lnSpc>
                <a:spcPct val="115000"/>
              </a:lnSpc>
              <a:buNone/>
            </a:pPr>
            <a:r>
              <a:rPr lang="en-US" sz="1800" b="1" kern="100" dirty="0">
                <a:effectLst/>
                <a:latin typeface="Segoe UI" panose="020B0502040204020203" pitchFamily="34" charset="0"/>
                <a:ea typeface="Calibri" panose="020F0502020204030204" pitchFamily="34" charset="0"/>
                <a:cs typeface="Segoe UI" panose="020B0502040204020203" pitchFamily="34" charset="0"/>
              </a:rPr>
              <a:t>Dr. Sandy Sehdev </a:t>
            </a:r>
            <a:r>
              <a:rPr lang="en-US" sz="1600" kern="100" dirty="0">
                <a:effectLst/>
                <a:latin typeface="Segoe UI" panose="020B0502040204020203" pitchFamily="34" charset="0"/>
                <a:ea typeface="Calibri" panose="020F0502020204030204" pitchFamily="34" charset="0"/>
                <a:cs typeface="Segoe UI" panose="020B0502040204020203" pitchFamily="34" charset="0"/>
              </a:rPr>
              <a:t>MD FRCPC</a:t>
            </a:r>
          </a:p>
          <a:p>
            <a:pPr algn="ctr">
              <a:lnSpc>
                <a:spcPct val="115000"/>
              </a:lnSpc>
              <a:buNone/>
            </a:pPr>
            <a:r>
              <a:rPr lang="en-US" sz="1600" kern="100" dirty="0">
                <a:effectLst/>
                <a:latin typeface="Segoe UI" panose="020B0502040204020203" pitchFamily="34" charset="0"/>
                <a:ea typeface="Calibri" panose="020F0502020204030204" pitchFamily="34" charset="0"/>
                <a:cs typeface="Segoe UI" panose="020B0502040204020203" pitchFamily="34" charset="0"/>
              </a:rPr>
              <a:t>Medical Oncologist, Ottawa Hospital Cancer Centre (University of Ottawa)</a:t>
            </a:r>
          </a:p>
        </p:txBody>
      </p:sp>
      <p:sp>
        <p:nvSpPr>
          <p:cNvPr id="51" name="TextBox 50">
            <a:extLst>
              <a:ext uri="{FF2B5EF4-FFF2-40B4-BE49-F238E27FC236}">
                <a16:creationId xmlns:a16="http://schemas.microsoft.com/office/drawing/2014/main" id="{ECBB3899-2DDE-EA4E-1958-A2944F534C32}"/>
              </a:ext>
            </a:extLst>
          </p:cNvPr>
          <p:cNvSpPr txBox="1"/>
          <p:nvPr/>
        </p:nvSpPr>
        <p:spPr>
          <a:xfrm>
            <a:off x="9428421" y="4816067"/>
            <a:ext cx="2694038" cy="861774"/>
          </a:xfrm>
          <a:prstGeom prst="rect">
            <a:avLst/>
          </a:prstGeom>
          <a:noFill/>
        </p:spPr>
        <p:txBody>
          <a:bodyPr wrap="square">
            <a:spAutoFit/>
          </a:bodyPr>
          <a:lstStyle/>
          <a:p>
            <a:pPr algn="ctr"/>
            <a:r>
              <a:rPr lang="en-US" b="1"/>
              <a:t>Kimberly Carson </a:t>
            </a:r>
          </a:p>
          <a:p>
            <a:pPr algn="ctr"/>
            <a:r>
              <a:rPr lang="en-US" sz="1600" kern="100">
                <a:latin typeface="Segoe UI" panose="020B0502040204020203" pitchFamily="34" charset="0"/>
                <a:cs typeface="Segoe UI" panose="020B0502040204020203" pitchFamily="34" charset="0"/>
              </a:rPr>
              <a:t>CEO </a:t>
            </a:r>
          </a:p>
          <a:p>
            <a:pPr algn="ctr"/>
            <a:r>
              <a:rPr lang="en-US" sz="1600" kern="100">
                <a:latin typeface="Segoe UI" panose="020B0502040204020203" pitchFamily="34" charset="0"/>
                <a:cs typeface="Segoe UI" panose="020B0502040204020203" pitchFamily="34" charset="0"/>
              </a:rPr>
              <a:t>Breast Cancer Canada</a:t>
            </a:r>
            <a:endParaRPr lang="en-CA" sz="1600" kern="100">
              <a:latin typeface="Segoe UI" panose="020B0502040204020203" pitchFamily="34" charset="0"/>
              <a:cs typeface="Segoe UI" panose="020B0502040204020203" pitchFamily="34" charset="0"/>
            </a:endParaRPr>
          </a:p>
        </p:txBody>
      </p:sp>
      <p:sp>
        <p:nvSpPr>
          <p:cNvPr id="52" name="TextBox 51">
            <a:extLst>
              <a:ext uri="{FF2B5EF4-FFF2-40B4-BE49-F238E27FC236}">
                <a16:creationId xmlns:a16="http://schemas.microsoft.com/office/drawing/2014/main" id="{992ED5A9-771B-55FF-0BCC-19AE22825DDA}"/>
              </a:ext>
            </a:extLst>
          </p:cNvPr>
          <p:cNvSpPr txBox="1"/>
          <p:nvPr/>
        </p:nvSpPr>
        <p:spPr>
          <a:xfrm>
            <a:off x="622801" y="4816067"/>
            <a:ext cx="2694038" cy="861774"/>
          </a:xfrm>
          <a:prstGeom prst="rect">
            <a:avLst/>
          </a:prstGeom>
          <a:noFill/>
        </p:spPr>
        <p:txBody>
          <a:bodyPr wrap="square">
            <a:spAutoFit/>
          </a:bodyPr>
          <a:lstStyle/>
          <a:p>
            <a:pPr algn="ctr"/>
            <a:r>
              <a:rPr lang="en-US" b="1">
                <a:latin typeface="Segoe UI" panose="020B0502040204020203" pitchFamily="34" charset="0"/>
                <a:cs typeface="Segoe UI" panose="020B0502040204020203" pitchFamily="34" charset="0"/>
              </a:rPr>
              <a:t>Jefferson Tea </a:t>
            </a:r>
          </a:p>
          <a:p>
            <a:pPr algn="ctr"/>
            <a:r>
              <a:rPr lang="en-US" sz="1600">
                <a:latin typeface="Segoe UI" panose="020B0502040204020203" pitchFamily="34" charset="0"/>
                <a:cs typeface="Segoe UI" panose="020B0502040204020203" pitchFamily="34" charset="0"/>
              </a:rPr>
              <a:t>CEO, </a:t>
            </a:r>
          </a:p>
          <a:p>
            <a:pPr algn="ctr"/>
            <a:r>
              <a:rPr lang="en-US" sz="1600">
                <a:latin typeface="Segoe UI" panose="020B0502040204020203" pitchFamily="34" charset="0"/>
                <a:cs typeface="Segoe UI" panose="020B0502040204020203" pitchFamily="34" charset="0"/>
              </a:rPr>
              <a:t>Agilis Health </a:t>
            </a:r>
            <a:endParaRPr lang="en-CA" sz="1600">
              <a:latin typeface="Segoe UI" panose="020B0502040204020203" pitchFamily="34" charset="0"/>
              <a:cs typeface="Segoe UI" panose="020B0502040204020203" pitchFamily="34" charset="0"/>
            </a:endParaRPr>
          </a:p>
        </p:txBody>
      </p:sp>
      <p:sp>
        <p:nvSpPr>
          <p:cNvPr id="53" name="TextBox 52">
            <a:extLst>
              <a:ext uri="{FF2B5EF4-FFF2-40B4-BE49-F238E27FC236}">
                <a16:creationId xmlns:a16="http://schemas.microsoft.com/office/drawing/2014/main" id="{A5AC785B-2F8F-DFD6-70B7-0F56FC28C823}"/>
              </a:ext>
            </a:extLst>
          </p:cNvPr>
          <p:cNvSpPr txBox="1"/>
          <p:nvPr/>
        </p:nvSpPr>
        <p:spPr>
          <a:xfrm>
            <a:off x="1378651" y="1255363"/>
            <a:ext cx="1422505" cy="369332"/>
          </a:xfrm>
          <a:prstGeom prst="rect">
            <a:avLst/>
          </a:prstGeom>
          <a:noFill/>
        </p:spPr>
        <p:txBody>
          <a:bodyPr wrap="none" rtlCol="0">
            <a:spAutoFit/>
          </a:bodyPr>
          <a:lstStyle/>
          <a:p>
            <a:r>
              <a:rPr lang="en-US" b="1">
                <a:solidFill>
                  <a:srgbClr val="770F18"/>
                </a:solidFill>
                <a:latin typeface="Segoe UI" panose="020B0502040204020203" pitchFamily="34" charset="0"/>
                <a:cs typeface="Segoe UI" panose="020B0502040204020203" pitchFamily="34" charset="0"/>
              </a:rPr>
              <a:t>Moderator:</a:t>
            </a:r>
          </a:p>
        </p:txBody>
      </p:sp>
      <p:sp>
        <p:nvSpPr>
          <p:cNvPr id="54" name="TextBox 53">
            <a:extLst>
              <a:ext uri="{FF2B5EF4-FFF2-40B4-BE49-F238E27FC236}">
                <a16:creationId xmlns:a16="http://schemas.microsoft.com/office/drawing/2014/main" id="{1B6D0AA1-1A57-0F39-C2AF-7A2EE4620602}"/>
              </a:ext>
            </a:extLst>
          </p:cNvPr>
          <p:cNvSpPr txBox="1"/>
          <p:nvPr/>
        </p:nvSpPr>
        <p:spPr>
          <a:xfrm>
            <a:off x="7228958" y="1254135"/>
            <a:ext cx="1213474" cy="369332"/>
          </a:xfrm>
          <a:prstGeom prst="rect">
            <a:avLst/>
          </a:prstGeom>
          <a:noFill/>
        </p:spPr>
        <p:txBody>
          <a:bodyPr wrap="none" rtlCol="0">
            <a:spAutoFit/>
          </a:bodyPr>
          <a:lstStyle/>
          <a:p>
            <a:r>
              <a:rPr lang="en-US" b="1">
                <a:solidFill>
                  <a:srgbClr val="770F18"/>
                </a:solidFill>
                <a:latin typeface="Segoe UI" panose="020B0502040204020203" pitchFamily="34" charset="0"/>
                <a:cs typeface="Segoe UI" panose="020B0502040204020203" pitchFamily="34" charset="0"/>
              </a:rPr>
              <a:t>Speakers:</a:t>
            </a:r>
          </a:p>
        </p:txBody>
      </p:sp>
      <p:cxnSp>
        <p:nvCxnSpPr>
          <p:cNvPr id="56" name="Straight Connector 55">
            <a:extLst>
              <a:ext uri="{FF2B5EF4-FFF2-40B4-BE49-F238E27FC236}">
                <a16:creationId xmlns:a16="http://schemas.microsoft.com/office/drawing/2014/main" id="{AEED012B-15DC-0B5B-FEE6-AE7ACEB4B8A3}"/>
              </a:ext>
            </a:extLst>
          </p:cNvPr>
          <p:cNvCxnSpPr>
            <a:cxnSpLocks/>
          </p:cNvCxnSpPr>
          <p:nvPr/>
        </p:nvCxnSpPr>
        <p:spPr>
          <a:xfrm>
            <a:off x="3766088" y="1438801"/>
            <a:ext cx="3462870" cy="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8DFA1A63-7F2B-8805-55E9-9AD1FFE5C83B}"/>
              </a:ext>
            </a:extLst>
          </p:cNvPr>
          <p:cNvCxnSpPr>
            <a:cxnSpLocks/>
          </p:cNvCxnSpPr>
          <p:nvPr/>
        </p:nvCxnSpPr>
        <p:spPr>
          <a:xfrm>
            <a:off x="8442432" y="1438801"/>
            <a:ext cx="346287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7855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 name="Medicine5.jpg" descr="Medicine5.jpg"/>
          <p:cNvPicPr>
            <a:picLocks noGrp="1" noChangeAspect="1"/>
          </p:cNvPicPr>
          <p:nvPr>
            <p:ph type="pic" idx="21"/>
          </p:nvPr>
        </p:nvPicPr>
        <p:blipFill>
          <a:blip r:embed="rId2"/>
          <a:srcRect l="143" r="143"/>
          <a:stretch>
            <a:fillRect/>
          </a:stretch>
        </p:blipFill>
        <p:spPr>
          <a:xfrm>
            <a:off x="-77786" y="-3188262"/>
            <a:ext cx="12269713" cy="8949163"/>
          </a:xfrm>
          <a:prstGeom prst="rect">
            <a:avLst/>
          </a:prstGeom>
        </p:spPr>
      </p:pic>
      <p:pic>
        <p:nvPicPr>
          <p:cNvPr id="345" name="top.png" descr="top.png"/>
          <p:cNvPicPr>
            <a:picLocks noChangeAspect="1"/>
          </p:cNvPicPr>
          <p:nvPr/>
        </p:nvPicPr>
        <p:blipFill>
          <a:blip r:embed="rId3"/>
          <a:stretch>
            <a:fillRect/>
          </a:stretch>
        </p:blipFill>
        <p:spPr>
          <a:xfrm>
            <a:off x="1" y="1"/>
            <a:ext cx="12951799" cy="544340"/>
          </a:xfrm>
          <a:prstGeom prst="rect">
            <a:avLst/>
          </a:prstGeom>
          <a:ln w="12700">
            <a:miter lim="400000"/>
          </a:ln>
        </p:spPr>
      </p:pic>
      <p:sp>
        <p:nvSpPr>
          <p:cNvPr id="346" name="Rectangle"/>
          <p:cNvSpPr/>
          <p:nvPr/>
        </p:nvSpPr>
        <p:spPr>
          <a:xfrm>
            <a:off x="3287688" y="2852936"/>
            <a:ext cx="8904312" cy="1224136"/>
          </a:xfrm>
          <a:prstGeom prst="rect">
            <a:avLst/>
          </a:prstGeom>
          <a:solidFill>
            <a:srgbClr val="000000">
              <a:alpha val="75000"/>
            </a:srgbClr>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sp>
        <p:nvSpPr>
          <p:cNvPr id="347" name="Rectangle"/>
          <p:cNvSpPr/>
          <p:nvPr/>
        </p:nvSpPr>
        <p:spPr>
          <a:xfrm>
            <a:off x="3287688" y="4149080"/>
            <a:ext cx="8904312" cy="321320"/>
          </a:xfrm>
          <a:prstGeom prst="rect">
            <a:avLst/>
          </a:prstGeom>
          <a:solidFill>
            <a:srgbClr val="000000">
              <a:alpha val="75000"/>
            </a:srgbClr>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sp>
        <p:nvSpPr>
          <p:cNvPr id="348" name="Let’s Set the Stage:  Examples"/>
          <p:cNvSpPr txBox="1"/>
          <p:nvPr/>
        </p:nvSpPr>
        <p:spPr>
          <a:xfrm>
            <a:off x="3395700" y="3136617"/>
            <a:ext cx="7164288" cy="58477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nchor="ctr">
            <a:spAutoFit/>
          </a:bodyPr>
          <a:lstStyle/>
          <a:p>
            <a:pPr marL="0" marR="0" lvl="0" indent="0" algn="l" defTabSz="914354" rtl="0" eaLnBrk="1" fontAlgn="auto" latinLnBrk="0" hangingPunct="0">
              <a:lnSpc>
                <a:spcPct val="100000"/>
              </a:lnSpc>
              <a:spcBef>
                <a:spcPts val="0"/>
              </a:spcBef>
              <a:spcAft>
                <a:spcPts val="0"/>
              </a:spcAft>
              <a:buClrTx/>
              <a:buSzTx/>
              <a:buFontTx/>
              <a:buNone/>
              <a:tabLst/>
              <a:defRPr b="1">
                <a:solidFill>
                  <a:srgbClr val="8F8F8F">
                    <a:lumOff val="44000"/>
                  </a:srgbClr>
                </a:solidFill>
              </a:defRPr>
            </a:pPr>
            <a:r>
              <a:rPr kumimoji="0" sz="3200" b="1" i="0" u="none" strike="noStrike" kern="0" cap="none" spc="0" normalizeH="0" baseline="0" noProof="0" dirty="0">
                <a:ln>
                  <a:noFill/>
                </a:ln>
                <a:solidFill>
                  <a:srgbClr val="8F8F8F">
                    <a:lumOff val="44000"/>
                  </a:srgbClr>
                </a:solidFill>
                <a:effectLst/>
                <a:uLnTx/>
                <a:uFillTx/>
                <a:latin typeface="Arial"/>
                <a:cs typeface="Arial"/>
                <a:sym typeface="Arial"/>
              </a:rPr>
              <a:t>Let’s Set the Stage:  </a:t>
            </a:r>
            <a:r>
              <a:rPr kumimoji="0" sz="3200" b="1" i="0" u="none" strike="noStrike" kern="0" cap="none" spc="0" normalizeH="0" baseline="0" noProof="0" dirty="0">
                <a:ln>
                  <a:noFill/>
                </a:ln>
                <a:solidFill>
                  <a:srgbClr val="FFFB00"/>
                </a:solidFill>
                <a:effectLst/>
                <a:uLnTx/>
                <a:uFillTx/>
                <a:latin typeface="Arial"/>
                <a:cs typeface="Arial"/>
                <a:sym typeface="Arial"/>
              </a:rPr>
              <a:t>Examples</a:t>
            </a:r>
          </a:p>
        </p:txBody>
      </p:sp>
      <p:sp>
        <p:nvSpPr>
          <p:cNvPr id="350" name="Rectangle"/>
          <p:cNvSpPr/>
          <p:nvPr/>
        </p:nvSpPr>
        <p:spPr>
          <a:xfrm>
            <a:off x="3212352" y="2852936"/>
            <a:ext cx="78512" cy="1224136"/>
          </a:xfrm>
          <a:prstGeom prst="rect">
            <a:avLst/>
          </a:prstGeom>
          <a:solidFill>
            <a:srgbClr val="2F1A45"/>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solidFill>
                  <a:srgbClr val="A69C95"/>
                </a:solidFill>
                <a:latin typeface="+mn-lt"/>
                <a:ea typeface="+mn-ea"/>
                <a:cs typeface="+mn-cs"/>
                <a:sym typeface="Times Roman"/>
              </a:defRPr>
            </a:pPr>
            <a:endParaRPr kumimoji="0" sz="900" b="0" i="0" u="none" strike="noStrike" kern="0" cap="none" spc="0" normalizeH="0" baseline="0" noProof="0">
              <a:ln>
                <a:noFill/>
              </a:ln>
              <a:solidFill>
                <a:srgbClr val="A69C95"/>
              </a:solidFill>
              <a:effectLst/>
              <a:uLnTx/>
              <a:uFillTx/>
              <a:latin typeface="Times Roman"/>
              <a:sym typeface="Times Roman"/>
            </a:endParaRPr>
          </a:p>
        </p:txBody>
      </p:sp>
      <p:grpSp>
        <p:nvGrpSpPr>
          <p:cNvPr id="353" name="Group"/>
          <p:cNvGrpSpPr/>
          <p:nvPr/>
        </p:nvGrpSpPr>
        <p:grpSpPr>
          <a:xfrm>
            <a:off x="3212355" y="4149082"/>
            <a:ext cx="78511" cy="321321"/>
            <a:chOff x="0" y="0"/>
            <a:chExt cx="157020" cy="642640"/>
          </a:xfrm>
        </p:grpSpPr>
        <p:sp>
          <p:nvSpPr>
            <p:cNvPr id="351" name="Rectangle"/>
            <p:cNvSpPr/>
            <p:nvPr/>
          </p:nvSpPr>
          <p:spPr>
            <a:xfrm>
              <a:off x="0" y="0"/>
              <a:ext cx="157020" cy="642640"/>
            </a:xfrm>
            <a:prstGeom prst="rect">
              <a:avLst/>
            </a:prstGeom>
            <a:solidFill>
              <a:srgbClr val="2F1A45"/>
            </a:solidFill>
            <a:ln w="12700" cap="flat">
              <a:noFill/>
              <a:miter lim="400000"/>
            </a:ln>
            <a:effectLst/>
          </p:spPr>
          <p:txBody>
            <a:bodyPr wrap="square" lIns="45720" tIns="45720" rIns="45720" bIns="45720" numCol="1" anchor="t">
              <a:noAutofit/>
            </a:bodyPr>
            <a:lstStyle/>
            <a:p>
              <a:pPr marL="0" marR="0" lvl="0" indent="0" algn="r" defTabSz="914354" rtl="0" eaLnBrk="1" fontAlgn="auto" latinLnBrk="0" hangingPunct="0">
                <a:lnSpc>
                  <a:spcPct val="100000"/>
                </a:lnSpc>
                <a:spcBef>
                  <a:spcPts val="0"/>
                </a:spcBef>
                <a:spcAft>
                  <a:spcPts val="0"/>
                </a:spcAft>
                <a:buClrTx/>
                <a:buSzTx/>
                <a:buFontTx/>
                <a:buNone/>
                <a:tabLst/>
                <a:defRPr>
                  <a:solidFill>
                    <a:srgbClr val="A69C95"/>
                  </a:solidFill>
                  <a:latin typeface="+mn-lt"/>
                  <a:ea typeface="+mn-ea"/>
                  <a:cs typeface="+mn-cs"/>
                  <a:sym typeface="Times Roman"/>
                </a:defRPr>
              </a:pPr>
              <a:endParaRPr kumimoji="0" sz="900" b="0" i="0" u="none" strike="noStrike" kern="0" cap="none" spc="0" normalizeH="0" baseline="0" noProof="0">
                <a:ln>
                  <a:noFill/>
                </a:ln>
                <a:solidFill>
                  <a:srgbClr val="A69C95"/>
                </a:solidFill>
                <a:effectLst/>
                <a:uLnTx/>
                <a:uFillTx/>
                <a:latin typeface="Times Roman"/>
                <a:sym typeface="Times Roman"/>
              </a:endParaRPr>
            </a:p>
          </p:txBody>
        </p:sp>
        <p:sp>
          <p:nvSpPr>
            <p:cNvPr id="352" name="Text"/>
            <p:cNvSpPr/>
            <p:nvPr/>
          </p:nvSpPr>
          <p:spPr>
            <a:xfrm>
              <a:off x="0" y="0"/>
              <a:ext cx="157020" cy="46166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r">
                <a:defRPr>
                  <a:solidFill>
                    <a:srgbClr val="A69C95"/>
                  </a:solidFill>
                  <a:latin typeface="+mn-lt"/>
                  <a:ea typeface="+mn-ea"/>
                  <a:cs typeface="+mn-cs"/>
                  <a:sym typeface="Times Roman"/>
                </a:defRPr>
              </a:lvl1pPr>
            </a:lstStyle>
            <a:p>
              <a:pPr marL="0" marR="0" lvl="0" indent="0" algn="r" defTabSz="914354"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A69C95"/>
                  </a:solidFill>
                  <a:effectLst/>
                  <a:uLnTx/>
                  <a:uFillTx/>
                  <a:latin typeface="Times Roman"/>
                  <a:sym typeface="Times Roman"/>
                </a:rPr>
                <a:t> </a:t>
              </a:r>
            </a:p>
          </p:txBody>
        </p:sp>
      </p:gr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HR+/HER2− EBC Face Risk of Both Early and Late Recurrence"/>
          <p:cNvSpPr txBox="1">
            <a:spLocks noGrp="1"/>
          </p:cNvSpPr>
          <p:nvPr>
            <p:ph type="title"/>
          </p:nvPr>
        </p:nvSpPr>
        <p:spPr>
          <a:xfrm>
            <a:off x="5676327" y="297663"/>
            <a:ext cx="6427743" cy="864096"/>
          </a:xfrm>
          <a:prstGeom prst="rect">
            <a:avLst/>
          </a:prstGeom>
        </p:spPr>
        <p:txBody>
          <a:bodyPr>
            <a:noAutofit/>
          </a:bodyPr>
          <a:lstStyle>
            <a:lvl1pPr algn="r" defTabSz="1627632">
              <a:defRPr sz="4984"/>
            </a:lvl1pPr>
          </a:lstStyle>
          <a:p>
            <a:r>
              <a:rPr sz="2400"/>
              <a:t>HR+/HER2− EBC Face Risk of Both Early and Late Recurrence</a:t>
            </a:r>
          </a:p>
        </p:txBody>
      </p:sp>
      <p:sp>
        <p:nvSpPr>
          <p:cNvPr id="364" name="Text 1"/>
          <p:cNvSpPr txBox="1"/>
          <p:nvPr/>
        </p:nvSpPr>
        <p:spPr>
          <a:xfrm>
            <a:off x="661494" y="1345009"/>
            <a:ext cx="2383666" cy="368178"/>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defTabSz="1524000">
              <a:lnSpc>
                <a:spcPts val="3300"/>
              </a:lnSpc>
              <a:defRPr sz="3000" b="1">
                <a:solidFill>
                  <a:srgbClr val="A21522"/>
                </a:solidFill>
                <a:latin typeface="Inter Light"/>
                <a:ea typeface="Inter Light"/>
                <a:cs typeface="Inter Light"/>
                <a:sym typeface="Inter Light"/>
              </a:defRPr>
            </a:lvl1pPr>
          </a:lstStyle>
          <a:p>
            <a:pPr marL="0" marR="0" lvl="0" indent="0" algn="l" defTabSz="1524000" rtl="0" eaLnBrk="1" fontAlgn="auto" latinLnBrk="0" hangingPunct="0">
              <a:lnSpc>
                <a:spcPts val="3300"/>
              </a:lnSpc>
              <a:spcBef>
                <a:spcPts val="0"/>
              </a:spcBef>
              <a:spcAft>
                <a:spcPts val="0"/>
              </a:spcAft>
              <a:buClrTx/>
              <a:buSzTx/>
              <a:buFontTx/>
              <a:buNone/>
              <a:tabLst/>
              <a:defRPr/>
            </a:pPr>
            <a:r>
              <a:rPr kumimoji="0" sz="1500" b="1" i="0" u="none" strike="noStrike" kern="0" cap="none" spc="0" normalizeH="0" baseline="0" noProof="0">
                <a:ln>
                  <a:noFill/>
                </a:ln>
                <a:solidFill>
                  <a:srgbClr val="A21522"/>
                </a:solidFill>
                <a:effectLst/>
                <a:uLnTx/>
                <a:uFillTx/>
                <a:latin typeface="Inter Light"/>
                <a:sym typeface="Inter Light"/>
              </a:rPr>
              <a:t>Early Relapse (Within 5 Years)</a:t>
            </a:r>
          </a:p>
        </p:txBody>
      </p:sp>
      <p:sp>
        <p:nvSpPr>
          <p:cNvPr id="365" name="Text 2"/>
          <p:cNvSpPr txBox="1"/>
          <p:nvPr/>
        </p:nvSpPr>
        <p:spPr>
          <a:xfrm>
            <a:off x="661493" y="1753469"/>
            <a:ext cx="3738663" cy="53860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L="0" marR="0" lvl="0" indent="0" algn="l" defTabSz="761990" rtl="0" eaLnBrk="1" fontAlgn="auto" latinLnBrk="0" hangingPunct="0">
              <a:lnSpc>
                <a:spcPts val="1400"/>
              </a:lnSpc>
              <a:spcBef>
                <a:spcPts val="0"/>
              </a:spcBef>
              <a:spcAft>
                <a:spcPts val="0"/>
              </a:spcAft>
              <a:buClrTx/>
              <a:buSzTx/>
              <a:buFontTx/>
              <a:buNone/>
              <a:tabLst/>
              <a:defRPr sz="2600">
                <a:solidFill>
                  <a:srgbClr val="2C3249"/>
                </a:solidFill>
                <a:latin typeface="Barlow Regular"/>
                <a:ea typeface="Barlow Regular"/>
                <a:cs typeface="Barlow Regular"/>
                <a:sym typeface="Barlow Regular"/>
              </a:defRPr>
            </a:pPr>
            <a:r>
              <a:rPr kumimoji="0" sz="1300" b="0" i="0" u="none" strike="noStrike" kern="0" cap="none" spc="0" normalizeH="0" baseline="0" noProof="0" dirty="0">
                <a:ln>
                  <a:noFill/>
                </a:ln>
                <a:solidFill>
                  <a:srgbClr val="2C3249"/>
                </a:solidFill>
                <a:effectLst/>
                <a:uLnTx/>
                <a:uFillTx/>
                <a:latin typeface="Barlow Regular"/>
                <a:sym typeface="Barlow Regular"/>
              </a:rPr>
              <a:t>Approximately</a:t>
            </a:r>
            <a:r>
              <a:rPr kumimoji="0" sz="1300" b="0" i="0" u="none" strike="noStrike" kern="0" cap="none" spc="0" normalizeH="0" baseline="0" noProof="0" dirty="0">
                <a:ln>
                  <a:noFill/>
                </a:ln>
                <a:solidFill>
                  <a:srgbClr val="A21522"/>
                </a:solidFill>
                <a:effectLst/>
                <a:uLnTx/>
                <a:uFillTx/>
                <a:latin typeface="Barlow Bold"/>
                <a:ea typeface="Barlow Bold"/>
                <a:cs typeface="Barlow Bold"/>
                <a:sym typeface="Barlow Bold"/>
              </a:rPr>
              <a:t> 50%</a:t>
            </a:r>
            <a:r>
              <a:rPr kumimoji="0" sz="1300" b="0" i="0" u="none" strike="noStrike" kern="0" cap="none" spc="0" normalizeH="0" baseline="0" noProof="0" dirty="0">
                <a:ln>
                  <a:noFill/>
                </a:ln>
                <a:solidFill>
                  <a:srgbClr val="2C3249"/>
                </a:solidFill>
                <a:effectLst/>
                <a:uLnTx/>
                <a:uFillTx/>
                <a:latin typeface="Barlow Regular"/>
                <a:sym typeface="Barlow Regular"/>
              </a:rPr>
              <a:t> of recurrences in estrogen receptor-positive (ER+) breast cancer occur within the first 5 years after diagnosis.</a:t>
            </a:r>
          </a:p>
        </p:txBody>
      </p:sp>
      <p:sp>
        <p:nvSpPr>
          <p:cNvPr id="366" name="Text 3"/>
          <p:cNvSpPr txBox="1"/>
          <p:nvPr/>
        </p:nvSpPr>
        <p:spPr>
          <a:xfrm>
            <a:off x="661494" y="2547245"/>
            <a:ext cx="3991697" cy="1020792"/>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defTabSz="1524000">
              <a:lnSpc>
                <a:spcPts val="2800"/>
              </a:lnSpc>
              <a:defRPr sz="2600">
                <a:solidFill>
                  <a:srgbClr val="2C3249"/>
                </a:solidFill>
                <a:latin typeface="Barlow Regular"/>
                <a:ea typeface="Barlow Regular"/>
                <a:cs typeface="Barlow Regular"/>
                <a:sym typeface="Barlow Regular"/>
              </a:defRPr>
            </a:lvl1pPr>
          </a:lstStyle>
          <a:p>
            <a:pPr marL="0" marR="0" lvl="0" indent="0" algn="l" defTabSz="1524000" rtl="0" eaLnBrk="1" fontAlgn="auto" latinLnBrk="0" hangingPunct="0">
              <a:lnSpc>
                <a:spcPts val="2800"/>
              </a:lnSpc>
              <a:spcBef>
                <a:spcPts val="0"/>
              </a:spcBef>
              <a:spcAft>
                <a:spcPts val="0"/>
              </a:spcAft>
              <a:buClrTx/>
              <a:buSzTx/>
              <a:buFontTx/>
              <a:buNone/>
              <a:tabLst/>
              <a:defRPr/>
            </a:pPr>
            <a:r>
              <a:rPr kumimoji="0" sz="1300" b="0" i="0" u="none" strike="noStrike" kern="0" cap="none" spc="0" normalizeH="0" baseline="0" noProof="0">
                <a:ln>
                  <a:noFill/>
                </a:ln>
                <a:solidFill>
                  <a:srgbClr val="2C3249"/>
                </a:solidFill>
                <a:effectLst/>
                <a:uLnTx/>
                <a:uFillTx/>
                <a:latin typeface="Barlow Regular"/>
                <a:sym typeface="Barlow Regular"/>
              </a:rPr>
              <a:t>In contrast, Her2+ and ER-negative tumours typically recur earlier, with most recurrences happening in the first 5 years.</a:t>
            </a:r>
          </a:p>
        </p:txBody>
      </p:sp>
      <p:pic>
        <p:nvPicPr>
          <p:cNvPr id="367" name="Image 0" descr="Image 0"/>
          <p:cNvPicPr>
            <a:picLocks noChangeAspect="1"/>
          </p:cNvPicPr>
          <p:nvPr/>
        </p:nvPicPr>
        <p:blipFill>
          <a:blip r:embed="rId2"/>
          <a:stretch>
            <a:fillRect/>
          </a:stretch>
        </p:blipFill>
        <p:spPr>
          <a:xfrm>
            <a:off x="661492" y="2653010"/>
            <a:ext cx="289421" cy="289421"/>
          </a:xfrm>
          <a:prstGeom prst="rect">
            <a:avLst/>
          </a:prstGeom>
          <a:ln w="12700">
            <a:miter lim="400000"/>
          </a:ln>
        </p:spPr>
      </p:pic>
      <p:sp>
        <p:nvSpPr>
          <p:cNvPr id="368" name="Text 4"/>
          <p:cNvSpPr txBox="1"/>
          <p:nvPr/>
        </p:nvSpPr>
        <p:spPr>
          <a:xfrm>
            <a:off x="6243540" y="1345009"/>
            <a:ext cx="2391680" cy="368178"/>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defTabSz="1524000">
              <a:lnSpc>
                <a:spcPts val="3300"/>
              </a:lnSpc>
              <a:defRPr sz="3000" b="1">
                <a:solidFill>
                  <a:srgbClr val="A21522"/>
                </a:solidFill>
                <a:latin typeface="Inter Light"/>
                <a:ea typeface="Inter Light"/>
                <a:cs typeface="Inter Light"/>
                <a:sym typeface="Inter Light"/>
              </a:defRPr>
            </a:lvl1pPr>
          </a:lstStyle>
          <a:p>
            <a:pPr marL="0" marR="0" lvl="0" indent="0" algn="l" defTabSz="1524000" rtl="0" eaLnBrk="1" fontAlgn="auto" latinLnBrk="0" hangingPunct="0">
              <a:lnSpc>
                <a:spcPts val="3300"/>
              </a:lnSpc>
              <a:spcBef>
                <a:spcPts val="0"/>
              </a:spcBef>
              <a:spcAft>
                <a:spcPts val="0"/>
              </a:spcAft>
              <a:buClrTx/>
              <a:buSzTx/>
              <a:buFontTx/>
              <a:buNone/>
              <a:tabLst/>
              <a:defRPr/>
            </a:pPr>
            <a:r>
              <a:rPr kumimoji="0" sz="1500" b="1" i="0" u="none" strike="noStrike" kern="0" cap="none" spc="0" normalizeH="0" baseline="0" noProof="0">
                <a:ln>
                  <a:noFill/>
                </a:ln>
                <a:solidFill>
                  <a:srgbClr val="A21522"/>
                </a:solidFill>
                <a:effectLst/>
                <a:uLnTx/>
                <a:uFillTx/>
                <a:latin typeface="Inter Light"/>
                <a:sym typeface="Inter Light"/>
              </a:rPr>
              <a:t>Late Relapse (Beyond 5 Years)</a:t>
            </a:r>
          </a:p>
        </p:txBody>
      </p:sp>
      <p:sp>
        <p:nvSpPr>
          <p:cNvPr id="369" name="Text 5"/>
          <p:cNvSpPr txBox="1"/>
          <p:nvPr/>
        </p:nvSpPr>
        <p:spPr>
          <a:xfrm>
            <a:off x="6243539" y="1677692"/>
            <a:ext cx="5293320" cy="648896"/>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defTabSz="1524000">
              <a:lnSpc>
                <a:spcPts val="2800"/>
              </a:lnSpc>
              <a:defRPr sz="1600">
                <a:solidFill>
                  <a:srgbClr val="2C3249"/>
                </a:solidFill>
                <a:latin typeface="Barlow Regular"/>
                <a:ea typeface="Barlow Regular"/>
                <a:cs typeface="Barlow Regular"/>
                <a:sym typeface="Barlow Regular"/>
              </a:defRPr>
            </a:lvl1pPr>
          </a:lstStyle>
          <a:p>
            <a:pPr marL="0" marR="0" lvl="0" indent="0" algn="l" defTabSz="1524000" rtl="0" eaLnBrk="1" fontAlgn="auto" latinLnBrk="0" hangingPunct="0">
              <a:lnSpc>
                <a:spcPts val="2800"/>
              </a:lnSpc>
              <a:spcBef>
                <a:spcPts val="0"/>
              </a:spcBef>
              <a:spcAft>
                <a:spcPts val="0"/>
              </a:spcAft>
              <a:buClrTx/>
              <a:buSzTx/>
              <a:buFontTx/>
              <a:buNone/>
              <a:tabLst/>
              <a:defRPr/>
            </a:pPr>
            <a:r>
              <a:rPr kumimoji="0" sz="800" b="0" i="0" u="none" strike="noStrike" kern="0" cap="none" spc="0" normalizeH="0" baseline="0" noProof="0">
                <a:ln>
                  <a:noFill/>
                </a:ln>
                <a:solidFill>
                  <a:srgbClr val="2C3249"/>
                </a:solidFill>
                <a:effectLst/>
                <a:uLnTx/>
                <a:uFillTx/>
                <a:latin typeface="Barlow Regular"/>
                <a:sym typeface="Barlow Regular"/>
              </a:rPr>
              <a:t>The risk of recurrence in HR+/HER2− breast cancer persists beyond 20 years after initial diagnosis, creating a long-term clinical challenge.</a:t>
            </a:r>
          </a:p>
        </p:txBody>
      </p:sp>
      <p:pic>
        <p:nvPicPr>
          <p:cNvPr id="370" name="Image 1" descr="Image 1"/>
          <p:cNvPicPr>
            <a:picLocks noChangeAspect="1"/>
          </p:cNvPicPr>
          <p:nvPr/>
        </p:nvPicPr>
        <p:blipFill>
          <a:blip r:embed="rId3"/>
          <a:stretch>
            <a:fillRect/>
          </a:stretch>
        </p:blipFill>
        <p:spPr>
          <a:xfrm>
            <a:off x="6243539" y="2178347"/>
            <a:ext cx="3777843" cy="2169816"/>
          </a:xfrm>
          <a:prstGeom prst="rect">
            <a:avLst/>
          </a:prstGeom>
          <a:ln w="12700">
            <a:miter lim="400000"/>
          </a:ln>
        </p:spPr>
      </p:pic>
      <p:sp>
        <p:nvSpPr>
          <p:cNvPr id="371" name="Text 6"/>
          <p:cNvSpPr txBox="1"/>
          <p:nvPr/>
        </p:nvSpPr>
        <p:spPr>
          <a:xfrm>
            <a:off x="661493" y="3957537"/>
            <a:ext cx="2686633" cy="368178"/>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defTabSz="1524000">
              <a:lnSpc>
                <a:spcPts val="3300"/>
              </a:lnSpc>
              <a:defRPr sz="3000" b="1">
                <a:solidFill>
                  <a:srgbClr val="A21522"/>
                </a:solidFill>
                <a:latin typeface="Inter Light"/>
                <a:ea typeface="Inter Light"/>
                <a:cs typeface="Inter Light"/>
                <a:sym typeface="Inter Light"/>
              </a:defRPr>
            </a:lvl1pPr>
          </a:lstStyle>
          <a:p>
            <a:pPr marL="0" marR="0" lvl="0" indent="0" algn="l" defTabSz="1524000" rtl="0" eaLnBrk="1" fontAlgn="auto" latinLnBrk="0" hangingPunct="0">
              <a:lnSpc>
                <a:spcPts val="3300"/>
              </a:lnSpc>
              <a:spcBef>
                <a:spcPts val="0"/>
              </a:spcBef>
              <a:spcAft>
                <a:spcPts val="0"/>
              </a:spcAft>
              <a:buClrTx/>
              <a:buSzTx/>
              <a:buFontTx/>
              <a:buNone/>
              <a:tabLst/>
              <a:defRPr/>
            </a:pPr>
            <a:r>
              <a:rPr kumimoji="0" sz="1500" b="1" i="0" u="none" strike="noStrike" kern="0" cap="none" spc="0" normalizeH="0" baseline="0" noProof="0">
                <a:ln>
                  <a:noFill/>
                </a:ln>
                <a:solidFill>
                  <a:srgbClr val="A21522"/>
                </a:solidFill>
                <a:effectLst/>
                <a:uLnTx/>
                <a:uFillTx/>
                <a:latin typeface="Inter Light"/>
                <a:sym typeface="Inter Light"/>
              </a:rPr>
              <a:t>Key Points About Recurrence Risk</a:t>
            </a:r>
          </a:p>
        </p:txBody>
      </p:sp>
      <p:pic>
        <p:nvPicPr>
          <p:cNvPr id="372" name="Image 2" descr="Image 2"/>
          <p:cNvPicPr>
            <a:picLocks noChangeAspect="1"/>
          </p:cNvPicPr>
          <p:nvPr/>
        </p:nvPicPr>
        <p:blipFill>
          <a:blip r:embed="rId4"/>
          <a:stretch>
            <a:fillRect/>
          </a:stretch>
        </p:blipFill>
        <p:spPr>
          <a:xfrm>
            <a:off x="661492" y="4348165"/>
            <a:ext cx="3622973" cy="463055"/>
          </a:xfrm>
          <a:prstGeom prst="rect">
            <a:avLst/>
          </a:prstGeom>
          <a:ln w="12700">
            <a:miter lim="400000"/>
          </a:ln>
        </p:spPr>
      </p:pic>
      <p:sp>
        <p:nvSpPr>
          <p:cNvPr id="373" name="Text 7"/>
          <p:cNvSpPr txBox="1"/>
          <p:nvPr/>
        </p:nvSpPr>
        <p:spPr>
          <a:xfrm>
            <a:off x="777182" y="4926907"/>
            <a:ext cx="679673" cy="30316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defTabSz="1524000">
              <a:lnSpc>
                <a:spcPts val="2800"/>
              </a:lnSpc>
              <a:defRPr sz="2000" b="1">
                <a:solidFill>
                  <a:srgbClr val="2C3249"/>
                </a:solidFill>
                <a:latin typeface="Inter Light"/>
                <a:ea typeface="Inter Light"/>
                <a:cs typeface="Inter Light"/>
                <a:sym typeface="Inter Light"/>
              </a:defRPr>
            </a:lvl1pPr>
          </a:lstStyle>
          <a:p>
            <a:pPr marL="0" marR="0" lvl="0" indent="0" algn="l" defTabSz="1524000" rtl="0" eaLnBrk="1" fontAlgn="auto" latinLnBrk="0" hangingPunct="0">
              <a:lnSpc>
                <a:spcPts val="2800"/>
              </a:lnSpc>
              <a:spcBef>
                <a:spcPts val="0"/>
              </a:spcBef>
              <a:spcAft>
                <a:spcPts val="0"/>
              </a:spcAft>
              <a:buClrTx/>
              <a:buSzTx/>
              <a:buFontTx/>
              <a:buNone/>
              <a:tabLst/>
              <a:defRPr/>
            </a:pPr>
            <a:r>
              <a:rPr kumimoji="0" sz="1000" b="1" i="0" u="none" strike="noStrike" kern="0" cap="none" spc="0" normalizeH="0" baseline="0" noProof="0">
                <a:ln>
                  <a:noFill/>
                </a:ln>
                <a:solidFill>
                  <a:srgbClr val="2C3249"/>
                </a:solidFill>
                <a:effectLst/>
                <a:uLnTx/>
                <a:uFillTx/>
                <a:latin typeface="Inter Light"/>
                <a:sym typeface="Inter Light"/>
              </a:rPr>
              <a:t>Nodal Status</a:t>
            </a:r>
          </a:p>
        </p:txBody>
      </p:sp>
      <p:sp>
        <p:nvSpPr>
          <p:cNvPr id="374" name="Text 8"/>
          <p:cNvSpPr txBox="1"/>
          <p:nvPr/>
        </p:nvSpPr>
        <p:spPr>
          <a:xfrm>
            <a:off x="777181" y="5177235"/>
            <a:ext cx="2425344" cy="289823"/>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defTabSz="1524000">
              <a:lnSpc>
                <a:spcPts val="2800"/>
              </a:lnSpc>
              <a:defRPr sz="1600">
                <a:solidFill>
                  <a:srgbClr val="2C3249"/>
                </a:solidFill>
                <a:latin typeface="Barlow Regular"/>
                <a:ea typeface="Barlow Regular"/>
                <a:cs typeface="Barlow Regular"/>
                <a:sym typeface="Barlow Regular"/>
              </a:defRPr>
            </a:lvl1pPr>
          </a:lstStyle>
          <a:p>
            <a:pPr marL="0" marR="0" lvl="0" indent="0" algn="l" defTabSz="1524000" rtl="0" eaLnBrk="1" fontAlgn="auto" latinLnBrk="0" hangingPunct="0">
              <a:lnSpc>
                <a:spcPts val="2800"/>
              </a:lnSpc>
              <a:spcBef>
                <a:spcPts val="0"/>
              </a:spcBef>
              <a:spcAft>
                <a:spcPts val="0"/>
              </a:spcAft>
              <a:buClrTx/>
              <a:buSzTx/>
              <a:buFontTx/>
              <a:buNone/>
              <a:tabLst/>
              <a:defRPr/>
            </a:pPr>
            <a:r>
              <a:rPr kumimoji="0" sz="800" b="0" i="0" u="none" strike="noStrike" kern="0" cap="none" spc="0" normalizeH="0" baseline="0" noProof="0">
                <a:ln>
                  <a:noFill/>
                </a:ln>
                <a:solidFill>
                  <a:srgbClr val="2C3249"/>
                </a:solidFill>
                <a:effectLst/>
                <a:uLnTx/>
                <a:uFillTx/>
                <a:latin typeface="Barlow Regular"/>
                <a:sym typeface="Barlow Regular"/>
              </a:rPr>
              <a:t>Risk of recurrence remains irrespective of nodal status</a:t>
            </a:r>
          </a:p>
        </p:txBody>
      </p:sp>
      <p:pic>
        <p:nvPicPr>
          <p:cNvPr id="375" name="Image 3" descr="Image 3"/>
          <p:cNvPicPr>
            <a:picLocks noChangeAspect="1"/>
          </p:cNvPicPr>
          <p:nvPr/>
        </p:nvPicPr>
        <p:blipFill>
          <a:blip r:embed="rId5"/>
          <a:stretch>
            <a:fillRect/>
          </a:stretch>
        </p:blipFill>
        <p:spPr>
          <a:xfrm>
            <a:off x="4284464" y="4348165"/>
            <a:ext cx="3622973" cy="463055"/>
          </a:xfrm>
          <a:prstGeom prst="rect">
            <a:avLst/>
          </a:prstGeom>
          <a:ln w="12700">
            <a:miter lim="400000"/>
          </a:ln>
        </p:spPr>
      </p:pic>
      <p:sp>
        <p:nvSpPr>
          <p:cNvPr id="376" name="Text 9"/>
          <p:cNvSpPr txBox="1"/>
          <p:nvPr/>
        </p:nvSpPr>
        <p:spPr>
          <a:xfrm>
            <a:off x="4400154" y="4926907"/>
            <a:ext cx="577081" cy="30316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defTabSz="1524000">
              <a:lnSpc>
                <a:spcPts val="2800"/>
              </a:lnSpc>
              <a:defRPr sz="2000" b="1">
                <a:solidFill>
                  <a:srgbClr val="2C3249"/>
                </a:solidFill>
                <a:latin typeface="Inter Light"/>
                <a:ea typeface="Inter Light"/>
                <a:cs typeface="Inter Light"/>
                <a:sym typeface="Inter Light"/>
              </a:defRPr>
            </a:lvl1pPr>
          </a:lstStyle>
          <a:p>
            <a:pPr marL="0" marR="0" lvl="0" indent="0" algn="l" defTabSz="1524000" rtl="0" eaLnBrk="1" fontAlgn="auto" latinLnBrk="0" hangingPunct="0">
              <a:lnSpc>
                <a:spcPts val="2800"/>
              </a:lnSpc>
              <a:spcBef>
                <a:spcPts val="0"/>
              </a:spcBef>
              <a:spcAft>
                <a:spcPts val="0"/>
              </a:spcAft>
              <a:buClrTx/>
              <a:buSzTx/>
              <a:buFontTx/>
              <a:buNone/>
              <a:tabLst/>
              <a:defRPr/>
            </a:pPr>
            <a:r>
              <a:rPr kumimoji="0" sz="1000" b="1" i="0" u="none" strike="noStrike" kern="0" cap="none" spc="0" normalizeH="0" baseline="0" noProof="0">
                <a:ln>
                  <a:noFill/>
                </a:ln>
                <a:solidFill>
                  <a:srgbClr val="2C3249"/>
                </a:solidFill>
                <a:effectLst/>
                <a:uLnTx/>
                <a:uFillTx/>
                <a:latin typeface="Inter Light"/>
                <a:sym typeface="Inter Light"/>
              </a:rPr>
              <a:t>Metastasis</a:t>
            </a:r>
          </a:p>
        </p:txBody>
      </p:sp>
      <p:sp>
        <p:nvSpPr>
          <p:cNvPr id="377" name="Text 10"/>
          <p:cNvSpPr txBox="1"/>
          <p:nvPr/>
        </p:nvSpPr>
        <p:spPr>
          <a:xfrm>
            <a:off x="4400156" y="5177235"/>
            <a:ext cx="3391593" cy="289823"/>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defTabSz="1524000">
              <a:lnSpc>
                <a:spcPts val="2800"/>
              </a:lnSpc>
              <a:defRPr sz="1600">
                <a:solidFill>
                  <a:srgbClr val="2C3249"/>
                </a:solidFill>
                <a:latin typeface="Barlow Regular"/>
                <a:ea typeface="Barlow Regular"/>
                <a:cs typeface="Barlow Regular"/>
                <a:sym typeface="Barlow Regular"/>
              </a:defRPr>
            </a:lvl1pPr>
          </a:lstStyle>
          <a:p>
            <a:pPr marL="0" marR="0" lvl="0" indent="0" algn="l" defTabSz="1524000" rtl="0" eaLnBrk="1" fontAlgn="auto" latinLnBrk="0" hangingPunct="0">
              <a:lnSpc>
                <a:spcPts val="2800"/>
              </a:lnSpc>
              <a:spcBef>
                <a:spcPts val="0"/>
              </a:spcBef>
              <a:spcAft>
                <a:spcPts val="0"/>
              </a:spcAft>
              <a:buClrTx/>
              <a:buSzTx/>
              <a:buFontTx/>
              <a:buNone/>
              <a:tabLst/>
              <a:defRPr/>
            </a:pPr>
            <a:r>
              <a:rPr kumimoji="0" sz="800" b="0" i="0" u="none" strike="noStrike" kern="0" cap="none" spc="0" normalizeH="0" baseline="0" noProof="0">
                <a:ln>
                  <a:noFill/>
                </a:ln>
                <a:solidFill>
                  <a:srgbClr val="2C3249"/>
                </a:solidFill>
                <a:effectLst/>
                <a:uLnTx/>
                <a:uFillTx/>
                <a:latin typeface="Barlow Regular"/>
                <a:sym typeface="Barlow Regular"/>
              </a:rPr>
              <a:t>The majority of invasive disease events are distant recurrences (metastasis)</a:t>
            </a:r>
          </a:p>
        </p:txBody>
      </p:sp>
      <p:pic>
        <p:nvPicPr>
          <p:cNvPr id="378" name="Image 4" descr="Image 4"/>
          <p:cNvPicPr>
            <a:picLocks noChangeAspect="1"/>
          </p:cNvPicPr>
          <p:nvPr/>
        </p:nvPicPr>
        <p:blipFill>
          <a:blip r:embed="rId6"/>
          <a:stretch>
            <a:fillRect/>
          </a:stretch>
        </p:blipFill>
        <p:spPr>
          <a:xfrm>
            <a:off x="7907436" y="4348165"/>
            <a:ext cx="3622973" cy="463055"/>
          </a:xfrm>
          <a:prstGeom prst="rect">
            <a:avLst/>
          </a:prstGeom>
          <a:ln w="12700">
            <a:miter lim="400000"/>
          </a:ln>
        </p:spPr>
      </p:pic>
      <p:sp>
        <p:nvSpPr>
          <p:cNvPr id="379" name="Text 11"/>
          <p:cNvSpPr txBox="1"/>
          <p:nvPr/>
        </p:nvSpPr>
        <p:spPr>
          <a:xfrm>
            <a:off x="8023125" y="4926907"/>
            <a:ext cx="1112484" cy="30316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defTabSz="1524000">
              <a:lnSpc>
                <a:spcPts val="2800"/>
              </a:lnSpc>
              <a:defRPr sz="2000" b="1">
                <a:solidFill>
                  <a:srgbClr val="2C3249"/>
                </a:solidFill>
                <a:latin typeface="Inter Light"/>
                <a:ea typeface="Inter Light"/>
                <a:cs typeface="Inter Light"/>
                <a:sym typeface="Inter Light"/>
              </a:defRPr>
            </a:lvl1pPr>
          </a:lstStyle>
          <a:p>
            <a:pPr marL="0" marR="0" lvl="0" indent="0" algn="l" defTabSz="1524000" rtl="0" eaLnBrk="1" fontAlgn="auto" latinLnBrk="0" hangingPunct="0">
              <a:lnSpc>
                <a:spcPts val="2800"/>
              </a:lnSpc>
              <a:spcBef>
                <a:spcPts val="0"/>
              </a:spcBef>
              <a:spcAft>
                <a:spcPts val="0"/>
              </a:spcAft>
              <a:buClrTx/>
              <a:buSzTx/>
              <a:buFontTx/>
              <a:buNone/>
              <a:tabLst/>
              <a:defRPr/>
            </a:pPr>
            <a:r>
              <a:rPr kumimoji="0" sz="1000" b="1" i="0" u="none" strike="noStrike" kern="0" cap="none" spc="0" normalizeH="0" baseline="0" noProof="0">
                <a:ln>
                  <a:noFill/>
                </a:ln>
                <a:solidFill>
                  <a:srgbClr val="2C3249"/>
                </a:solidFill>
                <a:effectLst/>
                <a:uLnTx/>
                <a:uFillTx/>
                <a:latin typeface="Inter Light"/>
                <a:sym typeface="Inter Light"/>
              </a:rPr>
              <a:t>Treatment Challenge</a:t>
            </a:r>
          </a:p>
        </p:txBody>
      </p:sp>
      <p:sp>
        <p:nvSpPr>
          <p:cNvPr id="380" name="Text 12"/>
          <p:cNvSpPr txBox="1"/>
          <p:nvPr/>
        </p:nvSpPr>
        <p:spPr>
          <a:xfrm>
            <a:off x="8023125" y="5177235"/>
            <a:ext cx="2071080" cy="289823"/>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lvl1pPr defTabSz="1524000">
              <a:lnSpc>
                <a:spcPts val="2800"/>
              </a:lnSpc>
              <a:defRPr sz="1600">
                <a:solidFill>
                  <a:srgbClr val="2C3249"/>
                </a:solidFill>
                <a:latin typeface="Barlow Regular"/>
                <a:ea typeface="Barlow Regular"/>
                <a:cs typeface="Barlow Regular"/>
                <a:sym typeface="Barlow Regular"/>
              </a:defRPr>
            </a:lvl1pPr>
          </a:lstStyle>
          <a:p>
            <a:pPr marL="0" marR="0" lvl="0" indent="0" algn="l" defTabSz="1524000" rtl="0" eaLnBrk="1" fontAlgn="auto" latinLnBrk="0" hangingPunct="0">
              <a:lnSpc>
                <a:spcPts val="2800"/>
              </a:lnSpc>
              <a:spcBef>
                <a:spcPts val="0"/>
              </a:spcBef>
              <a:spcAft>
                <a:spcPts val="0"/>
              </a:spcAft>
              <a:buClrTx/>
              <a:buSzTx/>
              <a:buFontTx/>
              <a:buNone/>
              <a:tabLst/>
              <a:defRPr/>
            </a:pPr>
            <a:r>
              <a:rPr kumimoji="0" sz="800" b="0" i="0" u="none" strike="noStrike" kern="0" cap="none" spc="0" normalizeH="0" baseline="0" noProof="0">
                <a:ln>
                  <a:noFill/>
                </a:ln>
                <a:solidFill>
                  <a:srgbClr val="2C3249"/>
                </a:solidFill>
                <a:effectLst/>
                <a:uLnTx/>
                <a:uFillTx/>
                <a:latin typeface="Barlow Regular"/>
                <a:sym typeface="Barlow Regular"/>
              </a:rPr>
              <a:t>No cure currently exists for metastatic disease</a:t>
            </a:r>
          </a:p>
        </p:txBody>
      </p:sp>
      <p:sp>
        <p:nvSpPr>
          <p:cNvPr id="381" name="Text 13"/>
          <p:cNvSpPr txBox="1"/>
          <p:nvPr/>
        </p:nvSpPr>
        <p:spPr>
          <a:xfrm>
            <a:off x="661491" y="5793582"/>
            <a:ext cx="10869019" cy="334707"/>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L="0" marR="0" lvl="0" indent="0" algn="l" defTabSz="761990" rtl="0" eaLnBrk="1" fontAlgn="auto" latinLnBrk="0" hangingPunct="0">
              <a:lnSpc>
                <a:spcPts val="1400"/>
              </a:lnSpc>
              <a:spcBef>
                <a:spcPts val="0"/>
              </a:spcBef>
              <a:spcAft>
                <a:spcPts val="0"/>
              </a:spcAft>
              <a:buClrTx/>
              <a:buSzTx/>
              <a:buFontTx/>
              <a:buNone/>
              <a:tabLst/>
              <a:defRPr sz="1600">
                <a:solidFill>
                  <a:srgbClr val="2C3249"/>
                </a:solidFill>
                <a:latin typeface="Barlow Bold"/>
                <a:ea typeface="Barlow Bold"/>
                <a:cs typeface="Barlow Bold"/>
                <a:sym typeface="Barlow Bold"/>
              </a:defRPr>
            </a:pPr>
            <a:r>
              <a:rPr kumimoji="0" sz="800" b="0" i="0" u="none" strike="noStrike" kern="0" cap="none" spc="0" normalizeH="0" baseline="0" noProof="0">
                <a:ln>
                  <a:noFill/>
                </a:ln>
                <a:solidFill>
                  <a:srgbClr val="2C3249"/>
                </a:solidFill>
                <a:effectLst/>
                <a:uLnTx/>
                <a:uFillTx/>
                <a:latin typeface="Barlow Bold"/>
                <a:sym typeface="Barlow Bold"/>
              </a:rPr>
              <a:t>References:</a:t>
            </a:r>
            <a:r>
              <a:rPr kumimoji="0" sz="800" b="0" i="0" u="none" strike="noStrike" kern="0" cap="none" spc="0" normalizeH="0" baseline="0" noProof="0">
                <a:ln>
                  <a:noFill/>
                </a:ln>
                <a:solidFill>
                  <a:srgbClr val="2C3249"/>
                </a:solidFill>
                <a:effectLst/>
                <a:uLnTx/>
                <a:uFillTx/>
                <a:latin typeface="Barlow Regular"/>
                <a:ea typeface="Barlow Regular"/>
                <a:cs typeface="Barlow Regular"/>
                <a:sym typeface="Barlow Regular"/>
              </a:rPr>
              <a:t> 1. Foldi J, et al. </a:t>
            </a:r>
            <a:r>
              <a:rPr kumimoji="0" sz="800" b="0" i="1" u="none" strike="noStrike" kern="0" cap="none" spc="0" normalizeH="0" baseline="0" noProof="0">
                <a:ln>
                  <a:noFill/>
                </a:ln>
                <a:solidFill>
                  <a:srgbClr val="2C3249"/>
                </a:solidFill>
                <a:effectLst/>
                <a:uLnTx/>
                <a:uFillTx/>
                <a:latin typeface="Barlow Regular"/>
                <a:ea typeface="Barlow Regular"/>
                <a:cs typeface="Barlow Regular"/>
                <a:sym typeface="Barlow Regular"/>
              </a:rPr>
              <a:t>J Clin Oncol</a:t>
            </a:r>
            <a:r>
              <a:rPr kumimoji="0" sz="800" b="0" i="0" u="none" strike="noStrike" kern="0" cap="none" spc="0" normalizeH="0" baseline="0" noProof="0">
                <a:ln>
                  <a:noFill/>
                </a:ln>
                <a:solidFill>
                  <a:srgbClr val="2C3249"/>
                </a:solidFill>
                <a:effectLst/>
                <a:uLnTx/>
                <a:uFillTx/>
                <a:latin typeface="Barlow Regular"/>
                <a:ea typeface="Barlow Regular"/>
                <a:cs typeface="Barlow Regular"/>
                <a:sym typeface="Barlow Regular"/>
              </a:rPr>
              <a:t>. 2019;37:1365-1369. 2. Gomis RR, et al. </a:t>
            </a:r>
            <a:r>
              <a:rPr kumimoji="0" sz="800" b="0" i="1" u="none" strike="noStrike" kern="0" cap="none" spc="0" normalizeH="0" baseline="0" noProof="0">
                <a:ln>
                  <a:noFill/>
                </a:ln>
                <a:solidFill>
                  <a:srgbClr val="2C3249"/>
                </a:solidFill>
                <a:effectLst/>
                <a:uLnTx/>
                <a:uFillTx/>
                <a:latin typeface="Barlow Regular"/>
                <a:ea typeface="Barlow Regular"/>
                <a:cs typeface="Barlow Regular"/>
                <a:sym typeface="Barlow Regular"/>
              </a:rPr>
              <a:t>Mol Oncol</a:t>
            </a:r>
            <a:r>
              <a:rPr kumimoji="0" sz="800" b="0" i="0" u="none" strike="noStrike" kern="0" cap="none" spc="0" normalizeH="0" baseline="0" noProof="0">
                <a:ln>
                  <a:noFill/>
                </a:ln>
                <a:solidFill>
                  <a:srgbClr val="2C3249"/>
                </a:solidFill>
                <a:effectLst/>
                <a:uLnTx/>
                <a:uFillTx/>
                <a:latin typeface="Barlow Regular"/>
                <a:ea typeface="Barlow Regular"/>
                <a:cs typeface="Barlow Regular"/>
                <a:sym typeface="Barlow Regular"/>
              </a:rPr>
              <a:t>. 2017;11:62-78. 3. Pedersen RN, et al. </a:t>
            </a:r>
            <a:r>
              <a:rPr kumimoji="0" sz="800" b="0" i="1" u="none" strike="noStrike" kern="0" cap="none" spc="0" normalizeH="0" baseline="0" noProof="0">
                <a:ln>
                  <a:noFill/>
                </a:ln>
                <a:solidFill>
                  <a:srgbClr val="2C3249"/>
                </a:solidFill>
                <a:effectLst/>
                <a:uLnTx/>
                <a:uFillTx/>
                <a:latin typeface="Barlow Regular"/>
                <a:ea typeface="Barlow Regular"/>
                <a:cs typeface="Barlow Regular"/>
                <a:sym typeface="Barlow Regular"/>
              </a:rPr>
              <a:t>J Natl Cancer Inst</a:t>
            </a:r>
            <a:r>
              <a:rPr kumimoji="0" sz="800" b="0" i="0" u="none" strike="noStrike" kern="0" cap="none" spc="0" normalizeH="0" baseline="0" noProof="0">
                <a:ln>
                  <a:noFill/>
                </a:ln>
                <a:solidFill>
                  <a:srgbClr val="2C3249"/>
                </a:solidFill>
                <a:effectLst/>
                <a:uLnTx/>
                <a:uFillTx/>
                <a:latin typeface="Barlow Regular"/>
                <a:ea typeface="Barlow Regular"/>
                <a:cs typeface="Barlow Regular"/>
                <a:sym typeface="Barlow Regular"/>
              </a:rPr>
              <a:t>. 2022;114:391-399. 4. Pan H, et al. </a:t>
            </a:r>
            <a:r>
              <a:rPr kumimoji="0" sz="800" b="0" i="1" u="none" strike="noStrike" kern="0" cap="none" spc="0" normalizeH="0" baseline="0" noProof="0">
                <a:ln>
                  <a:noFill/>
                </a:ln>
                <a:solidFill>
                  <a:srgbClr val="2C3249"/>
                </a:solidFill>
                <a:effectLst/>
                <a:uLnTx/>
                <a:uFillTx/>
                <a:latin typeface="Barlow Regular"/>
                <a:ea typeface="Barlow Regular"/>
                <a:cs typeface="Barlow Regular"/>
                <a:sym typeface="Barlow Regular"/>
              </a:rPr>
              <a:t>N Engl J Med</a:t>
            </a:r>
            <a:r>
              <a:rPr kumimoji="0" sz="800" b="0" i="0" u="none" strike="noStrike" kern="0" cap="none" spc="0" normalizeH="0" baseline="0" noProof="0">
                <a:ln>
                  <a:noFill/>
                </a:ln>
                <a:solidFill>
                  <a:srgbClr val="2C3249"/>
                </a:solidFill>
                <a:effectLst/>
                <a:uLnTx/>
                <a:uFillTx/>
                <a:latin typeface="Barlow Regular"/>
                <a:ea typeface="Barlow Regular"/>
                <a:cs typeface="Barlow Regular"/>
                <a:sym typeface="Barlow Regular"/>
              </a:rPr>
              <a:t>. 2017;377:1836-1846. 5. Johnston SR et al. </a:t>
            </a:r>
            <a:r>
              <a:rPr kumimoji="0" sz="800" b="0" i="1" u="none" strike="noStrike" kern="0" cap="none" spc="0" normalizeH="0" baseline="0" noProof="0">
                <a:ln>
                  <a:noFill/>
                </a:ln>
                <a:solidFill>
                  <a:srgbClr val="2C3249"/>
                </a:solidFill>
                <a:effectLst/>
                <a:uLnTx/>
                <a:uFillTx/>
                <a:latin typeface="Barlow Regular"/>
                <a:ea typeface="Barlow Regular"/>
                <a:cs typeface="Barlow Regular"/>
                <a:sym typeface="Barlow Regular"/>
              </a:rPr>
              <a:t>Lancet Oncol</a:t>
            </a:r>
            <a:r>
              <a:rPr kumimoji="0" sz="800" b="0" i="0" u="none" strike="noStrike" kern="0" cap="none" spc="0" normalizeH="0" baseline="0" noProof="0">
                <a:ln>
                  <a:noFill/>
                </a:ln>
                <a:solidFill>
                  <a:srgbClr val="2C3249"/>
                </a:solidFill>
                <a:effectLst/>
                <a:uLnTx/>
                <a:uFillTx/>
                <a:latin typeface="Barlow Regular"/>
                <a:ea typeface="Barlow Regular"/>
                <a:cs typeface="Barlow Regular"/>
                <a:sym typeface="Barlow Regular"/>
              </a:rPr>
              <a:t>. 2023;24:77-90. 6. Gnant M, et al. </a:t>
            </a:r>
            <a:r>
              <a:rPr kumimoji="0" sz="800" b="0" i="1" u="none" strike="noStrike" kern="0" cap="none" spc="0" normalizeH="0" baseline="0" noProof="0">
                <a:ln>
                  <a:noFill/>
                </a:ln>
                <a:solidFill>
                  <a:srgbClr val="2C3249"/>
                </a:solidFill>
                <a:effectLst/>
                <a:uLnTx/>
                <a:uFillTx/>
                <a:latin typeface="Barlow Regular"/>
                <a:ea typeface="Barlow Regular"/>
                <a:cs typeface="Barlow Regular"/>
                <a:sym typeface="Barlow Regular"/>
              </a:rPr>
              <a:t>J Clin Oncol</a:t>
            </a:r>
            <a:r>
              <a:rPr kumimoji="0" sz="800" b="0" i="0" u="none" strike="noStrike" kern="0" cap="none" spc="0" normalizeH="0" baseline="0" noProof="0">
                <a:ln>
                  <a:noFill/>
                </a:ln>
                <a:solidFill>
                  <a:srgbClr val="2C3249"/>
                </a:solidFill>
                <a:effectLst/>
                <a:uLnTx/>
                <a:uFillTx/>
                <a:latin typeface="Barlow Regular"/>
                <a:ea typeface="Barlow Regular"/>
                <a:cs typeface="Barlow Regular"/>
                <a:sym typeface="Barlow Regular"/>
              </a:rPr>
              <a:t>. 2022;40(3):282-293. 7. Slamon D, et al. ASCO 2023. LBA500. 8. Early Breast Cancer Trialists' Collaborative Group. </a:t>
            </a:r>
            <a:r>
              <a:rPr kumimoji="0" sz="800" b="0" i="1" u="none" strike="noStrike" kern="0" cap="none" spc="0" normalizeH="0" baseline="0" noProof="0">
                <a:ln>
                  <a:noFill/>
                </a:ln>
                <a:solidFill>
                  <a:srgbClr val="2C3249"/>
                </a:solidFill>
                <a:effectLst/>
                <a:uLnTx/>
                <a:uFillTx/>
                <a:latin typeface="Barlow Regular"/>
                <a:ea typeface="Barlow Regular"/>
                <a:cs typeface="Barlow Regular"/>
                <a:sym typeface="Barlow Regular"/>
              </a:rPr>
              <a:t>Lancet</a:t>
            </a:r>
            <a:r>
              <a:rPr kumimoji="0" sz="800" b="0" i="0" u="none" strike="noStrike" kern="0" cap="none" spc="0" normalizeH="0" baseline="0" noProof="0">
                <a:ln>
                  <a:noFill/>
                </a:ln>
                <a:solidFill>
                  <a:srgbClr val="2C3249"/>
                </a:solidFill>
                <a:effectLst/>
                <a:uLnTx/>
                <a:uFillTx/>
                <a:latin typeface="Barlow Regular"/>
                <a:ea typeface="Barlow Regular"/>
                <a:cs typeface="Barlow Regular"/>
                <a:sym typeface="Barlow Regular"/>
              </a:rPr>
              <a:t>. 2015;386:1341-1352.</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Textfeld 16"/>
          <p:cNvSpPr txBox="1"/>
          <p:nvPr/>
        </p:nvSpPr>
        <p:spPr>
          <a:xfrm>
            <a:off x="172103" y="6054981"/>
            <a:ext cx="6931931" cy="4001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p>
            <a:pPr marL="0" marR="0" lvl="0" indent="0" algn="l" defTabSz="914354" rtl="0" eaLnBrk="1" fontAlgn="auto" latinLnBrk="0" hangingPunct="0">
              <a:lnSpc>
                <a:spcPct val="100000"/>
              </a:lnSpc>
              <a:spcBef>
                <a:spcPts val="0"/>
              </a:spcBef>
              <a:spcAft>
                <a:spcPts val="0"/>
              </a:spcAft>
              <a:buClrTx/>
              <a:buSzTx/>
              <a:buFontTx/>
              <a:buNone/>
              <a:tabLst/>
              <a:defRPr sz="2000">
                <a:solidFill>
                  <a:srgbClr val="D6D6D6"/>
                </a:solidFill>
                <a:latin typeface="Calibri"/>
                <a:ea typeface="Calibri"/>
                <a:cs typeface="Calibri"/>
                <a:sym typeface="Calibri"/>
              </a:defRPr>
            </a:pPr>
            <a:r>
              <a:rPr kumimoji="0" sz="1000" b="0" i="0" u="none" strike="noStrike" kern="0" cap="none" spc="0" normalizeH="0" baseline="0" noProof="0">
                <a:ln>
                  <a:noFill/>
                </a:ln>
                <a:solidFill>
                  <a:srgbClr val="D6D6D6"/>
                </a:solidFill>
                <a:effectLst/>
                <a:uLnTx/>
                <a:uFillTx/>
                <a:latin typeface="Calibri"/>
                <a:cs typeface="Calibri"/>
                <a:sym typeface="Calibri"/>
              </a:rPr>
              <a:t>CI, confidence interval; DRFS, distant relapse-free survival; ET, endocrine therapy; HER, human epidermal growth factor receptor-2; HR, hazard ratio; HR, hormone receptor; IDFS, invasive disease-free survival.</a:t>
            </a:r>
          </a:p>
        </p:txBody>
      </p:sp>
      <p:sp>
        <p:nvSpPr>
          <p:cNvPr id="385" name="Textfeld 15"/>
          <p:cNvSpPr txBox="1"/>
          <p:nvPr/>
        </p:nvSpPr>
        <p:spPr>
          <a:xfrm>
            <a:off x="7817030" y="6121657"/>
            <a:ext cx="1518364" cy="2616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2200">
                <a:solidFill>
                  <a:schemeClr val="accent3">
                    <a:lumOff val="44000"/>
                  </a:schemeClr>
                </a:solidFill>
                <a:latin typeface="Calibri"/>
                <a:ea typeface="Calibri"/>
                <a:cs typeface="Calibri"/>
                <a:sym typeface="Calibri"/>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8F8F8F">
                    <a:lumOff val="44000"/>
                  </a:srgbClr>
                </a:solidFill>
                <a:effectLst/>
                <a:uLnTx/>
                <a:uFillTx/>
                <a:latin typeface="Calibri"/>
                <a:cs typeface="Calibri"/>
                <a:sym typeface="Calibri"/>
              </a:rPr>
              <a:t>Rastogi et al, JCO 2024.</a:t>
            </a:r>
          </a:p>
        </p:txBody>
      </p:sp>
      <p:sp>
        <p:nvSpPr>
          <p:cNvPr id="386" name="Textplatzhalter 5"/>
          <p:cNvSpPr txBox="1">
            <a:spLocks noGrp="1"/>
          </p:cNvSpPr>
          <p:nvPr>
            <p:ph type="body" sz="half" idx="1"/>
          </p:nvPr>
        </p:nvSpPr>
        <p:spPr>
          <a:prstGeom prst="rect">
            <a:avLst/>
          </a:prstGeom>
        </p:spPr>
        <p:txBody>
          <a:bodyPr lIns="9000" tIns="9000" rIns="9000" bIns="9000">
            <a:normAutofit/>
          </a:bodyPr>
          <a:lstStyle>
            <a:lvl1pPr marL="0" indent="0">
              <a:buSzTx/>
              <a:buNone/>
              <a:defRPr sz="6200" b="1">
                <a:solidFill>
                  <a:srgbClr val="7030A0"/>
                </a:solidFill>
                <a:latin typeface="Calibri"/>
                <a:ea typeface="Calibri"/>
                <a:cs typeface="Calibri"/>
                <a:sym typeface="Calibri"/>
              </a:defRPr>
            </a:lvl1pPr>
          </a:lstStyle>
          <a:p>
            <a:r>
              <a:t>monarchE trial: 5y results</a:t>
            </a:r>
          </a:p>
        </p:txBody>
      </p:sp>
      <p:pic>
        <p:nvPicPr>
          <p:cNvPr id="387" name="Screenshot 2025-08-19 at 20.08.15.png" descr="Screenshot 2025-08-19 at 20.08.15.png"/>
          <p:cNvPicPr>
            <a:picLocks/>
          </p:cNvPicPr>
          <p:nvPr/>
        </p:nvPicPr>
        <p:blipFill>
          <a:blip r:embed="rId2"/>
          <a:stretch>
            <a:fillRect/>
          </a:stretch>
        </p:blipFill>
        <p:spPr>
          <a:xfrm>
            <a:off x="108845" y="895389"/>
            <a:ext cx="8051068" cy="4558963"/>
          </a:xfrm>
          <a:prstGeom prst="rect">
            <a:avLst/>
          </a:prstGeom>
          <a:ln w="12700">
            <a:miter lim="400000"/>
          </a:ln>
        </p:spPr>
      </p:pic>
      <p:sp>
        <p:nvSpPr>
          <p:cNvPr id="388" name="2 years of additional Rx…"/>
          <p:cNvSpPr txBox="1"/>
          <p:nvPr/>
        </p:nvSpPr>
        <p:spPr>
          <a:xfrm>
            <a:off x="8952655" y="1270883"/>
            <a:ext cx="2288677" cy="431623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normAutofit/>
          </a:bodyPr>
          <a:lstStyle/>
          <a:p>
            <a:pPr marL="342895" marR="0" lvl="0" indent="-342895" algn="l" defTabSz="914354" rtl="0" eaLnBrk="1" fontAlgn="auto" latinLnBrk="0" hangingPunct="0">
              <a:lnSpc>
                <a:spcPct val="100000"/>
              </a:lnSpc>
              <a:spcBef>
                <a:spcPts val="1000"/>
              </a:spcBef>
              <a:spcAft>
                <a:spcPts val="0"/>
              </a:spcAft>
              <a:buClrTx/>
              <a:buSzPct val="100000"/>
              <a:buFontTx/>
              <a:buChar char="•"/>
              <a:tabLst/>
              <a:defRPr sz="2900">
                <a:latin typeface="Verdana"/>
                <a:ea typeface="Verdana"/>
                <a:cs typeface="Verdana"/>
                <a:sym typeface="Verdana"/>
              </a:defRPr>
            </a:pPr>
            <a:endParaRPr kumimoji="0" sz="1451" b="0" i="0" u="none" strike="noStrike" kern="0" cap="none" spc="0" normalizeH="0" baseline="0" noProof="0">
              <a:ln>
                <a:noFill/>
              </a:ln>
              <a:solidFill>
                <a:srgbClr val="000000"/>
              </a:solidFill>
              <a:effectLst/>
              <a:uLnTx/>
              <a:uFillTx/>
              <a:latin typeface="Verdana"/>
              <a:ea typeface="Verdana"/>
              <a:cs typeface="Verdana"/>
              <a:sym typeface="Verdana"/>
            </a:endParaRPr>
          </a:p>
          <a:p>
            <a:pPr marL="514343" marR="0" lvl="1" indent="-285746" algn="l" defTabSz="914354" rtl="0" eaLnBrk="1" fontAlgn="auto" latinLnBrk="0" hangingPunct="0">
              <a:lnSpc>
                <a:spcPct val="100000"/>
              </a:lnSpc>
              <a:spcBef>
                <a:spcPts val="1000"/>
              </a:spcBef>
              <a:spcAft>
                <a:spcPts val="0"/>
              </a:spcAft>
              <a:buClrTx/>
              <a:buSzPct val="100000"/>
              <a:buFontTx/>
              <a:buChar char="–"/>
              <a:tabLst/>
              <a:defRPr sz="2900">
                <a:latin typeface="Verdana"/>
                <a:ea typeface="Verdana"/>
                <a:cs typeface="Verdana"/>
                <a:sym typeface="Verdana"/>
              </a:defRPr>
            </a:pPr>
            <a:r>
              <a:rPr kumimoji="0" sz="1451" b="0" i="0" u="none" strike="noStrike" kern="0" cap="none" spc="0" normalizeH="0" baseline="0" noProof="0">
                <a:ln>
                  <a:noFill/>
                </a:ln>
                <a:solidFill>
                  <a:srgbClr val="000000"/>
                </a:solidFill>
                <a:effectLst/>
                <a:uLnTx/>
                <a:uFillTx/>
                <a:latin typeface="Verdana"/>
                <a:ea typeface="Verdana"/>
                <a:cs typeface="Verdana"/>
                <a:sym typeface="Verdana"/>
              </a:rPr>
              <a:t>2 years of additional Rx</a:t>
            </a:r>
          </a:p>
          <a:p>
            <a:pPr marL="514343" marR="0" lvl="1" indent="-285746" algn="l" defTabSz="914354" rtl="0" eaLnBrk="1" fontAlgn="auto" latinLnBrk="0" hangingPunct="0">
              <a:lnSpc>
                <a:spcPct val="100000"/>
              </a:lnSpc>
              <a:spcBef>
                <a:spcPts val="1000"/>
              </a:spcBef>
              <a:spcAft>
                <a:spcPts val="0"/>
              </a:spcAft>
              <a:buClrTx/>
              <a:buSzPct val="100000"/>
              <a:buFontTx/>
              <a:buChar char="–"/>
              <a:tabLst/>
              <a:defRPr sz="2900">
                <a:latin typeface="Verdana"/>
                <a:ea typeface="Verdana"/>
                <a:cs typeface="Verdana"/>
                <a:sym typeface="Verdana"/>
              </a:defRPr>
            </a:pPr>
            <a:r>
              <a:rPr kumimoji="0" sz="1451" b="0" i="0" u="none" strike="noStrike" kern="0" cap="none" spc="0" normalizeH="0" baseline="0" noProof="0">
                <a:ln>
                  <a:noFill/>
                </a:ln>
                <a:solidFill>
                  <a:srgbClr val="000000"/>
                </a:solidFill>
                <a:effectLst/>
                <a:uLnTx/>
                <a:uFillTx/>
                <a:latin typeface="Verdana"/>
                <a:ea typeface="Verdana"/>
                <a:cs typeface="Verdana"/>
                <a:sym typeface="Verdana"/>
              </a:rPr>
              <a:t>diarrhea</a:t>
            </a:r>
          </a:p>
          <a:p>
            <a:pPr marL="514343" marR="0" lvl="1" indent="-285746" algn="l" defTabSz="914354" rtl="0" eaLnBrk="1" fontAlgn="auto" latinLnBrk="0" hangingPunct="0">
              <a:lnSpc>
                <a:spcPct val="100000"/>
              </a:lnSpc>
              <a:spcBef>
                <a:spcPts val="1000"/>
              </a:spcBef>
              <a:spcAft>
                <a:spcPts val="0"/>
              </a:spcAft>
              <a:buClrTx/>
              <a:buSzPct val="100000"/>
              <a:buFontTx/>
              <a:buChar char="–"/>
              <a:tabLst/>
              <a:defRPr sz="2900">
                <a:latin typeface="Verdana"/>
                <a:ea typeface="Verdana"/>
                <a:cs typeface="Verdana"/>
                <a:sym typeface="Verdana"/>
              </a:defRPr>
            </a:pPr>
            <a:r>
              <a:rPr kumimoji="0" sz="1451" b="1" i="0" u="none" strike="noStrike" kern="0" cap="none" spc="0" normalizeH="0" baseline="0" noProof="0">
                <a:ln>
                  <a:noFill/>
                </a:ln>
                <a:solidFill>
                  <a:srgbClr val="0433FF"/>
                </a:solidFill>
                <a:effectLst/>
                <a:uLnTx/>
                <a:uFillTx/>
                <a:latin typeface="Verdana"/>
                <a:ea typeface="Verdana"/>
                <a:cs typeface="Verdana"/>
                <a:sym typeface="Verdana"/>
              </a:rPr>
              <a:t>OS data</a:t>
            </a:r>
            <a:r>
              <a:rPr kumimoji="0" sz="1451" b="0" i="0" u="none" strike="noStrike" kern="0" cap="none" spc="0" normalizeH="0" baseline="0" noProof="0">
                <a:ln>
                  <a:noFill/>
                </a:ln>
                <a:solidFill>
                  <a:srgbClr val="000000"/>
                </a:solidFill>
                <a:effectLst/>
                <a:uLnTx/>
                <a:uFillTx/>
                <a:latin typeface="Verdana"/>
                <a:ea typeface="Verdana"/>
                <a:cs typeface="Verdana"/>
                <a:sym typeface="Verdana"/>
              </a:rPr>
              <a:t>: +</a:t>
            </a:r>
          </a:p>
          <a:p>
            <a:pPr marL="971538" marR="0" lvl="3" indent="-285748" algn="l" defTabSz="914354" rtl="0" eaLnBrk="1" fontAlgn="auto" latinLnBrk="0" hangingPunct="0">
              <a:lnSpc>
                <a:spcPct val="100000"/>
              </a:lnSpc>
              <a:spcBef>
                <a:spcPts val="1000"/>
              </a:spcBef>
              <a:spcAft>
                <a:spcPts val="0"/>
              </a:spcAft>
              <a:buClrTx/>
              <a:buSzPct val="100000"/>
              <a:buFontTx/>
              <a:buChar char="–"/>
              <a:tabLst/>
              <a:defRPr sz="2900">
                <a:latin typeface="Verdana"/>
                <a:ea typeface="Verdana"/>
                <a:cs typeface="Verdana"/>
                <a:sym typeface="Verdana"/>
              </a:defRPr>
            </a:pPr>
            <a:r>
              <a:rPr kumimoji="0" sz="1451" b="0" i="0" u="none" strike="noStrike" kern="0" cap="none" spc="0" normalizeH="0" baseline="0" noProof="0">
                <a:ln>
                  <a:noFill/>
                </a:ln>
                <a:solidFill>
                  <a:srgbClr val="000000"/>
                </a:solidFill>
                <a:effectLst/>
                <a:uLnTx/>
                <a:uFillTx/>
                <a:latin typeface="Verdana"/>
                <a:ea typeface="Verdana"/>
                <a:cs typeface="Verdana"/>
                <a:sym typeface="Verdana"/>
              </a:rPr>
              <a:t>pnd Oct/25</a:t>
            </a:r>
          </a:p>
        </p:txBody>
      </p:sp>
      <p:sp>
        <p:nvSpPr>
          <p:cNvPr id="6" name="TextBox 5">
            <a:extLst>
              <a:ext uri="{FF2B5EF4-FFF2-40B4-BE49-F238E27FC236}">
                <a16:creationId xmlns:a16="http://schemas.microsoft.com/office/drawing/2014/main" id="{F4D359E1-5CC6-6E3F-129A-C10BEF7288D8}"/>
              </a:ext>
            </a:extLst>
          </p:cNvPr>
          <p:cNvSpPr txBox="1"/>
          <p:nvPr/>
        </p:nvSpPr>
        <p:spPr>
          <a:xfrm>
            <a:off x="2606675" y="371712"/>
            <a:ext cx="9401174" cy="707886"/>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defTabSz="694935">
              <a:defRPr sz="4256"/>
            </a:pPr>
            <a:r>
              <a:rPr lang="en-CA" sz="2000" b="1">
                <a:solidFill>
                  <a:srgbClr val="990000"/>
                </a:solidFill>
                <a:latin typeface="Verdana"/>
                <a:ea typeface="Verdana"/>
                <a:cs typeface="Verdana"/>
                <a:sym typeface="Verdana"/>
              </a:rPr>
              <a:t>High risk HR+/HER2– Early Breast Cancer</a:t>
            </a:r>
          </a:p>
          <a:p>
            <a:pPr algn="r" defTabSz="694935">
              <a:defRPr sz="4256"/>
            </a:pPr>
            <a:r>
              <a:rPr lang="en-CA" sz="2000" b="1">
                <a:solidFill>
                  <a:srgbClr val="990000"/>
                </a:solidFill>
                <a:latin typeface="Verdana"/>
                <a:ea typeface="Verdana"/>
                <a:cs typeface="Verdana"/>
                <a:sym typeface="Verdana"/>
              </a:rPr>
              <a:t>Adjuvant </a:t>
            </a:r>
            <a:r>
              <a:rPr lang="en-CA" sz="2000" b="1" err="1">
                <a:solidFill>
                  <a:srgbClr val="990000"/>
                </a:solidFill>
                <a:latin typeface="Verdana"/>
                <a:ea typeface="Verdana"/>
                <a:cs typeface="Verdana"/>
                <a:sym typeface="Verdana"/>
              </a:rPr>
              <a:t>Abemaciclib</a:t>
            </a:r>
            <a:endParaRPr lang="en-US" sz="2000" b="1">
              <a:solidFill>
                <a:srgbClr val="990000"/>
              </a:solidFill>
              <a:latin typeface="Verdana"/>
              <a:ea typeface="Verdana"/>
              <a:cs typeface="Verdana"/>
              <a:sym typeface="Verdana"/>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object 14"/>
          <p:cNvSpPr txBox="1"/>
          <p:nvPr/>
        </p:nvSpPr>
        <p:spPr>
          <a:xfrm>
            <a:off x="7627450" y="8785285"/>
            <a:ext cx="7836748" cy="169277"/>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L="0" marR="0" lvl="0" indent="8466" algn="l" defTabSz="1219154" rtl="0" eaLnBrk="1" fontAlgn="auto" latinLnBrk="0" hangingPunct="0">
              <a:lnSpc>
                <a:spcPct val="100000"/>
              </a:lnSpc>
              <a:spcBef>
                <a:spcPts val="0"/>
              </a:spcBef>
              <a:spcAft>
                <a:spcPts val="0"/>
              </a:spcAft>
              <a:buClrTx/>
              <a:buSzTx/>
              <a:buFontTx/>
              <a:buNone/>
              <a:tabLst/>
              <a:defRPr sz="2200">
                <a:solidFill>
                  <a:srgbClr val="AB0C22"/>
                </a:solidFill>
                <a:latin typeface="Arial Narrow"/>
                <a:ea typeface="Arial Narrow"/>
                <a:cs typeface="Arial Narrow"/>
                <a:sym typeface="Arial Narrow"/>
              </a:defRPr>
            </a:pPr>
            <a:r>
              <a:rPr kumimoji="0" sz="1100" b="0" i="0" u="none" strike="noStrike" kern="0" cap="none" spc="0" normalizeH="0" baseline="0" noProof="0">
                <a:ln>
                  <a:noFill/>
                </a:ln>
                <a:solidFill>
                  <a:srgbClr val="AB0C22"/>
                </a:solidFill>
                <a:effectLst/>
                <a:uLnTx/>
                <a:uFillTx/>
                <a:latin typeface="Arial Narrow"/>
                <a:cs typeface="Arial Narrow"/>
                <a:sym typeface="Arial Narrow"/>
              </a:rPr>
              <a:t>Content</a:t>
            </a:r>
            <a:r>
              <a:rPr kumimoji="0" sz="1100" b="0" i="0" u="none" strike="noStrike" kern="0" cap="none" spc="-19"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of</a:t>
            </a:r>
            <a:r>
              <a:rPr kumimoji="0" sz="1100" b="0" i="0" u="none" strike="noStrike" kern="0" cap="none" spc="-24"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this</a:t>
            </a:r>
            <a:r>
              <a:rPr kumimoji="0" sz="1100" b="0" i="0" u="none" strike="noStrike" kern="0" cap="none" spc="-36"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presentation</a:t>
            </a:r>
            <a:r>
              <a:rPr kumimoji="0" sz="1100" b="0" i="0" u="none" strike="noStrike" kern="0" cap="none" spc="7"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is</a:t>
            </a:r>
            <a:r>
              <a:rPr kumimoji="0" sz="1100" b="0" i="0" u="none" strike="noStrike" kern="0" cap="none" spc="-36"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copyright</a:t>
            </a:r>
            <a:r>
              <a:rPr kumimoji="0" sz="1100" b="0" i="0" u="none" strike="noStrike" kern="0" cap="none" spc="12"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and</a:t>
            </a:r>
            <a:r>
              <a:rPr kumimoji="0" sz="1100" b="0" i="0" u="none" strike="noStrike" kern="0" cap="none" spc="-12" normalizeH="0" baseline="0" noProof="0">
                <a:ln>
                  <a:noFill/>
                </a:ln>
                <a:solidFill>
                  <a:srgbClr val="AB0C22"/>
                </a:solidFill>
                <a:effectLst/>
                <a:uLnTx/>
                <a:uFillTx/>
                <a:latin typeface="Arial Narrow"/>
                <a:cs typeface="Arial Narrow"/>
                <a:sym typeface="Arial Narrow"/>
              </a:rPr>
              <a:t> responsibility </a:t>
            </a:r>
            <a:r>
              <a:rPr kumimoji="0" sz="1100" b="0" i="0" u="none" strike="noStrike" kern="0" cap="none" spc="0" normalizeH="0" baseline="0" noProof="0">
                <a:ln>
                  <a:noFill/>
                </a:ln>
                <a:solidFill>
                  <a:srgbClr val="AB0C22"/>
                </a:solidFill>
                <a:effectLst/>
                <a:uLnTx/>
                <a:uFillTx/>
                <a:latin typeface="Arial Narrow"/>
                <a:cs typeface="Arial Narrow"/>
                <a:sym typeface="Arial Narrow"/>
              </a:rPr>
              <a:t>of</a:t>
            </a:r>
            <a:r>
              <a:rPr kumimoji="0" sz="1100" b="0" i="0" u="none" strike="noStrike" kern="0" cap="none" spc="-43"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the</a:t>
            </a:r>
            <a:r>
              <a:rPr kumimoji="0" sz="1100" b="0" i="0" u="none" strike="noStrike" kern="0" cap="none" spc="-24"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author. Permission</a:t>
            </a:r>
            <a:r>
              <a:rPr kumimoji="0" sz="1100" b="0" i="0" u="none" strike="noStrike" kern="0" cap="none" spc="-12"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is</a:t>
            </a:r>
            <a:r>
              <a:rPr kumimoji="0" sz="1100" b="0" i="0" u="none" strike="noStrike" kern="0" cap="none" spc="-36"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required</a:t>
            </a:r>
            <a:r>
              <a:rPr kumimoji="0" sz="1100" b="0" i="0" u="none" strike="noStrike" kern="0" cap="none" spc="7" normalizeH="0" baseline="0" noProof="0">
                <a:ln>
                  <a:noFill/>
                </a:ln>
                <a:solidFill>
                  <a:srgbClr val="AB0C22"/>
                </a:solidFill>
                <a:effectLst/>
                <a:uLnTx/>
                <a:uFillTx/>
                <a:latin typeface="Arial Narrow"/>
                <a:cs typeface="Arial Narrow"/>
                <a:sym typeface="Arial Narrow"/>
              </a:rPr>
              <a:t> </a:t>
            </a:r>
            <a:r>
              <a:rPr kumimoji="0" sz="1100" b="0" i="0" u="none" strike="noStrike" kern="0" cap="none" spc="0" normalizeH="0" baseline="0" noProof="0">
                <a:ln>
                  <a:noFill/>
                </a:ln>
                <a:solidFill>
                  <a:srgbClr val="AB0C22"/>
                </a:solidFill>
                <a:effectLst/>
                <a:uLnTx/>
                <a:uFillTx/>
                <a:latin typeface="Arial Narrow"/>
                <a:cs typeface="Arial Narrow"/>
                <a:sym typeface="Arial Narrow"/>
              </a:rPr>
              <a:t>for</a:t>
            </a:r>
            <a:r>
              <a:rPr kumimoji="0" sz="1100" b="0" i="0" u="none" strike="noStrike" kern="0" cap="none" spc="-31" normalizeH="0" baseline="0" noProof="0">
                <a:ln>
                  <a:noFill/>
                </a:ln>
                <a:solidFill>
                  <a:srgbClr val="AB0C22"/>
                </a:solidFill>
                <a:effectLst/>
                <a:uLnTx/>
                <a:uFillTx/>
                <a:latin typeface="Arial Narrow"/>
                <a:cs typeface="Arial Narrow"/>
                <a:sym typeface="Arial Narrow"/>
              </a:rPr>
              <a:t> </a:t>
            </a:r>
            <a:r>
              <a:rPr kumimoji="0" sz="1100" b="0" i="0" u="none" strike="noStrike" kern="0" cap="none" spc="-12" normalizeH="0" baseline="0" noProof="0">
                <a:ln>
                  <a:noFill/>
                </a:ln>
                <a:solidFill>
                  <a:srgbClr val="AB0C22"/>
                </a:solidFill>
                <a:effectLst/>
                <a:uLnTx/>
                <a:uFillTx/>
                <a:latin typeface="Arial Narrow"/>
                <a:cs typeface="Arial Narrow"/>
                <a:sym typeface="Arial Narrow"/>
              </a:rPr>
              <a:t>re-</a:t>
            </a:r>
            <a:r>
              <a:rPr kumimoji="0" sz="1100" b="0" i="0" u="none" strike="noStrike" kern="0" cap="none" spc="-24" normalizeH="0" baseline="0" noProof="0">
                <a:ln>
                  <a:noFill/>
                </a:ln>
                <a:solidFill>
                  <a:srgbClr val="AB0C22"/>
                </a:solidFill>
                <a:effectLst/>
                <a:uLnTx/>
                <a:uFillTx/>
                <a:latin typeface="Arial Narrow"/>
                <a:cs typeface="Arial Narrow"/>
                <a:sym typeface="Arial Narrow"/>
              </a:rPr>
              <a:t>use.</a:t>
            </a:r>
          </a:p>
        </p:txBody>
      </p:sp>
      <p:sp>
        <p:nvSpPr>
          <p:cNvPr id="391" name="object 2"/>
          <p:cNvSpPr txBox="1"/>
          <p:nvPr/>
        </p:nvSpPr>
        <p:spPr>
          <a:xfrm>
            <a:off x="2866321" y="1951268"/>
            <a:ext cx="9267612" cy="38472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indent="16932" defTabSz="2438339">
              <a:spcBef>
                <a:spcPts val="200"/>
              </a:spcBef>
              <a:defRPr sz="5000">
                <a:solidFill>
                  <a:srgbClr val="5F5D8E"/>
                </a:solidFill>
                <a:latin typeface="Arial Narrow"/>
                <a:ea typeface="Arial Narrow"/>
                <a:cs typeface="Arial Narrow"/>
                <a:sym typeface="Arial Narrow"/>
              </a:defRPr>
            </a:lvl1pPr>
          </a:lstStyle>
          <a:p>
            <a:pPr marL="0" marR="0" lvl="0" indent="16932" algn="l" defTabSz="2438339" rtl="0" eaLnBrk="1" fontAlgn="auto" latinLnBrk="0" hangingPunct="0">
              <a:lnSpc>
                <a:spcPct val="100000"/>
              </a:lnSpc>
              <a:spcBef>
                <a:spcPts val="200"/>
              </a:spcBef>
              <a:spcAft>
                <a:spcPts val="0"/>
              </a:spcAft>
              <a:buClrTx/>
              <a:buSzTx/>
              <a:buFontTx/>
              <a:buNone/>
              <a:tabLst/>
              <a:defRPr/>
            </a:pPr>
            <a:r>
              <a:rPr kumimoji="0" sz="2500" b="0" i="0" u="none" strike="noStrike" kern="0" cap="none" spc="0" normalizeH="0" baseline="0" noProof="0">
                <a:ln>
                  <a:noFill/>
                </a:ln>
                <a:solidFill>
                  <a:srgbClr val="5F5D8E"/>
                </a:solidFill>
                <a:effectLst/>
                <a:uLnTx/>
                <a:uFillTx/>
                <a:latin typeface="Arial Narrow"/>
                <a:cs typeface="Arial Narrow"/>
                <a:sym typeface="Arial Narrow"/>
              </a:rPr>
              <a:t>iDFS</a:t>
            </a:r>
          </a:p>
        </p:txBody>
      </p:sp>
      <p:sp>
        <p:nvSpPr>
          <p:cNvPr id="392" name="object 3"/>
          <p:cNvSpPr txBox="1">
            <a:spLocks noGrp="1"/>
          </p:cNvSpPr>
          <p:nvPr>
            <p:ph type="title"/>
          </p:nvPr>
        </p:nvSpPr>
        <p:spPr>
          <a:xfrm>
            <a:off x="4417368" y="190107"/>
            <a:ext cx="7774632" cy="864096"/>
          </a:xfrm>
          <a:prstGeom prst="rect">
            <a:avLst/>
          </a:prstGeom>
        </p:spPr>
        <p:txBody>
          <a:bodyPr>
            <a:noAutofit/>
          </a:bodyPr>
          <a:lstStyle>
            <a:lvl1pPr indent="15070" algn="r" defTabSz="1627632">
              <a:spcBef>
                <a:spcPts val="100"/>
              </a:spcBef>
              <a:defRPr sz="4984"/>
            </a:lvl1pPr>
          </a:lstStyle>
          <a:p>
            <a:r>
              <a:rPr sz="2000"/>
              <a:t>Mod-High Risk Early Breast Cancer: Adjuvant </a:t>
            </a:r>
            <a:r>
              <a:rPr sz="2000" err="1"/>
              <a:t>Ribociclib</a:t>
            </a:r>
            <a:r>
              <a:rPr sz="2000"/>
              <a:t> (NATALEE)</a:t>
            </a:r>
          </a:p>
        </p:txBody>
      </p:sp>
      <p:sp>
        <p:nvSpPr>
          <p:cNvPr id="393" name="object 4"/>
          <p:cNvSpPr/>
          <p:nvPr/>
        </p:nvSpPr>
        <p:spPr>
          <a:xfrm>
            <a:off x="6032168" y="4495401"/>
            <a:ext cx="0" cy="96336"/>
          </a:xfrm>
          <a:prstGeom prst="line">
            <a:avLst/>
          </a:prstGeom>
          <a:ln w="12700">
            <a:solidFill>
              <a:srgbClr val="000000"/>
            </a:solidFill>
            <a:prstDash val="sysDash"/>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394" name="object 5"/>
          <p:cNvSpPr/>
          <p:nvPr/>
        </p:nvSpPr>
        <p:spPr>
          <a:xfrm>
            <a:off x="7384295" y="4495401"/>
            <a:ext cx="0" cy="96336"/>
          </a:xfrm>
          <a:prstGeom prst="line">
            <a:avLst/>
          </a:prstGeom>
          <a:ln w="12700">
            <a:solidFill>
              <a:srgbClr val="000000"/>
            </a:solidFill>
            <a:prstDash val="sysDash"/>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sz="3200"/>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395" name="object 6"/>
          <p:cNvSpPr txBox="1"/>
          <p:nvPr/>
        </p:nvSpPr>
        <p:spPr>
          <a:xfrm>
            <a:off x="7443731" y="1050959"/>
            <a:ext cx="539328" cy="124393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marL="0" marR="0" lvl="0" indent="16086" algn="l" defTabSz="1219154" rtl="0" eaLnBrk="1" fontAlgn="auto" latinLnBrk="0" hangingPunct="0">
              <a:lnSpc>
                <a:spcPct val="100000"/>
              </a:lnSpc>
              <a:spcBef>
                <a:spcPts val="100"/>
              </a:spcBef>
              <a:spcAft>
                <a:spcPts val="0"/>
              </a:spcAft>
              <a:buClrTx/>
              <a:buSzTx/>
              <a:buFontTx/>
              <a:buNone/>
              <a:tabLst/>
              <a:defRPr sz="3000" b="1" spc="-24">
                <a:solidFill>
                  <a:srgbClr val="126178"/>
                </a:solidFill>
                <a:latin typeface="Arial Narrow"/>
                <a:ea typeface="Arial Narrow"/>
                <a:cs typeface="Arial Narrow"/>
                <a:sym typeface="Arial Narrow"/>
              </a:defRPr>
            </a:pPr>
            <a:r>
              <a:rPr kumimoji="0" sz="1500" b="1" i="0" u="none" strike="noStrike" kern="0" cap="none" spc="-24" normalizeH="0" baseline="0" noProof="0">
                <a:ln>
                  <a:noFill/>
                </a:ln>
                <a:solidFill>
                  <a:srgbClr val="126178"/>
                </a:solidFill>
                <a:effectLst/>
                <a:uLnTx/>
                <a:uFillTx/>
                <a:latin typeface="Arial Narrow"/>
                <a:cs typeface="Arial Narrow"/>
                <a:sym typeface="Arial Narrow"/>
              </a:rPr>
              <a:t>88.5%</a:t>
            </a:r>
          </a:p>
          <a:p>
            <a:pPr marL="0" marR="0" lvl="0" indent="0" algn="l" defTabSz="1219154" rtl="0" eaLnBrk="1" fontAlgn="auto" latinLnBrk="0" hangingPunct="0">
              <a:lnSpc>
                <a:spcPct val="100000"/>
              </a:lnSpc>
              <a:spcBef>
                <a:spcPts val="1100"/>
              </a:spcBef>
              <a:spcAft>
                <a:spcPts val="0"/>
              </a:spcAft>
              <a:buClrTx/>
              <a:buSzTx/>
              <a:buFontTx/>
              <a:buNone/>
              <a:tabLst/>
              <a:defRPr sz="3000">
                <a:latin typeface="Arial Narrow"/>
                <a:ea typeface="Arial Narrow"/>
                <a:cs typeface="Arial Narrow"/>
                <a:sym typeface="Arial Narrow"/>
              </a:defRPr>
            </a:pPr>
            <a:endParaRPr kumimoji="0" sz="1500" b="0" i="0" u="none" strike="noStrike" kern="0" cap="none" spc="0" normalizeH="0" baseline="0" noProof="0">
              <a:ln>
                <a:noFill/>
              </a:ln>
              <a:solidFill>
                <a:srgbClr val="000000"/>
              </a:solidFill>
              <a:effectLst/>
              <a:uLnTx/>
              <a:uFillTx/>
              <a:latin typeface="Arial Narrow"/>
              <a:cs typeface="Arial Narrow"/>
              <a:sym typeface="Arial Narrow"/>
            </a:endParaRPr>
          </a:p>
          <a:p>
            <a:pPr marL="0" marR="0" lvl="0" indent="16086" algn="l" defTabSz="1219154" rtl="0" eaLnBrk="1" fontAlgn="auto" latinLnBrk="0" hangingPunct="0">
              <a:lnSpc>
                <a:spcPct val="100000"/>
              </a:lnSpc>
              <a:spcBef>
                <a:spcPts val="0"/>
              </a:spcBef>
              <a:spcAft>
                <a:spcPts val="0"/>
              </a:spcAft>
              <a:buClrTx/>
              <a:buSzTx/>
              <a:buFontTx/>
              <a:buNone/>
              <a:tabLst/>
              <a:defRPr sz="3000" b="1" spc="-24">
                <a:solidFill>
                  <a:srgbClr val="888888"/>
                </a:solidFill>
                <a:latin typeface="Arial Narrow"/>
                <a:ea typeface="Arial Narrow"/>
                <a:cs typeface="Arial Narrow"/>
                <a:sym typeface="Arial Narrow"/>
              </a:defRPr>
            </a:pPr>
            <a:r>
              <a:rPr kumimoji="0" sz="1500" b="1" i="0" u="none" strike="noStrike" kern="0" cap="none" spc="-24" normalizeH="0" baseline="0" noProof="0">
                <a:ln>
                  <a:noFill/>
                </a:ln>
                <a:solidFill>
                  <a:srgbClr val="888888"/>
                </a:solidFill>
                <a:effectLst/>
                <a:uLnTx/>
                <a:uFillTx/>
                <a:latin typeface="Arial Narrow"/>
                <a:cs typeface="Arial Narrow"/>
                <a:sym typeface="Arial Narrow"/>
              </a:rPr>
              <a:t>83.6%</a:t>
            </a:r>
          </a:p>
          <a:p>
            <a:pPr marL="0" marR="0" lvl="0" indent="8466" algn="l" defTabSz="1219154" rtl="0" eaLnBrk="1" fontAlgn="auto" latinLnBrk="0" hangingPunct="0">
              <a:lnSpc>
                <a:spcPct val="100000"/>
              </a:lnSpc>
              <a:spcBef>
                <a:spcPts val="1351"/>
              </a:spcBef>
              <a:spcAft>
                <a:spcPts val="0"/>
              </a:spcAft>
              <a:buClrTx/>
              <a:buSzTx/>
              <a:buFontTx/>
              <a:buNone/>
              <a:tabLst/>
              <a:defRPr sz="3000" b="1" spc="-24">
                <a:latin typeface="Arial Narrow"/>
                <a:ea typeface="Arial Narrow"/>
                <a:cs typeface="Arial Narrow"/>
                <a:sym typeface="Arial Narrow"/>
              </a:defRPr>
            </a:pPr>
            <a:r>
              <a:rPr kumimoji="0" sz="1500" b="1" i="0" u="none" strike="noStrike" kern="0" cap="none" spc="-24" normalizeH="0" baseline="0" noProof="0">
                <a:ln>
                  <a:noFill/>
                </a:ln>
                <a:solidFill>
                  <a:srgbClr val="000000"/>
                </a:solidFill>
                <a:effectLst/>
                <a:uLnTx/>
                <a:uFillTx/>
                <a:latin typeface="Arial Narrow"/>
                <a:cs typeface="Arial Narrow"/>
                <a:sym typeface="Arial Narrow"/>
              </a:rPr>
              <a:t>∆4.9%</a:t>
            </a:r>
          </a:p>
        </p:txBody>
      </p:sp>
      <p:grpSp>
        <p:nvGrpSpPr>
          <p:cNvPr id="398" name="object 8"/>
          <p:cNvGrpSpPr/>
          <p:nvPr/>
        </p:nvGrpSpPr>
        <p:grpSpPr>
          <a:xfrm>
            <a:off x="4373208" y="3446857"/>
            <a:ext cx="3062819" cy="335280"/>
            <a:chOff x="0" y="0"/>
            <a:chExt cx="6125634" cy="670559"/>
          </a:xfrm>
        </p:grpSpPr>
        <p:sp>
          <p:nvSpPr>
            <p:cNvPr id="396" name="object 9"/>
            <p:cNvSpPr/>
            <p:nvPr/>
          </p:nvSpPr>
          <p:spPr>
            <a:xfrm>
              <a:off x="0" y="0"/>
              <a:ext cx="3062734" cy="670560"/>
            </a:xfrm>
            <a:prstGeom prst="rect">
              <a:avLst/>
            </a:prstGeom>
            <a:solidFill>
              <a:srgbClr val="126178"/>
            </a:solidFill>
            <a:ln w="12700" cap="flat">
              <a:noFill/>
              <a:miter lim="400000"/>
            </a:ln>
            <a:effectLst/>
          </p:spPr>
          <p:txBody>
            <a:bodyPr wrap="square" lIns="0" tIns="0" rIns="0" bIns="0" numCol="1" anchor="t">
              <a:noAutofit/>
            </a:bodyPr>
            <a:lstStyle/>
            <a:p>
              <a:pPr marL="0" marR="0" lvl="0" indent="0" algn="l" defTabSz="1219154" rtl="0" eaLnBrk="1" fontAlgn="auto" latinLnBrk="0" hangingPunct="0">
                <a:lnSpc>
                  <a:spcPct val="100000"/>
                </a:lnSpc>
                <a:spcBef>
                  <a:spcPts val="0"/>
                </a:spcBef>
                <a:spcAft>
                  <a:spcPts val="0"/>
                </a:spcAft>
                <a:buClrTx/>
                <a:buSzTx/>
                <a:buFontTx/>
                <a:buNone/>
                <a:tabLst/>
                <a:defRPr sz="4600">
                  <a:latin typeface="Calibri"/>
                  <a:ea typeface="Calibri"/>
                  <a:cs typeface="Calibri"/>
                  <a:sym typeface="Calibri"/>
                </a:defRPr>
              </a:pPr>
              <a:endParaRPr kumimoji="0" sz="2300" b="0" i="0" u="none" strike="noStrike" kern="0" cap="none" spc="0" normalizeH="0" baseline="0" noProof="0">
                <a:ln>
                  <a:noFill/>
                </a:ln>
                <a:solidFill>
                  <a:srgbClr val="000000"/>
                </a:solidFill>
                <a:effectLst/>
                <a:uLnTx/>
                <a:uFillTx/>
                <a:latin typeface="Calibri"/>
                <a:cs typeface="Calibri"/>
                <a:sym typeface="Calibri"/>
              </a:endParaRPr>
            </a:p>
          </p:txBody>
        </p:sp>
        <p:sp>
          <p:nvSpPr>
            <p:cNvPr id="397" name="object 10"/>
            <p:cNvSpPr/>
            <p:nvPr/>
          </p:nvSpPr>
          <p:spPr>
            <a:xfrm>
              <a:off x="3062901" y="0"/>
              <a:ext cx="3062734" cy="670560"/>
            </a:xfrm>
            <a:prstGeom prst="rect">
              <a:avLst/>
            </a:prstGeom>
            <a:solidFill>
              <a:srgbClr val="858988"/>
            </a:solidFill>
            <a:ln w="12700" cap="flat">
              <a:noFill/>
              <a:miter lim="400000"/>
            </a:ln>
            <a:effectLst/>
          </p:spPr>
          <p:txBody>
            <a:bodyPr wrap="square" lIns="0" tIns="0" rIns="0" bIns="0" numCol="1" anchor="t">
              <a:noAutofit/>
            </a:bodyPr>
            <a:lstStyle/>
            <a:p>
              <a:pPr marL="0" marR="0" lvl="0" indent="0" algn="l" defTabSz="1219154" rtl="0" eaLnBrk="1" fontAlgn="auto" latinLnBrk="0" hangingPunct="0">
                <a:lnSpc>
                  <a:spcPct val="100000"/>
                </a:lnSpc>
                <a:spcBef>
                  <a:spcPts val="0"/>
                </a:spcBef>
                <a:spcAft>
                  <a:spcPts val="0"/>
                </a:spcAft>
                <a:buClrTx/>
                <a:buSzTx/>
                <a:buFontTx/>
                <a:buNone/>
                <a:tabLst/>
                <a:defRPr sz="4600">
                  <a:latin typeface="Calibri"/>
                  <a:ea typeface="Calibri"/>
                  <a:cs typeface="Calibri"/>
                  <a:sym typeface="Calibri"/>
                </a:defRPr>
              </a:pPr>
              <a:endParaRPr kumimoji="0" sz="2300" b="0" i="0" u="none" strike="noStrike" kern="0" cap="none" spc="0" normalizeH="0" baseline="0" noProof="0">
                <a:ln>
                  <a:noFill/>
                </a:ln>
                <a:solidFill>
                  <a:srgbClr val="000000"/>
                </a:solidFill>
                <a:effectLst/>
                <a:uLnTx/>
                <a:uFillTx/>
                <a:latin typeface="Calibri"/>
                <a:cs typeface="Calibri"/>
                <a:sym typeface="Calibri"/>
              </a:endParaRPr>
            </a:p>
          </p:txBody>
        </p:sp>
      </p:grpSp>
      <p:graphicFrame>
        <p:nvGraphicFramePr>
          <p:cNvPr id="399" name="object 11"/>
          <p:cNvGraphicFramePr/>
          <p:nvPr/>
        </p:nvGraphicFramePr>
        <p:xfrm>
          <a:off x="1913980" y="812202"/>
          <a:ext cx="5535324" cy="4047255"/>
        </p:xfrm>
        <a:graphic>
          <a:graphicData uri="http://schemas.openxmlformats.org/drawingml/2006/table">
            <a:tbl>
              <a:tblPr/>
              <a:tblGrid>
                <a:gridCol w="2481323">
                  <a:extLst>
                    <a:ext uri="{9D8B030D-6E8A-4147-A177-3AD203B41FA5}">
                      <a16:colId xmlns:a16="http://schemas.microsoft.com/office/drawing/2014/main" val="20000"/>
                    </a:ext>
                  </a:extLst>
                </a:gridCol>
                <a:gridCol w="1553187">
                  <a:extLst>
                    <a:ext uri="{9D8B030D-6E8A-4147-A177-3AD203B41FA5}">
                      <a16:colId xmlns:a16="http://schemas.microsoft.com/office/drawing/2014/main" val="20001"/>
                    </a:ext>
                  </a:extLst>
                </a:gridCol>
                <a:gridCol w="129647">
                  <a:extLst>
                    <a:ext uri="{9D8B030D-6E8A-4147-A177-3AD203B41FA5}">
                      <a16:colId xmlns:a16="http://schemas.microsoft.com/office/drawing/2014/main" val="20002"/>
                    </a:ext>
                  </a:extLst>
                </a:gridCol>
                <a:gridCol w="1371167">
                  <a:extLst>
                    <a:ext uri="{9D8B030D-6E8A-4147-A177-3AD203B41FA5}">
                      <a16:colId xmlns:a16="http://schemas.microsoft.com/office/drawing/2014/main" val="20003"/>
                    </a:ext>
                  </a:extLst>
                </a:gridCol>
              </a:tblGrid>
              <a:tr h="2621280">
                <a:tc gridSpan="3">
                  <a:txBody>
                    <a:bodyPr/>
                    <a:lstStyle/>
                    <a:p>
                      <a:pPr marR="119379" defTabSz="1828800">
                        <a:spcBef>
                          <a:spcPts val="1600"/>
                        </a:spcBef>
                        <a:defRPr sz="3000" b="1" spc="-18">
                          <a:solidFill>
                            <a:srgbClr val="126178"/>
                          </a:solidFill>
                          <a:latin typeface="Arial Narrow"/>
                          <a:ea typeface="Arial Narrow"/>
                          <a:cs typeface="Arial Narrow"/>
                          <a:sym typeface="Arial Narrow"/>
                        </a:defRPr>
                      </a:pPr>
                      <a:r>
                        <a:rPr sz="1500"/>
                        <a:t>90.8%</a:t>
                      </a:r>
                    </a:p>
                    <a:p>
                      <a:pPr algn="l" defTabSz="1828800">
                        <a:spcBef>
                          <a:spcPts val="200"/>
                        </a:spcBef>
                        <a:defRPr sz="3000">
                          <a:latin typeface="Times New Roman"/>
                          <a:ea typeface="Times New Roman"/>
                          <a:cs typeface="Times New Roman"/>
                          <a:sym typeface="Times New Roman"/>
                        </a:defRPr>
                      </a:pPr>
                      <a:endParaRPr sz="1500"/>
                    </a:p>
                    <a:p>
                      <a:pPr marR="119379" defTabSz="1828800">
                        <a:defRPr sz="3000" b="1" spc="-18">
                          <a:solidFill>
                            <a:srgbClr val="888888"/>
                          </a:solidFill>
                          <a:latin typeface="Arial Narrow"/>
                          <a:ea typeface="Arial Narrow"/>
                          <a:cs typeface="Arial Narrow"/>
                          <a:sym typeface="Arial Narrow"/>
                        </a:defRPr>
                      </a:pPr>
                      <a:r>
                        <a:rPr sz="1500"/>
                        <a:t>88.1%</a:t>
                      </a:r>
                    </a:p>
                    <a:p>
                      <a:pPr marR="97789" defTabSz="1828800">
                        <a:spcBef>
                          <a:spcPts val="2200"/>
                        </a:spcBef>
                        <a:defRPr sz="3000" b="1" spc="-18">
                          <a:latin typeface="Arial Narrow"/>
                          <a:ea typeface="Arial Narrow"/>
                          <a:cs typeface="Arial Narrow"/>
                          <a:sym typeface="Arial Narrow"/>
                        </a:defRPr>
                      </a:pPr>
                      <a:r>
                        <a:rPr sz="1500"/>
                        <a:t>∆2.7%</a:t>
                      </a:r>
                    </a:p>
                    <a:p>
                      <a:pPr algn="l" defTabSz="1828800">
                        <a:defRPr sz="3000">
                          <a:latin typeface="Times New Roman"/>
                          <a:ea typeface="Times New Roman"/>
                          <a:cs typeface="Times New Roman"/>
                          <a:sym typeface="Times New Roman"/>
                        </a:defRPr>
                      </a:pPr>
                      <a:endParaRPr sz="1500"/>
                    </a:p>
                    <a:p>
                      <a:pPr algn="l" defTabSz="1828800">
                        <a:defRPr sz="3000">
                          <a:latin typeface="Times New Roman"/>
                          <a:ea typeface="Times New Roman"/>
                          <a:cs typeface="Times New Roman"/>
                          <a:sym typeface="Times New Roman"/>
                        </a:defRPr>
                      </a:pPr>
                      <a:endParaRPr sz="1500"/>
                    </a:p>
                    <a:p>
                      <a:pPr algn="l" defTabSz="1828800">
                        <a:defRPr sz="3000">
                          <a:latin typeface="Times New Roman"/>
                          <a:ea typeface="Times New Roman"/>
                          <a:cs typeface="Times New Roman"/>
                          <a:sym typeface="Times New Roman"/>
                        </a:defRPr>
                      </a:pPr>
                      <a:endParaRPr sz="1500"/>
                    </a:p>
                    <a:p>
                      <a:pPr algn="l" defTabSz="1828800">
                        <a:spcBef>
                          <a:spcPts val="1200"/>
                        </a:spcBef>
                        <a:defRPr sz="3000">
                          <a:latin typeface="Times New Roman"/>
                          <a:ea typeface="Times New Roman"/>
                          <a:cs typeface="Times New Roman"/>
                          <a:sym typeface="Times New Roman"/>
                        </a:defRPr>
                      </a:pPr>
                      <a:endParaRPr sz="1500"/>
                    </a:p>
                    <a:p>
                      <a:pPr indent="277495" algn="l" defTabSz="1828800">
                        <a:defRPr sz="3000" b="1">
                          <a:latin typeface="Arial Narrow"/>
                          <a:ea typeface="Arial Narrow"/>
                          <a:cs typeface="Arial Narrow"/>
                          <a:sym typeface="Arial Narrow"/>
                        </a:defRPr>
                      </a:pPr>
                      <a:r>
                        <a:rPr sz="1500"/>
                        <a:t>Median</a:t>
                      </a:r>
                      <a:r>
                        <a:rPr sz="1500" spc="-28"/>
                        <a:t> </a:t>
                      </a:r>
                      <a:r>
                        <a:rPr sz="1500" spc="-18"/>
                        <a:t>follow-</a:t>
                      </a:r>
                      <a:r>
                        <a:rPr sz="1500"/>
                        <a:t>up</a:t>
                      </a:r>
                      <a:r>
                        <a:rPr sz="1500" spc="-18"/>
                        <a:t> </a:t>
                      </a:r>
                      <a:r>
                        <a:rPr sz="1500"/>
                        <a:t>for</a:t>
                      </a:r>
                      <a:r>
                        <a:rPr sz="1500" spc="-18"/>
                        <a:t> </a:t>
                      </a:r>
                      <a:r>
                        <a:rPr sz="1500"/>
                        <a:t>iDFS,</a:t>
                      </a:r>
                      <a:r>
                        <a:rPr sz="1500" spc="-18"/>
                        <a:t> </a:t>
                      </a:r>
                      <a:r>
                        <a:rPr sz="1500"/>
                        <a:t>44.2</a:t>
                      </a:r>
                      <a:r>
                        <a:rPr sz="1500" spc="-9"/>
                        <a:t> </a:t>
                      </a:r>
                      <a:r>
                        <a:rPr sz="1500" spc="-46"/>
                        <a:t>mo</a:t>
                      </a:r>
                      <a:r>
                        <a:rPr sz="1500" spc="-69" baseline="27895"/>
                        <a:t>a</a:t>
                      </a:r>
                    </a:p>
                  </a:txBody>
                  <a:tcPr marL="0" marR="0" marT="0" marB="0" horzOverflow="overflow">
                    <a:lnL w="12700">
                      <a:miter lim="400000"/>
                    </a:lnL>
                    <a:lnR w="12700">
                      <a:solidFill>
                        <a:srgbClr val="000000"/>
                      </a:solidFill>
                      <a:prstDash val="sysDash"/>
                    </a:lnR>
                    <a:lnT w="12700">
                      <a:miter lim="400000"/>
                    </a:lnT>
                    <a:lnB w="12700">
                      <a:solidFill>
                        <a:schemeClr val="accent3">
                          <a:lumOff val="44000"/>
                        </a:schemeClr>
                      </a:solidFill>
                    </a:lnB>
                    <a:noFill/>
                  </a:tcPr>
                </a:tc>
                <a:tc hMerge="1">
                  <a:txBody>
                    <a:bodyPr/>
                    <a:lstStyle/>
                    <a:p>
                      <a:endParaRPr lang="en-US"/>
                    </a:p>
                  </a:txBody>
                  <a:tcPr/>
                </a:tc>
                <a:tc hMerge="1">
                  <a:txBody>
                    <a:bodyPr/>
                    <a:lstStyle/>
                    <a:p>
                      <a:endParaRPr lang="en-US"/>
                    </a:p>
                  </a:txBody>
                  <a:tcPr/>
                </a:tc>
                <a:tc>
                  <a:txBody>
                    <a:bodyPr/>
                    <a:lstStyle/>
                    <a:p>
                      <a:pPr algn="l" defTabSz="1828800">
                        <a:defRPr sz="3200">
                          <a:latin typeface="Calibri"/>
                          <a:ea typeface="Calibri"/>
                          <a:cs typeface="Calibri"/>
                          <a:sym typeface="Calibri"/>
                        </a:defRPr>
                      </a:pPr>
                      <a:endParaRPr sz="1600"/>
                    </a:p>
                  </a:txBody>
                  <a:tcPr marL="0" marR="0" marT="0" marB="0" horzOverflow="overflow">
                    <a:lnL w="12700">
                      <a:solidFill>
                        <a:srgbClr val="000000"/>
                      </a:solidFill>
                      <a:prstDash val="sysDash"/>
                    </a:lnL>
                    <a:lnR w="12700">
                      <a:solidFill>
                        <a:srgbClr val="000000"/>
                      </a:solidFill>
                      <a:prstDash val="sysDash"/>
                    </a:lnR>
                    <a:lnT w="12700">
                      <a:miter lim="400000"/>
                    </a:lnT>
                    <a:lnB w="12700">
                      <a:solidFill>
                        <a:schemeClr val="accent3">
                          <a:lumOff val="44000"/>
                        </a:schemeClr>
                      </a:solidFill>
                    </a:lnB>
                    <a:noFill/>
                  </a:tcPr>
                </a:tc>
                <a:extLst>
                  <a:ext uri="{0D108BD9-81ED-4DB2-BD59-A6C34878D82A}">
                    <a16:rowId xmlns:a16="http://schemas.microsoft.com/office/drawing/2014/main" val="10000"/>
                  </a:ext>
                </a:extLst>
              </a:tr>
              <a:tr h="396003">
                <a:tc>
                  <a:txBody>
                    <a:bodyPr/>
                    <a:lstStyle/>
                    <a:p>
                      <a:pPr algn="l" defTabSz="1828800">
                        <a:defRPr sz="3200">
                          <a:latin typeface="Calibri"/>
                          <a:ea typeface="Calibri"/>
                          <a:cs typeface="Calibri"/>
                          <a:sym typeface="Calibri"/>
                        </a:defRPr>
                      </a:pPr>
                      <a:endParaRPr sz="1600"/>
                    </a:p>
                  </a:txBody>
                  <a:tcPr marL="0" marR="0" marT="0" marB="0" horzOverflow="overflow">
                    <a:lnL w="12700">
                      <a:solidFill>
                        <a:schemeClr val="accent3">
                          <a:lumOff val="44000"/>
                        </a:schemeClr>
                      </a:solidFill>
                    </a:lnL>
                    <a:lnR w="12700">
                      <a:solidFill>
                        <a:schemeClr val="accent3">
                          <a:lumOff val="44000"/>
                        </a:schemeClr>
                      </a:solidFill>
                    </a:lnR>
                    <a:lnT w="12700">
                      <a:solidFill>
                        <a:schemeClr val="accent3">
                          <a:lumOff val="44000"/>
                        </a:schemeClr>
                      </a:solidFill>
                    </a:lnT>
                    <a:lnB w="12700">
                      <a:miter lim="400000"/>
                    </a:lnB>
                    <a:noFill/>
                  </a:tcPr>
                </a:tc>
                <a:tc>
                  <a:txBody>
                    <a:bodyPr/>
                    <a:lstStyle/>
                    <a:p>
                      <a:pPr algn="ctr" defTabSz="1828800">
                        <a:spcBef>
                          <a:spcPts val="600"/>
                        </a:spcBef>
                        <a:defRPr sz="2600" b="1">
                          <a:solidFill>
                            <a:schemeClr val="accent3">
                              <a:lumOff val="44000"/>
                            </a:schemeClr>
                          </a:solidFill>
                          <a:sym typeface="Arial"/>
                        </a:defRPr>
                      </a:pPr>
                      <a:r>
                        <a:rPr sz="1300"/>
                        <a:t>RIB</a:t>
                      </a:r>
                      <a:r>
                        <a:rPr sz="1300" spc="-37"/>
                        <a:t> </a:t>
                      </a:r>
                      <a:r>
                        <a:rPr sz="1300"/>
                        <a:t>+</a:t>
                      </a:r>
                      <a:r>
                        <a:rPr sz="1300" spc="-27"/>
                        <a:t> </a:t>
                      </a:r>
                      <a:r>
                        <a:rPr sz="1300" spc="-37"/>
                        <a:t>NSAI</a:t>
                      </a:r>
                    </a:p>
                  </a:txBody>
                  <a:tcPr marL="0" marR="0" marT="0" marB="0" horzOverflow="overflow">
                    <a:lnL w="12700">
                      <a:solidFill>
                        <a:schemeClr val="accent3">
                          <a:lumOff val="44000"/>
                        </a:schemeClr>
                      </a:solidFill>
                    </a:lnL>
                    <a:lnR w="12700">
                      <a:solidFill>
                        <a:schemeClr val="accent3">
                          <a:lumOff val="44000"/>
                        </a:schemeClr>
                      </a:solidFill>
                    </a:lnR>
                    <a:lnT w="12700">
                      <a:solidFill>
                        <a:schemeClr val="accent3">
                          <a:lumOff val="44000"/>
                        </a:schemeClr>
                      </a:solidFill>
                    </a:lnT>
                    <a:lnB w="12700">
                      <a:miter lim="400000"/>
                    </a:lnB>
                    <a:solidFill>
                      <a:srgbClr val="126178"/>
                    </a:solidFill>
                  </a:tcPr>
                </a:tc>
                <a:tc gridSpan="2">
                  <a:txBody>
                    <a:bodyPr/>
                    <a:lstStyle/>
                    <a:p>
                      <a:pPr indent="221615" algn="l" defTabSz="1828800">
                        <a:spcBef>
                          <a:spcPts val="600"/>
                        </a:spcBef>
                        <a:defRPr sz="2600" b="1">
                          <a:solidFill>
                            <a:schemeClr val="accent3">
                              <a:lumOff val="44000"/>
                            </a:schemeClr>
                          </a:solidFill>
                          <a:sym typeface="Arial"/>
                        </a:defRPr>
                      </a:pPr>
                      <a:r>
                        <a:rPr sz="1300"/>
                        <a:t>NSAI</a:t>
                      </a:r>
                      <a:r>
                        <a:rPr sz="1300" spc="-46"/>
                        <a:t> </a:t>
                      </a:r>
                      <a:r>
                        <a:rPr sz="1300" spc="-18"/>
                        <a:t>alone</a:t>
                      </a:r>
                    </a:p>
                  </a:txBody>
                  <a:tcPr marL="0" marR="0" marT="0" marB="0" horzOverflow="overflow">
                    <a:lnL w="12700">
                      <a:solidFill>
                        <a:schemeClr val="accent3">
                          <a:lumOff val="44000"/>
                        </a:schemeClr>
                      </a:solidFill>
                    </a:lnL>
                    <a:lnR w="12700">
                      <a:solidFill>
                        <a:schemeClr val="accent3">
                          <a:lumOff val="44000"/>
                        </a:schemeClr>
                      </a:solidFill>
                    </a:lnR>
                    <a:lnT w="12700">
                      <a:solidFill>
                        <a:schemeClr val="accent3">
                          <a:lumOff val="44000"/>
                        </a:schemeClr>
                      </a:solidFill>
                    </a:lnT>
                    <a:lnB w="12700">
                      <a:miter lim="400000"/>
                    </a:lnB>
                    <a:solidFill>
                      <a:srgbClr val="858988"/>
                    </a:solidFill>
                  </a:tcPr>
                </a:tc>
                <a:tc hMerge="1">
                  <a:txBody>
                    <a:bodyPr/>
                    <a:lstStyle/>
                    <a:p>
                      <a:endParaRPr lang="en-US"/>
                    </a:p>
                  </a:txBody>
                  <a:tcPr/>
                </a:tc>
                <a:extLst>
                  <a:ext uri="{0D108BD9-81ED-4DB2-BD59-A6C34878D82A}">
                    <a16:rowId xmlns:a16="http://schemas.microsoft.com/office/drawing/2014/main" val="10001"/>
                  </a:ext>
                </a:extLst>
              </a:tr>
              <a:tr h="343324">
                <a:tc>
                  <a:txBody>
                    <a:bodyPr/>
                    <a:lstStyle/>
                    <a:p>
                      <a:pPr indent="91439" algn="l" defTabSz="1828800">
                        <a:lnSpc>
                          <a:spcPts val="2400"/>
                        </a:lnSpc>
                        <a:defRPr sz="2600" b="1">
                          <a:sym typeface="Arial"/>
                        </a:defRPr>
                      </a:pPr>
                      <a:r>
                        <a:rPr sz="1300"/>
                        <a:t>Events/n</a:t>
                      </a:r>
                      <a:r>
                        <a:rPr sz="1300" spc="-74"/>
                        <a:t> </a:t>
                      </a:r>
                      <a:r>
                        <a:rPr sz="1300" spc="-46"/>
                        <a:t>(%)</a:t>
                      </a:r>
                    </a:p>
                  </a:txBody>
                  <a:tcPr marL="0" marR="0" marT="0" marB="0" horzOverflow="overflow">
                    <a:lnL w="12700">
                      <a:solidFill>
                        <a:schemeClr val="accent3">
                          <a:lumOff val="44000"/>
                        </a:schemeClr>
                      </a:solidFill>
                    </a:lnL>
                    <a:lnR w="12700">
                      <a:solidFill>
                        <a:schemeClr val="accent3">
                          <a:lumOff val="44000"/>
                        </a:schemeClr>
                      </a:solidFill>
                    </a:lnR>
                    <a:lnT w="12700">
                      <a:miter lim="400000"/>
                    </a:lnT>
                    <a:lnB w="12700">
                      <a:solidFill>
                        <a:schemeClr val="accent3">
                          <a:lumOff val="44000"/>
                        </a:schemeClr>
                      </a:solidFill>
                    </a:lnB>
                    <a:solidFill>
                      <a:srgbClr val="F1F1F1"/>
                    </a:solidFill>
                  </a:tcPr>
                </a:tc>
                <a:tc>
                  <a:txBody>
                    <a:bodyPr/>
                    <a:lstStyle/>
                    <a:p>
                      <a:pPr algn="ctr" defTabSz="1828800">
                        <a:lnSpc>
                          <a:spcPts val="2400"/>
                        </a:lnSpc>
                        <a:defRPr sz="2600">
                          <a:sym typeface="Arial"/>
                        </a:defRPr>
                      </a:pPr>
                      <a:r>
                        <a:rPr sz="1300"/>
                        <a:t>263/2549</a:t>
                      </a:r>
                      <a:r>
                        <a:rPr sz="1300" spc="-9"/>
                        <a:t> </a:t>
                      </a:r>
                      <a:r>
                        <a:rPr sz="1300" spc="-18"/>
                        <a:t>(10.3)</a:t>
                      </a:r>
                    </a:p>
                  </a:txBody>
                  <a:tcPr marL="0" marR="0" marT="0" marB="0" horzOverflow="overflow">
                    <a:lnL w="12700">
                      <a:solidFill>
                        <a:schemeClr val="accent3">
                          <a:lumOff val="44000"/>
                        </a:schemeClr>
                      </a:solidFill>
                    </a:lnL>
                    <a:lnR w="12700">
                      <a:solidFill>
                        <a:schemeClr val="accent3">
                          <a:lumOff val="44000"/>
                        </a:schemeClr>
                      </a:solidFill>
                    </a:lnR>
                    <a:lnT w="12700">
                      <a:miter lim="400000"/>
                    </a:lnT>
                    <a:lnB w="12700">
                      <a:solidFill>
                        <a:schemeClr val="accent3">
                          <a:lumOff val="44000"/>
                        </a:schemeClr>
                      </a:solidFill>
                    </a:lnB>
                    <a:solidFill>
                      <a:srgbClr val="F1F1F1"/>
                    </a:solidFill>
                  </a:tcPr>
                </a:tc>
                <a:tc gridSpan="2">
                  <a:txBody>
                    <a:bodyPr/>
                    <a:lstStyle/>
                    <a:p>
                      <a:pPr indent="100964" algn="l" defTabSz="1828800">
                        <a:lnSpc>
                          <a:spcPts val="2400"/>
                        </a:lnSpc>
                        <a:defRPr sz="2600">
                          <a:sym typeface="Arial"/>
                        </a:defRPr>
                      </a:pPr>
                      <a:r>
                        <a:rPr sz="1300"/>
                        <a:t>340/2552</a:t>
                      </a:r>
                      <a:r>
                        <a:rPr sz="1300" spc="-102"/>
                        <a:t> </a:t>
                      </a:r>
                      <a:r>
                        <a:rPr sz="1300" spc="-18"/>
                        <a:t>(13.3)</a:t>
                      </a:r>
                    </a:p>
                  </a:txBody>
                  <a:tcPr marL="0" marR="0" marT="0" marB="0" horzOverflow="overflow">
                    <a:lnL w="12700">
                      <a:solidFill>
                        <a:schemeClr val="accent3">
                          <a:lumOff val="44000"/>
                        </a:schemeClr>
                      </a:solidFill>
                    </a:lnL>
                    <a:lnR w="12700">
                      <a:miter lim="400000"/>
                    </a:lnR>
                    <a:lnT w="12700">
                      <a:miter lim="400000"/>
                    </a:lnT>
                    <a:lnB w="12700">
                      <a:solidFill>
                        <a:schemeClr val="accent3">
                          <a:lumOff val="44000"/>
                        </a:schemeClr>
                      </a:solidFill>
                    </a:lnB>
                    <a:solidFill>
                      <a:srgbClr val="F1F1F1"/>
                    </a:solidFill>
                  </a:tcPr>
                </a:tc>
                <a:tc hMerge="1">
                  <a:txBody>
                    <a:bodyPr/>
                    <a:lstStyle/>
                    <a:p>
                      <a:endParaRPr lang="en-US"/>
                    </a:p>
                  </a:txBody>
                  <a:tcPr/>
                </a:tc>
                <a:extLst>
                  <a:ext uri="{0D108BD9-81ED-4DB2-BD59-A6C34878D82A}">
                    <a16:rowId xmlns:a16="http://schemas.microsoft.com/office/drawing/2014/main" val="10002"/>
                  </a:ext>
                </a:extLst>
              </a:tr>
              <a:tr h="343324">
                <a:tc>
                  <a:txBody>
                    <a:bodyPr/>
                    <a:lstStyle/>
                    <a:p>
                      <a:pPr indent="91439" algn="l" defTabSz="1828800">
                        <a:lnSpc>
                          <a:spcPts val="2400"/>
                        </a:lnSpc>
                        <a:defRPr sz="2600" b="1">
                          <a:sym typeface="Arial"/>
                        </a:defRPr>
                      </a:pPr>
                      <a:r>
                        <a:rPr sz="1300"/>
                        <a:t>Hazard</a:t>
                      </a:r>
                      <a:r>
                        <a:rPr sz="1300" spc="-46"/>
                        <a:t> </a:t>
                      </a:r>
                      <a:r>
                        <a:rPr sz="1300"/>
                        <a:t>ratio</a:t>
                      </a:r>
                      <a:r>
                        <a:rPr sz="1300" spc="-37"/>
                        <a:t> </a:t>
                      </a:r>
                      <a:r>
                        <a:rPr sz="1300"/>
                        <a:t>(95%</a:t>
                      </a:r>
                      <a:r>
                        <a:rPr sz="1300" spc="-37"/>
                        <a:t> </a:t>
                      </a:r>
                      <a:r>
                        <a:rPr sz="1300" spc="-46"/>
                        <a:t>CI)</a:t>
                      </a:r>
                    </a:p>
                  </a:txBody>
                  <a:tcPr marL="0" marR="0" marT="0" marB="0" horzOverflow="overflow">
                    <a:lnL w="12700">
                      <a:solidFill>
                        <a:schemeClr val="accent3">
                          <a:lumOff val="44000"/>
                        </a:schemeClr>
                      </a:solidFill>
                    </a:lnL>
                    <a:lnR w="12700">
                      <a:solidFill>
                        <a:schemeClr val="accent3">
                          <a:lumOff val="44000"/>
                        </a:schemeClr>
                      </a:solidFill>
                    </a:lnR>
                    <a:lnT w="12700">
                      <a:solidFill>
                        <a:schemeClr val="accent3">
                          <a:lumOff val="44000"/>
                        </a:schemeClr>
                      </a:solidFill>
                    </a:lnT>
                    <a:lnB w="12700">
                      <a:miter lim="400000"/>
                    </a:lnB>
                    <a:solidFill>
                      <a:srgbClr val="F1F1F1"/>
                    </a:solidFill>
                  </a:tcPr>
                </a:tc>
                <a:tc gridSpan="3">
                  <a:txBody>
                    <a:bodyPr/>
                    <a:lstStyle/>
                    <a:p>
                      <a:pPr indent="560069" algn="l" defTabSz="1828800">
                        <a:lnSpc>
                          <a:spcPts val="2400"/>
                        </a:lnSpc>
                        <a:defRPr sz="2600">
                          <a:sym typeface="Arial"/>
                        </a:defRPr>
                      </a:pPr>
                      <a:r>
                        <a:rPr sz="1300"/>
                        <a:t>0.715</a:t>
                      </a:r>
                      <a:r>
                        <a:rPr sz="1300" spc="9"/>
                        <a:t> </a:t>
                      </a:r>
                      <a:r>
                        <a:rPr sz="1300" spc="-18"/>
                        <a:t>(0.609-0.840)</a:t>
                      </a:r>
                    </a:p>
                  </a:txBody>
                  <a:tcPr marL="0" marR="0" marT="0" marB="0" horzOverflow="overflow">
                    <a:lnL w="12700">
                      <a:solidFill>
                        <a:schemeClr val="accent3">
                          <a:lumOff val="44000"/>
                        </a:schemeClr>
                      </a:solidFill>
                    </a:lnL>
                    <a:lnR w="12700">
                      <a:miter lim="400000"/>
                    </a:lnR>
                    <a:lnT w="12700">
                      <a:solidFill>
                        <a:schemeClr val="accent3">
                          <a:lumOff val="44000"/>
                        </a:schemeClr>
                      </a:solidFill>
                    </a:lnT>
                    <a:lnB w="12700">
                      <a:miter lim="400000"/>
                    </a:lnB>
                    <a:solidFill>
                      <a:srgbClr val="F1F1F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43324">
                <a:tc>
                  <a:txBody>
                    <a:bodyPr/>
                    <a:lstStyle/>
                    <a:p>
                      <a:pPr indent="91439" algn="l" defTabSz="1828800">
                        <a:lnSpc>
                          <a:spcPts val="2400"/>
                        </a:lnSpc>
                        <a:defRPr sz="2600" b="1">
                          <a:sym typeface="Arial"/>
                        </a:defRPr>
                      </a:pPr>
                      <a:r>
                        <a:rPr sz="1300"/>
                        <a:t>Nominal</a:t>
                      </a:r>
                      <a:r>
                        <a:rPr sz="1300" spc="-74"/>
                        <a:t> </a:t>
                      </a:r>
                      <a:r>
                        <a:rPr sz="1300" spc="-18"/>
                        <a:t>1-</a:t>
                      </a:r>
                      <a:r>
                        <a:rPr sz="1300"/>
                        <a:t>sided</a:t>
                      </a:r>
                      <a:r>
                        <a:rPr sz="1300" spc="-55"/>
                        <a:t> </a:t>
                      </a:r>
                      <a:r>
                        <a:rPr sz="1300" i="1"/>
                        <a:t>P</a:t>
                      </a:r>
                      <a:r>
                        <a:rPr sz="1300" i="1" spc="-37"/>
                        <a:t> </a:t>
                      </a:r>
                      <a:r>
                        <a:rPr sz="1300" spc="-37"/>
                        <a:t>value</a:t>
                      </a:r>
                    </a:p>
                  </a:txBody>
                  <a:tcPr marL="0" marR="0" marT="0" marB="0" horzOverflow="overflow">
                    <a:lnL w="12700">
                      <a:solidFill>
                        <a:schemeClr val="accent3">
                          <a:lumOff val="44000"/>
                        </a:schemeClr>
                      </a:solidFill>
                    </a:lnL>
                    <a:lnR w="12700">
                      <a:solidFill>
                        <a:schemeClr val="accent3">
                          <a:lumOff val="44000"/>
                        </a:schemeClr>
                      </a:solidFill>
                    </a:lnR>
                    <a:lnT w="12700">
                      <a:miter lim="400000"/>
                    </a:lnT>
                    <a:lnB w="12700">
                      <a:miter lim="400000"/>
                    </a:lnB>
                    <a:solidFill>
                      <a:srgbClr val="D9D9D9"/>
                    </a:solidFill>
                  </a:tcPr>
                </a:tc>
                <a:tc gridSpan="3">
                  <a:txBody>
                    <a:bodyPr/>
                    <a:lstStyle/>
                    <a:p>
                      <a:pPr algn="ctr" defTabSz="1828800">
                        <a:lnSpc>
                          <a:spcPts val="2400"/>
                        </a:lnSpc>
                        <a:defRPr sz="1800"/>
                      </a:pPr>
                      <a:r>
                        <a:rPr sz="1300" spc="-18">
                          <a:sym typeface="Arial"/>
                        </a:rPr>
                        <a:t>&lt;0.0001</a:t>
                      </a:r>
                    </a:p>
                  </a:txBody>
                  <a:tcPr marL="0" marR="0" marT="0" marB="0" horzOverflow="overflow">
                    <a:lnL w="12700">
                      <a:solidFill>
                        <a:schemeClr val="accent3">
                          <a:lumOff val="44000"/>
                        </a:schemeClr>
                      </a:solidFill>
                    </a:lnL>
                    <a:lnR w="12700">
                      <a:miter lim="400000"/>
                    </a:lnR>
                    <a:lnT w="12700">
                      <a:miter lim="400000"/>
                    </a:lnT>
                    <a:lnB w="12700">
                      <a:miter lim="400000"/>
                    </a:lnB>
                    <a:solidFill>
                      <a:srgbClr val="D9D9D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400" name="object 12" descr="object 12"/>
          <p:cNvPicPr>
            <a:picLocks noChangeAspect="1"/>
          </p:cNvPicPr>
          <p:nvPr/>
        </p:nvPicPr>
        <p:blipFill>
          <a:blip r:embed="rId2"/>
          <a:stretch>
            <a:fillRect/>
          </a:stretch>
        </p:blipFill>
        <p:spPr>
          <a:xfrm>
            <a:off x="716116" y="826525"/>
            <a:ext cx="8914893" cy="4941148"/>
          </a:xfrm>
          <a:prstGeom prst="rect">
            <a:avLst/>
          </a:prstGeom>
          <a:ln w="12700">
            <a:miter lim="400000"/>
          </a:ln>
        </p:spPr>
      </p:pic>
      <p:sp>
        <p:nvSpPr>
          <p:cNvPr id="401" name="Textfeld 15"/>
          <p:cNvSpPr txBox="1"/>
          <p:nvPr/>
        </p:nvSpPr>
        <p:spPr>
          <a:xfrm>
            <a:off x="7817030" y="6121657"/>
            <a:ext cx="851515" cy="2616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2200">
                <a:solidFill>
                  <a:schemeClr val="accent3">
                    <a:lumOff val="44000"/>
                  </a:schemeClr>
                </a:solidFill>
                <a:latin typeface="Calibri"/>
                <a:ea typeface="Calibri"/>
                <a:cs typeface="Calibri"/>
                <a:sym typeface="Calibri"/>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8F8F8F">
                    <a:lumOff val="44000"/>
                  </a:srgbClr>
                </a:solidFill>
                <a:effectLst/>
                <a:uLnTx/>
                <a:uFillTx/>
                <a:latin typeface="Calibri"/>
                <a:cs typeface="Calibri"/>
                <a:sym typeface="Calibri"/>
              </a:rPr>
              <a:t>ESMO 2024</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 name="KN522 OS copy (dragged).pdf" descr="KN522 OS copy (dragged).pdf"/>
          <p:cNvPicPr>
            <a:picLocks/>
          </p:cNvPicPr>
          <p:nvPr/>
        </p:nvPicPr>
        <p:blipFill>
          <a:blip r:embed="rId2"/>
          <a:srcRect l="1992" t="9757" r="7168" b="12076"/>
          <a:stretch>
            <a:fillRect/>
          </a:stretch>
        </p:blipFill>
        <p:spPr>
          <a:xfrm>
            <a:off x="364421" y="948996"/>
            <a:ext cx="3987800" cy="4449557"/>
          </a:xfrm>
          <a:prstGeom prst="rect">
            <a:avLst/>
          </a:prstGeom>
          <a:ln w="12700">
            <a:miter lim="400000"/>
          </a:ln>
        </p:spPr>
      </p:pic>
      <p:sp>
        <p:nvSpPr>
          <p:cNvPr id="404" name="Textfeld 15"/>
          <p:cNvSpPr txBox="1"/>
          <p:nvPr/>
        </p:nvSpPr>
        <p:spPr>
          <a:xfrm>
            <a:off x="7667505" y="6092902"/>
            <a:ext cx="1678665" cy="2616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2200">
                <a:solidFill>
                  <a:schemeClr val="accent3">
                    <a:lumOff val="44000"/>
                  </a:schemeClr>
                </a:solidFill>
                <a:latin typeface="Calibri"/>
                <a:ea typeface="Calibri"/>
                <a:cs typeface="Calibri"/>
                <a:sym typeface="Calibri"/>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8F8F8F">
                    <a:lumOff val="44000"/>
                  </a:srgbClr>
                </a:solidFill>
                <a:effectLst/>
                <a:uLnTx/>
                <a:uFillTx/>
                <a:latin typeface="Calibri"/>
                <a:cs typeface="Calibri"/>
                <a:sym typeface="Calibri"/>
              </a:rPr>
              <a:t>Peter Schmid: ESMO 2024</a:t>
            </a:r>
          </a:p>
        </p:txBody>
      </p:sp>
      <p:sp>
        <p:nvSpPr>
          <p:cNvPr id="405" name="KN522: Stage II-III Early TNBC:  Pembrolizumab"/>
          <p:cNvSpPr txBox="1">
            <a:spLocks noGrp="1"/>
          </p:cNvSpPr>
          <p:nvPr>
            <p:ph type="title" idx="4294967295"/>
          </p:nvPr>
        </p:nvSpPr>
        <p:spPr>
          <a:xfrm>
            <a:off x="5410060" y="207359"/>
            <a:ext cx="6592161" cy="864096"/>
          </a:xfrm>
          <a:prstGeom prst="rect">
            <a:avLst/>
          </a:prstGeom>
        </p:spPr>
        <p:txBody>
          <a:bodyPr lIns="45720" tIns="45720" rIns="45720" bIns="45720" anchor="ctr">
            <a:noAutofit/>
          </a:bodyPr>
          <a:lstStyle>
            <a:lvl1pPr indent="15070" algn="r" defTabSz="1627632">
              <a:spcBef>
                <a:spcPts val="100"/>
              </a:spcBef>
              <a:defRPr sz="4984" b="1">
                <a:solidFill>
                  <a:srgbClr val="990000"/>
                </a:solidFill>
                <a:latin typeface="Verdana"/>
                <a:ea typeface="Verdana"/>
                <a:cs typeface="Verdana"/>
                <a:sym typeface="Verdana"/>
              </a:defRPr>
            </a:lvl1pPr>
          </a:lstStyle>
          <a:p>
            <a:r>
              <a:rPr sz="2400"/>
              <a:t>KN522: Stage II-III Early TNBC:  Pembrolizumab</a:t>
            </a:r>
          </a:p>
        </p:txBody>
      </p:sp>
      <p:sp>
        <p:nvSpPr>
          <p:cNvPr id="406" name="more common in younger women…"/>
          <p:cNvSpPr txBox="1">
            <a:spLocks noGrp="1"/>
          </p:cNvSpPr>
          <p:nvPr>
            <p:ph type="body" sz="quarter" idx="4294967295"/>
          </p:nvPr>
        </p:nvSpPr>
        <p:spPr>
          <a:xfrm>
            <a:off x="9493244" y="1224875"/>
            <a:ext cx="2288677" cy="4316239"/>
          </a:xfrm>
          <a:prstGeom prst="rect">
            <a:avLst/>
          </a:prstGeom>
        </p:spPr>
        <p:txBody>
          <a:bodyPr lIns="45720" tIns="45720" rIns="45720" bIns="45720">
            <a:normAutofit fontScale="62500" lnSpcReduction="20000"/>
          </a:bodyPr>
          <a:lstStyle/>
          <a:p>
            <a:pPr marL="342895" indent="-342895" defTabSz="914389">
              <a:spcBef>
                <a:spcPts val="1000"/>
              </a:spcBef>
              <a:buFontTx/>
              <a:defRPr sz="2900">
                <a:latin typeface="Verdana"/>
                <a:ea typeface="Verdana"/>
                <a:cs typeface="Verdana"/>
                <a:sym typeface="Verdana"/>
              </a:defRPr>
            </a:pPr>
            <a:endParaRPr/>
          </a:p>
          <a:p>
            <a:pPr marL="514343" lvl="1" indent="-285746" defTabSz="914389">
              <a:spcBef>
                <a:spcPts val="1000"/>
              </a:spcBef>
              <a:buFontTx/>
              <a:defRPr sz="2900">
                <a:latin typeface="Verdana"/>
                <a:ea typeface="Verdana"/>
                <a:cs typeface="Verdana"/>
                <a:sym typeface="Verdana"/>
              </a:defRPr>
            </a:pPr>
            <a:r>
              <a:t>more common in </a:t>
            </a:r>
            <a:r>
              <a:rPr b="1">
                <a:solidFill>
                  <a:srgbClr val="0433FF"/>
                </a:solidFill>
              </a:rPr>
              <a:t>younger</a:t>
            </a:r>
            <a:r>
              <a:t> women</a:t>
            </a:r>
          </a:p>
          <a:p>
            <a:pPr marL="514343" lvl="1" indent="-285746" defTabSz="914389">
              <a:spcBef>
                <a:spcPts val="1000"/>
              </a:spcBef>
              <a:buFontTx/>
              <a:defRPr sz="2900">
                <a:latin typeface="Verdana"/>
                <a:ea typeface="Verdana"/>
                <a:cs typeface="Verdana"/>
                <a:sym typeface="Verdana"/>
              </a:defRPr>
            </a:pPr>
            <a:r>
              <a:rPr b="1">
                <a:solidFill>
                  <a:srgbClr val="0433FF"/>
                </a:solidFill>
              </a:rPr>
              <a:t>immunotherapy</a:t>
            </a:r>
            <a:r>
              <a:t>sometimes dangerous and unpredictable toxicities (some lifelong)</a:t>
            </a:r>
          </a:p>
          <a:p>
            <a:pPr marL="514343" lvl="1" indent="-285746" defTabSz="914389">
              <a:spcBef>
                <a:spcPts val="1000"/>
              </a:spcBef>
              <a:buFontTx/>
              <a:defRPr sz="2900">
                <a:latin typeface="Verdana"/>
                <a:ea typeface="Verdana"/>
                <a:cs typeface="Verdana"/>
                <a:sym typeface="Verdana"/>
              </a:defRPr>
            </a:pPr>
            <a:r>
              <a:t>one year Rx: </a:t>
            </a:r>
            <a:r>
              <a:rPr b="1">
                <a:solidFill>
                  <a:srgbClr val="0433FF"/>
                </a:solidFill>
              </a:rPr>
              <a:t>$$$</a:t>
            </a:r>
          </a:p>
        </p:txBody>
      </p:sp>
      <p:pic>
        <p:nvPicPr>
          <p:cNvPr id="407" name="KN522 OS copy (dragged).pdf" descr="KN522 OS copy (dragged).pdf"/>
          <p:cNvPicPr>
            <a:picLocks/>
          </p:cNvPicPr>
          <p:nvPr/>
        </p:nvPicPr>
        <p:blipFill>
          <a:blip r:embed="rId3"/>
          <a:srcRect l="2389" t="9648" r="7265" b="11987"/>
          <a:stretch>
            <a:fillRect/>
          </a:stretch>
        </p:blipFill>
        <p:spPr>
          <a:xfrm>
            <a:off x="4950264" y="948996"/>
            <a:ext cx="3990840" cy="4449568"/>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tage II-III Her2+ Early Breast CA:  Neoadjuvant Pertuzumab"/>
          <p:cNvSpPr txBox="1">
            <a:spLocks noGrp="1"/>
          </p:cNvSpPr>
          <p:nvPr>
            <p:ph type="title" idx="4294967295"/>
          </p:nvPr>
        </p:nvSpPr>
        <p:spPr>
          <a:xfrm>
            <a:off x="5410060" y="207359"/>
            <a:ext cx="6592161" cy="864096"/>
          </a:xfrm>
          <a:prstGeom prst="rect">
            <a:avLst/>
          </a:prstGeom>
        </p:spPr>
        <p:txBody>
          <a:bodyPr lIns="45720" tIns="45720" rIns="45720" bIns="45720" anchor="ctr">
            <a:noAutofit/>
          </a:bodyPr>
          <a:lstStyle>
            <a:lvl1pPr indent="15070" algn="r" defTabSz="1627632">
              <a:spcBef>
                <a:spcPts val="100"/>
              </a:spcBef>
              <a:defRPr sz="4984" b="1">
                <a:solidFill>
                  <a:srgbClr val="990000"/>
                </a:solidFill>
                <a:latin typeface="Verdana"/>
                <a:ea typeface="Verdana"/>
                <a:cs typeface="Verdana"/>
                <a:sym typeface="Verdana"/>
              </a:defRPr>
            </a:lvl1pPr>
          </a:lstStyle>
          <a:p>
            <a:r>
              <a:rPr sz="2000"/>
              <a:t>Stage II-III Her2+ Early Breast CA:  Neoadjuvant </a:t>
            </a:r>
            <a:r>
              <a:rPr sz="2000" err="1"/>
              <a:t>Pertuzumab</a:t>
            </a:r>
            <a:endParaRPr sz="2000"/>
          </a:p>
        </p:txBody>
      </p:sp>
      <p:pic>
        <p:nvPicPr>
          <p:cNvPr id="410" name="Screenshot 2025-09-14 at 17.48.49.png" descr="Screenshot 2025-09-14 at 17.48.49.png"/>
          <p:cNvPicPr>
            <a:picLocks/>
          </p:cNvPicPr>
          <p:nvPr/>
        </p:nvPicPr>
        <p:blipFill>
          <a:blip r:embed="rId2"/>
          <a:stretch>
            <a:fillRect/>
          </a:stretch>
        </p:blipFill>
        <p:spPr>
          <a:xfrm>
            <a:off x="400057" y="1277729"/>
            <a:ext cx="4784344" cy="4152548"/>
          </a:xfrm>
          <a:prstGeom prst="rect">
            <a:avLst/>
          </a:prstGeom>
          <a:ln w="12700">
            <a:miter lim="400000"/>
          </a:ln>
        </p:spPr>
      </p:pic>
      <p:sp>
        <p:nvSpPr>
          <p:cNvPr id="411" name="Line"/>
          <p:cNvSpPr/>
          <p:nvPr/>
        </p:nvSpPr>
        <p:spPr>
          <a:xfrm>
            <a:off x="3099322" y="3959525"/>
            <a:ext cx="1761041" cy="0"/>
          </a:xfrm>
          <a:prstGeom prst="line">
            <a:avLst/>
          </a:prstGeom>
          <a:ln w="50800">
            <a:solidFill>
              <a:srgbClr val="FF2600"/>
            </a:solidFill>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12" name="Line"/>
          <p:cNvSpPr/>
          <p:nvPr/>
        </p:nvSpPr>
        <p:spPr>
          <a:xfrm>
            <a:off x="2530216" y="4304821"/>
            <a:ext cx="2410728" cy="0"/>
          </a:xfrm>
          <a:prstGeom prst="line">
            <a:avLst/>
          </a:prstGeom>
          <a:ln w="50800">
            <a:solidFill>
              <a:srgbClr val="FF2600"/>
            </a:solidFill>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13" name="Line"/>
          <p:cNvSpPr/>
          <p:nvPr/>
        </p:nvSpPr>
        <p:spPr>
          <a:xfrm>
            <a:off x="2530216" y="4132173"/>
            <a:ext cx="2410728" cy="0"/>
          </a:xfrm>
          <a:prstGeom prst="line">
            <a:avLst/>
          </a:prstGeom>
          <a:ln w="50800">
            <a:solidFill>
              <a:srgbClr val="FF2600"/>
            </a:solidFill>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14" name="Line"/>
          <p:cNvSpPr/>
          <p:nvPr/>
        </p:nvSpPr>
        <p:spPr>
          <a:xfrm>
            <a:off x="2530216" y="4477469"/>
            <a:ext cx="2410728" cy="0"/>
          </a:xfrm>
          <a:prstGeom prst="line">
            <a:avLst/>
          </a:prstGeom>
          <a:ln w="50800">
            <a:solidFill>
              <a:srgbClr val="FF2600"/>
            </a:solidFill>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pic>
        <p:nvPicPr>
          <p:cNvPr id="415" name="Screenshot 2025-09-14 at 17.45.36.png" descr="Screenshot 2025-09-14 at 17.45.36.png"/>
          <p:cNvPicPr>
            <a:picLocks/>
          </p:cNvPicPr>
          <p:nvPr/>
        </p:nvPicPr>
        <p:blipFill>
          <a:blip r:embed="rId3"/>
          <a:stretch>
            <a:fillRect/>
          </a:stretch>
        </p:blipFill>
        <p:spPr>
          <a:xfrm>
            <a:off x="5353829" y="1277729"/>
            <a:ext cx="3360364" cy="2422055"/>
          </a:xfrm>
          <a:prstGeom prst="rect">
            <a:avLst/>
          </a:prstGeom>
          <a:ln w="12700">
            <a:miter lim="400000"/>
          </a:ln>
        </p:spPr>
      </p:pic>
      <p:sp>
        <p:nvSpPr>
          <p:cNvPr id="416" name="CADTH…"/>
          <p:cNvSpPr txBox="1"/>
          <p:nvPr/>
        </p:nvSpPr>
        <p:spPr>
          <a:xfrm>
            <a:off x="902309" y="2217553"/>
            <a:ext cx="848309" cy="553998"/>
          </a:xfrm>
          <a:prstGeom prst="rect">
            <a:avLst/>
          </a:prstGeom>
          <a:ln w="50800">
            <a:solidFill>
              <a:srgbClr val="FF2600"/>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p>
            <a:pPr marL="0" marR="0" lvl="0" indent="0" algn="l" defTabSz="914354" rtl="0" eaLnBrk="1" fontAlgn="auto" latinLnBrk="0" hangingPunct="0">
              <a:lnSpc>
                <a:spcPct val="100000"/>
              </a:lnSpc>
              <a:spcBef>
                <a:spcPts val="0"/>
              </a:spcBef>
              <a:spcAft>
                <a:spcPts val="0"/>
              </a:spcAft>
              <a:buClrTx/>
              <a:buSzTx/>
              <a:buFontTx/>
              <a:buNone/>
              <a:tabLst/>
              <a:defRPr sz="3000"/>
            </a:pPr>
            <a:r>
              <a:rPr kumimoji="0" sz="1500" b="0" i="0" u="none" strike="noStrike" kern="0" cap="none" spc="0" normalizeH="0" baseline="0" noProof="0">
                <a:ln>
                  <a:noFill/>
                </a:ln>
                <a:solidFill>
                  <a:srgbClr val="000000"/>
                </a:solidFill>
                <a:effectLst/>
                <a:uLnTx/>
                <a:uFillTx/>
                <a:latin typeface="Arial"/>
                <a:cs typeface="Arial"/>
                <a:sym typeface="Arial"/>
              </a:rPr>
              <a:t>CADTH</a:t>
            </a:r>
          </a:p>
          <a:p>
            <a:pPr marL="0" marR="0" lvl="0" indent="0" algn="l" defTabSz="914354" rtl="0" eaLnBrk="1" fontAlgn="auto" latinLnBrk="0" hangingPunct="0">
              <a:lnSpc>
                <a:spcPct val="100000"/>
              </a:lnSpc>
              <a:spcBef>
                <a:spcPts val="0"/>
              </a:spcBef>
              <a:spcAft>
                <a:spcPts val="0"/>
              </a:spcAft>
              <a:buClrTx/>
              <a:buSzTx/>
              <a:buFontTx/>
              <a:buNone/>
              <a:tabLst/>
              <a:defRPr sz="3000"/>
            </a:pPr>
            <a:r>
              <a:rPr kumimoji="0" sz="1500" b="0" i="0" u="none" strike="noStrike" kern="0" cap="none" spc="0" normalizeH="0" baseline="0" noProof="0">
                <a:ln>
                  <a:noFill/>
                </a:ln>
                <a:solidFill>
                  <a:srgbClr val="000000"/>
                </a:solidFill>
                <a:effectLst/>
                <a:uLnTx/>
                <a:uFillTx/>
                <a:latin typeface="Arial"/>
                <a:cs typeface="Arial"/>
                <a:sym typeface="Arial"/>
              </a:rPr>
              <a:t>2015</a:t>
            </a:r>
          </a:p>
        </p:txBody>
      </p:sp>
      <p:sp>
        <p:nvSpPr>
          <p:cNvPr id="417" name="CDA…"/>
          <p:cNvSpPr txBox="1"/>
          <p:nvPr/>
        </p:nvSpPr>
        <p:spPr>
          <a:xfrm>
            <a:off x="7165327" y="1893553"/>
            <a:ext cx="614271" cy="553998"/>
          </a:xfrm>
          <a:prstGeom prst="rect">
            <a:avLst/>
          </a:prstGeom>
          <a:ln w="50800">
            <a:solidFill>
              <a:srgbClr val="FF2600"/>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p>
            <a:pPr marL="0" marR="0" lvl="0" indent="0" algn="l" defTabSz="914354" rtl="0" eaLnBrk="1" fontAlgn="auto" latinLnBrk="0" hangingPunct="0">
              <a:lnSpc>
                <a:spcPct val="100000"/>
              </a:lnSpc>
              <a:spcBef>
                <a:spcPts val="0"/>
              </a:spcBef>
              <a:spcAft>
                <a:spcPts val="0"/>
              </a:spcAft>
              <a:buClrTx/>
              <a:buSzTx/>
              <a:buFontTx/>
              <a:buNone/>
              <a:tabLst/>
              <a:defRPr sz="3000"/>
            </a:pPr>
            <a:r>
              <a:rPr kumimoji="0" sz="1500" b="0" i="0" u="none" strike="noStrike" kern="0" cap="none" spc="0" normalizeH="0" baseline="0" noProof="0">
                <a:ln>
                  <a:noFill/>
                </a:ln>
                <a:solidFill>
                  <a:srgbClr val="000000"/>
                </a:solidFill>
                <a:effectLst/>
                <a:uLnTx/>
                <a:uFillTx/>
                <a:latin typeface="Arial"/>
                <a:cs typeface="Arial"/>
                <a:sym typeface="Arial"/>
              </a:rPr>
              <a:t>CDA</a:t>
            </a:r>
          </a:p>
          <a:p>
            <a:pPr marL="0" marR="0" lvl="0" indent="0" algn="l" defTabSz="914354" rtl="0" eaLnBrk="1" fontAlgn="auto" latinLnBrk="0" hangingPunct="0">
              <a:lnSpc>
                <a:spcPct val="100000"/>
              </a:lnSpc>
              <a:spcBef>
                <a:spcPts val="0"/>
              </a:spcBef>
              <a:spcAft>
                <a:spcPts val="0"/>
              </a:spcAft>
              <a:buClrTx/>
              <a:buSzTx/>
              <a:buFontTx/>
              <a:buNone/>
              <a:tabLst/>
              <a:defRPr sz="3000"/>
            </a:pPr>
            <a:r>
              <a:rPr kumimoji="0" sz="1500" b="0" i="0" u="none" strike="noStrike" kern="0" cap="none" spc="0" normalizeH="0" baseline="0" noProof="0">
                <a:ln>
                  <a:noFill/>
                </a:ln>
                <a:solidFill>
                  <a:srgbClr val="000000"/>
                </a:solidFill>
                <a:effectLst/>
                <a:uLnTx/>
                <a:uFillTx/>
                <a:latin typeface="Arial"/>
                <a:cs typeface="Arial"/>
                <a:sym typeface="Arial"/>
              </a:rPr>
              <a:t>2025</a:t>
            </a:r>
          </a:p>
        </p:txBody>
      </p:sp>
      <p:pic>
        <p:nvPicPr>
          <p:cNvPr id="418" name="Screenshot 2025-09-14 at 17.41.32.png" descr="Screenshot 2025-09-14 at 17.41.32.png"/>
          <p:cNvPicPr>
            <a:picLocks noChangeAspect="1"/>
          </p:cNvPicPr>
          <p:nvPr/>
        </p:nvPicPr>
        <p:blipFill>
          <a:blip r:embed="rId4"/>
          <a:stretch>
            <a:fillRect/>
          </a:stretch>
        </p:blipFill>
        <p:spPr>
          <a:xfrm>
            <a:off x="5353828" y="3796760"/>
            <a:ext cx="5680944" cy="1570689"/>
          </a:xfrm>
          <a:prstGeom prst="rect">
            <a:avLst/>
          </a:prstGeom>
          <a:ln w="12700">
            <a:miter lim="400000"/>
          </a:ln>
        </p:spPr>
      </p:pic>
      <p:pic>
        <p:nvPicPr>
          <p:cNvPr id="419" name="Screenshot 2025-09-14 at 17.41.43.png" descr="Screenshot 2025-09-14 at 17.41.43.png"/>
          <p:cNvPicPr>
            <a:picLocks noChangeAspect="1"/>
          </p:cNvPicPr>
          <p:nvPr/>
        </p:nvPicPr>
        <p:blipFill>
          <a:blip r:embed="rId5"/>
          <a:stretch>
            <a:fillRect/>
          </a:stretch>
        </p:blipFill>
        <p:spPr>
          <a:xfrm>
            <a:off x="400057" y="6089665"/>
            <a:ext cx="4413251" cy="247651"/>
          </a:xfrm>
          <a:prstGeom prst="rect">
            <a:avLst/>
          </a:prstGeom>
          <a:ln w="12700">
            <a:miter lim="400000"/>
          </a:ln>
        </p:spPr>
      </p:pic>
      <p:sp>
        <p:nvSpPr>
          <p:cNvPr id="420" name="10 year wait…"/>
          <p:cNvSpPr txBox="1">
            <a:spLocks noGrp="1"/>
          </p:cNvSpPr>
          <p:nvPr>
            <p:ph type="body" sz="quarter" idx="4294967295"/>
          </p:nvPr>
        </p:nvSpPr>
        <p:spPr>
          <a:xfrm>
            <a:off x="9429984" y="1398983"/>
            <a:ext cx="2288677" cy="2099352"/>
          </a:xfrm>
          <a:prstGeom prst="rect">
            <a:avLst/>
          </a:prstGeom>
          <a:ln>
            <a:solidFill>
              <a:srgbClr val="FF2600"/>
            </a:solidFill>
            <a:prstDash val="sysDot"/>
          </a:ln>
        </p:spPr>
        <p:txBody>
          <a:bodyPr lIns="45720" tIns="45720" rIns="45720" bIns="45720">
            <a:normAutofit fontScale="62500" lnSpcReduction="20000"/>
          </a:bodyPr>
          <a:lstStyle/>
          <a:p>
            <a:pPr marL="514343" lvl="1" indent="-285746" defTabSz="914389">
              <a:spcBef>
                <a:spcPts val="1000"/>
              </a:spcBef>
              <a:buFontTx/>
              <a:defRPr sz="2900">
                <a:latin typeface="Verdana"/>
                <a:ea typeface="Verdana"/>
                <a:cs typeface="Verdana"/>
                <a:sym typeface="Verdana"/>
              </a:defRPr>
            </a:pPr>
            <a:r>
              <a:t>10 year wait</a:t>
            </a:r>
          </a:p>
          <a:p>
            <a:pPr marL="514343" lvl="1" indent="-285746" defTabSz="914389">
              <a:spcBef>
                <a:spcPts val="1000"/>
              </a:spcBef>
              <a:buFontTx/>
              <a:defRPr sz="2900">
                <a:latin typeface="Verdana"/>
                <a:ea typeface="Verdana"/>
                <a:cs typeface="Verdana"/>
                <a:sym typeface="Verdana"/>
              </a:defRPr>
            </a:pPr>
            <a:r>
              <a:t>Inequity: privately funded</a:t>
            </a:r>
          </a:p>
          <a:p>
            <a:pPr marL="514343" lvl="1" indent="-285746" defTabSz="914389">
              <a:spcBef>
                <a:spcPts val="1000"/>
              </a:spcBef>
              <a:buFontTx/>
              <a:defRPr sz="2900">
                <a:latin typeface="Verdana"/>
                <a:ea typeface="Verdana"/>
                <a:cs typeface="Verdana"/>
                <a:sym typeface="Verdana"/>
              </a:defRPr>
            </a:pPr>
            <a:r>
              <a:t>International consensus</a:t>
            </a:r>
          </a:p>
          <a:p>
            <a:pPr marL="514343" lvl="1" indent="-285746" defTabSz="914389">
              <a:spcBef>
                <a:spcPts val="1000"/>
              </a:spcBef>
              <a:buFontTx/>
              <a:defRPr sz="2900">
                <a:latin typeface="Verdana"/>
                <a:ea typeface="Verdana"/>
                <a:cs typeface="Verdana"/>
                <a:sym typeface="Verdana"/>
              </a:defRPr>
            </a:pPr>
            <a:r>
              <a:t>+Québec</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 name="KATHERINE Final IDFS (dragged).pdf" descr="KATHERINE Final IDFS (dragged).pdf"/>
          <p:cNvPicPr>
            <a:picLocks/>
          </p:cNvPicPr>
          <p:nvPr/>
        </p:nvPicPr>
        <p:blipFill>
          <a:blip r:embed="rId2"/>
          <a:srcRect l="3047" t="6837" r="6029" b="11679"/>
          <a:stretch>
            <a:fillRect/>
          </a:stretch>
        </p:blipFill>
        <p:spPr>
          <a:xfrm>
            <a:off x="370443" y="1035362"/>
            <a:ext cx="3987800" cy="4555017"/>
          </a:xfrm>
          <a:prstGeom prst="rect">
            <a:avLst/>
          </a:prstGeom>
          <a:ln w="12700">
            <a:miter lim="400000"/>
          </a:ln>
        </p:spPr>
      </p:pic>
      <p:sp>
        <p:nvSpPr>
          <p:cNvPr id="423" name="Textfeld 15"/>
          <p:cNvSpPr txBox="1"/>
          <p:nvPr/>
        </p:nvSpPr>
        <p:spPr>
          <a:xfrm>
            <a:off x="7667507" y="6092902"/>
            <a:ext cx="1305165" cy="2616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2200">
                <a:solidFill>
                  <a:schemeClr val="accent3">
                    <a:lumOff val="44000"/>
                  </a:schemeClr>
                </a:solidFill>
                <a:latin typeface="Calibri"/>
                <a:ea typeface="Calibri"/>
                <a:cs typeface="Calibri"/>
                <a:sym typeface="Calibri"/>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8F8F8F">
                    <a:lumOff val="44000"/>
                  </a:srgbClr>
                </a:solidFill>
                <a:effectLst/>
                <a:uLnTx/>
                <a:uFillTx/>
                <a:latin typeface="Calibri"/>
                <a:cs typeface="Calibri"/>
                <a:sym typeface="Calibri"/>
              </a:rPr>
              <a:t>S Loibl: SABCS 2023</a:t>
            </a:r>
          </a:p>
        </p:txBody>
      </p:sp>
      <p:pic>
        <p:nvPicPr>
          <p:cNvPr id="424" name="KATHERINE Final IDFS (dragged).pdf" descr="KATHERINE Final IDFS (dragged).pdf"/>
          <p:cNvPicPr>
            <a:picLocks/>
          </p:cNvPicPr>
          <p:nvPr/>
        </p:nvPicPr>
        <p:blipFill>
          <a:blip r:embed="rId3"/>
          <a:srcRect l="2223" t="3463" r="5871" b="19198"/>
          <a:stretch>
            <a:fillRect/>
          </a:stretch>
        </p:blipFill>
        <p:spPr>
          <a:xfrm>
            <a:off x="4665748" y="1035362"/>
            <a:ext cx="3987800" cy="4554999"/>
          </a:xfrm>
          <a:prstGeom prst="rect">
            <a:avLst/>
          </a:prstGeom>
          <a:ln w="12700">
            <a:miter lim="400000"/>
          </a:ln>
        </p:spPr>
      </p:pic>
      <p:sp>
        <p:nvSpPr>
          <p:cNvPr id="425" name="neoadjuvant pertzumab:  CADTH declined in 2018, approved 2025…"/>
          <p:cNvSpPr txBox="1">
            <a:spLocks noGrp="1"/>
          </p:cNvSpPr>
          <p:nvPr>
            <p:ph type="body" sz="quarter" idx="4294967295"/>
          </p:nvPr>
        </p:nvSpPr>
        <p:spPr>
          <a:xfrm>
            <a:off x="9493244" y="1224875"/>
            <a:ext cx="2288677" cy="4316239"/>
          </a:xfrm>
          <a:prstGeom prst="rect">
            <a:avLst/>
          </a:prstGeom>
        </p:spPr>
        <p:txBody>
          <a:bodyPr lIns="45720" tIns="45720" rIns="45720" bIns="45720">
            <a:normAutofit fontScale="55000" lnSpcReduction="20000"/>
          </a:bodyPr>
          <a:lstStyle/>
          <a:p>
            <a:pPr marL="342895" indent="-342895" defTabSz="914389">
              <a:spcBef>
                <a:spcPts val="1000"/>
              </a:spcBef>
              <a:buFontTx/>
              <a:defRPr sz="2900">
                <a:latin typeface="Verdana"/>
                <a:ea typeface="Verdana"/>
                <a:cs typeface="Verdana"/>
                <a:sym typeface="Verdana"/>
              </a:defRPr>
            </a:pPr>
            <a:endParaRPr/>
          </a:p>
          <a:p>
            <a:pPr marL="514343" lvl="1" indent="-285746" defTabSz="914389">
              <a:spcBef>
                <a:spcPts val="1000"/>
              </a:spcBef>
              <a:buFontTx/>
              <a:defRPr sz="2900">
                <a:latin typeface="Verdana"/>
                <a:ea typeface="Verdana"/>
                <a:cs typeface="Verdana"/>
                <a:sym typeface="Verdana"/>
              </a:defRPr>
            </a:pPr>
            <a:r>
              <a:rPr b="1">
                <a:solidFill>
                  <a:srgbClr val="0433FF"/>
                </a:solidFill>
              </a:rPr>
              <a:t>neoadjuvant</a:t>
            </a:r>
            <a:r>
              <a:t> </a:t>
            </a:r>
            <a:r>
              <a:rPr b="1" err="1">
                <a:solidFill>
                  <a:srgbClr val="0433FF"/>
                </a:solidFill>
              </a:rPr>
              <a:t>pertzumab</a:t>
            </a:r>
            <a:r>
              <a:t>:  CADTH declined in 2018, approved 2025</a:t>
            </a:r>
          </a:p>
          <a:p>
            <a:pPr marL="514343" lvl="1" indent="-285746" defTabSz="914389">
              <a:spcBef>
                <a:spcPts val="1251"/>
              </a:spcBef>
              <a:buFontTx/>
              <a:defRPr sz="2900">
                <a:latin typeface="Verdana"/>
                <a:ea typeface="Verdana"/>
                <a:cs typeface="Verdana"/>
                <a:sym typeface="Verdana"/>
              </a:defRPr>
            </a:pPr>
            <a:r>
              <a:rPr>
                <a:latin typeface="ヒラギノ角ゴシック W3"/>
                <a:ea typeface="ヒラギノ角ゴシック W3"/>
                <a:cs typeface="ヒラギノ角ゴシック W3"/>
                <a:sym typeface="ヒラギノ角ゴシック W3"/>
              </a:rPr>
              <a:t>⬆︎</a:t>
            </a:r>
            <a:r>
              <a:t> </a:t>
            </a:r>
            <a:r>
              <a:rPr b="1" err="1">
                <a:solidFill>
                  <a:srgbClr val="0433FF"/>
                </a:solidFill>
              </a:rPr>
              <a:t>pCR</a:t>
            </a:r>
            <a:r>
              <a:t> = less need for T-DM1</a:t>
            </a:r>
          </a:p>
          <a:p>
            <a:pPr marL="514343" lvl="1" indent="-285746" defTabSz="914389">
              <a:spcBef>
                <a:spcPts val="1600"/>
              </a:spcBef>
              <a:buFontTx/>
              <a:defRPr sz="2900">
                <a:latin typeface="Verdana"/>
                <a:ea typeface="Verdana"/>
                <a:cs typeface="Verdana"/>
                <a:sym typeface="Verdana"/>
              </a:defRPr>
            </a:pPr>
            <a:r>
              <a:t>can consider shorter course postop </a:t>
            </a:r>
            <a:r>
              <a:rPr b="1" err="1">
                <a:solidFill>
                  <a:srgbClr val="0433FF"/>
                </a:solidFill>
              </a:rPr>
              <a:t>transtuzumab</a:t>
            </a:r>
            <a:r>
              <a:t> (biosimilar)</a:t>
            </a:r>
          </a:p>
          <a:p>
            <a:pPr marL="514343" lvl="1" indent="-285746" defTabSz="914389">
              <a:spcBef>
                <a:spcPts val="1000"/>
              </a:spcBef>
              <a:buFontTx/>
              <a:defRPr sz="2900">
                <a:latin typeface="Verdana"/>
                <a:ea typeface="Verdana"/>
                <a:cs typeface="Verdana"/>
                <a:sym typeface="Verdana"/>
              </a:defRPr>
            </a:pPr>
            <a:r>
              <a:t>~ cost neutral</a:t>
            </a:r>
          </a:p>
          <a:p>
            <a:pPr marL="514343" lvl="1" indent="-285746" defTabSz="914389">
              <a:spcBef>
                <a:spcPts val="1000"/>
              </a:spcBef>
              <a:buFontTx/>
              <a:defRPr sz="2900">
                <a:latin typeface="Verdana"/>
                <a:ea typeface="Verdana"/>
                <a:cs typeface="Verdana"/>
                <a:sym typeface="Verdana"/>
              </a:defRPr>
            </a:pPr>
            <a:r>
              <a:t>less toxicity, less Rx</a:t>
            </a:r>
          </a:p>
        </p:txBody>
      </p:sp>
      <p:sp>
        <p:nvSpPr>
          <p:cNvPr id="426" name="KATHERINE: Stage II-III Her2+ Breast Cancer: Adjuvant T-DM1"/>
          <p:cNvSpPr txBox="1">
            <a:spLocks noGrp="1"/>
          </p:cNvSpPr>
          <p:nvPr>
            <p:ph type="title" idx="4294967295"/>
          </p:nvPr>
        </p:nvSpPr>
        <p:spPr>
          <a:xfrm>
            <a:off x="5410060" y="207359"/>
            <a:ext cx="6592161" cy="864096"/>
          </a:xfrm>
          <a:prstGeom prst="rect">
            <a:avLst/>
          </a:prstGeom>
        </p:spPr>
        <p:txBody>
          <a:bodyPr lIns="45720" tIns="45720" rIns="45720" bIns="45720" anchor="ctr">
            <a:noAutofit/>
          </a:bodyPr>
          <a:lstStyle>
            <a:lvl1pPr indent="15070" algn="r" defTabSz="1627632">
              <a:spcBef>
                <a:spcPts val="100"/>
              </a:spcBef>
              <a:defRPr sz="4984" b="1">
                <a:solidFill>
                  <a:srgbClr val="990000"/>
                </a:solidFill>
                <a:latin typeface="Verdana"/>
                <a:ea typeface="Verdana"/>
                <a:cs typeface="Verdana"/>
                <a:sym typeface="Verdana"/>
              </a:defRPr>
            </a:lvl1pPr>
          </a:lstStyle>
          <a:p>
            <a:r>
              <a:rPr sz="2000"/>
              <a:t>KATHERINE: Stage II-III Her2+ Breast Cancer: Adjuvant T-DM1</a:t>
            </a:r>
          </a:p>
        </p:txBody>
      </p:sp>
      <p:sp>
        <p:nvSpPr>
          <p:cNvPr id="427" name="Textfeld 15"/>
          <p:cNvSpPr txBox="1"/>
          <p:nvPr/>
        </p:nvSpPr>
        <p:spPr>
          <a:xfrm>
            <a:off x="479068" y="6092902"/>
            <a:ext cx="2701381" cy="2616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2200">
                <a:solidFill>
                  <a:schemeClr val="accent3">
                    <a:lumOff val="44000"/>
                  </a:schemeClr>
                </a:solidFill>
                <a:latin typeface="Calibri"/>
                <a:ea typeface="Calibri"/>
                <a:cs typeface="Calibri"/>
                <a:sym typeface="Calibri"/>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8F8F8F">
                    <a:lumOff val="44000"/>
                  </a:srgbClr>
                </a:solidFill>
                <a:effectLst/>
                <a:uLnTx/>
                <a:uFillTx/>
                <a:latin typeface="Calibri"/>
                <a:cs typeface="Calibri"/>
                <a:sym typeface="Calibri"/>
              </a:rPr>
              <a:t>T-DM1 = trastuzumab emtansine,  Kadcyla™</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Text 0"/>
          <p:cNvSpPr txBox="1"/>
          <p:nvPr/>
        </p:nvSpPr>
        <p:spPr>
          <a:xfrm>
            <a:off x="6026219" y="317395"/>
            <a:ext cx="5990743" cy="4616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b="1">
                <a:solidFill>
                  <a:srgbClr val="A21522"/>
                </a:solidFill>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A21522"/>
                </a:solidFill>
                <a:effectLst/>
                <a:uLnTx/>
                <a:uFillTx/>
                <a:latin typeface="Arial"/>
                <a:cs typeface="Arial"/>
                <a:sym typeface="Arial"/>
              </a:rPr>
              <a:t>Surrogate Endpoints in Oncology Trials</a:t>
            </a:r>
          </a:p>
        </p:txBody>
      </p:sp>
      <p:pic>
        <p:nvPicPr>
          <p:cNvPr id="430" name="Screenshot 2025-02-11 at 10.19.52.png" descr="Screenshot 2025-02-11 at 10.19.52.png"/>
          <p:cNvPicPr>
            <a:picLocks/>
          </p:cNvPicPr>
          <p:nvPr/>
        </p:nvPicPr>
        <p:blipFill>
          <a:blip r:embed="rId2"/>
          <a:srcRect t="12941"/>
          <a:stretch>
            <a:fillRect/>
          </a:stretch>
        </p:blipFill>
        <p:spPr>
          <a:xfrm>
            <a:off x="1603111" y="1077986"/>
            <a:ext cx="9418523" cy="4326873"/>
          </a:xfrm>
          <a:prstGeom prst="rect">
            <a:avLst/>
          </a:prstGeom>
          <a:ln w="12700">
            <a:miter lim="400000"/>
          </a:ln>
        </p:spPr>
      </p:pic>
      <p:sp>
        <p:nvSpPr>
          <p:cNvPr id="431" name="Am J Cancer Res 2021;11(4):1121-1131.   www.ajcr.us /ISSN:2156-6976/ajcr0130927…"/>
          <p:cNvSpPr txBox="1"/>
          <p:nvPr/>
        </p:nvSpPr>
        <p:spPr>
          <a:xfrm>
            <a:off x="460791" y="6053898"/>
            <a:ext cx="8484847" cy="415498"/>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spAutoFit/>
          </a:bodyPr>
          <a:lstStyle/>
          <a:p>
            <a:pPr marL="0" marR="0" lvl="0" indent="0" algn="l" defTabSz="761990" rtl="0" eaLnBrk="1" fontAlgn="auto" latinLnBrk="0" hangingPunct="0">
              <a:lnSpc>
                <a:spcPct val="100000"/>
              </a:lnSpc>
              <a:spcBef>
                <a:spcPts val="0"/>
              </a:spcBef>
              <a:spcAft>
                <a:spcPts val="0"/>
              </a:spcAft>
              <a:buClrTx/>
              <a:buSzTx/>
              <a:buFontTx/>
              <a:buNone/>
              <a:tabLst/>
              <a:defRPr sz="2200">
                <a:solidFill>
                  <a:srgbClr val="8F8F8F">
                    <a:lumOff val="44000"/>
                  </a:srgbClr>
                </a:solidFill>
                <a:latin typeface="Calibri"/>
                <a:ea typeface="Calibri"/>
                <a:cs typeface="Calibri"/>
                <a:sym typeface="Calibri"/>
              </a:defRPr>
            </a:pPr>
            <a:r>
              <a:rPr kumimoji="0" sz="1100" b="0" i="0" u="none" strike="noStrike" kern="0" cap="none" spc="0" normalizeH="0" baseline="0" noProof="0">
                <a:ln>
                  <a:noFill/>
                </a:ln>
                <a:solidFill>
                  <a:srgbClr val="8F8F8F">
                    <a:lumOff val="44000"/>
                  </a:srgbClr>
                </a:solidFill>
                <a:effectLst/>
                <a:uLnTx/>
                <a:uFillTx/>
                <a:latin typeface="Calibri"/>
                <a:cs typeface="Calibri"/>
                <a:sym typeface="Calibri"/>
              </a:rPr>
              <a:t>Am J Cancer Res 2021;11(4):1121-1131.   www.ajcr.us /ISSN:2156-6976/ajcr0130927</a:t>
            </a:r>
          </a:p>
          <a:p>
            <a:pPr marL="0" marR="0" lvl="0" indent="0" algn="l" defTabSz="761990" rtl="0" eaLnBrk="1" fontAlgn="auto" latinLnBrk="0" hangingPunct="0">
              <a:lnSpc>
                <a:spcPct val="100000"/>
              </a:lnSpc>
              <a:spcBef>
                <a:spcPts val="0"/>
              </a:spcBef>
              <a:spcAft>
                <a:spcPts val="0"/>
              </a:spcAft>
              <a:buClrTx/>
              <a:buSzTx/>
              <a:buFontTx/>
              <a:buNone/>
              <a:tabLst/>
              <a:defRPr sz="2200">
                <a:solidFill>
                  <a:srgbClr val="8F8F8F">
                    <a:lumOff val="44000"/>
                  </a:srgbClr>
                </a:solidFill>
                <a:latin typeface="Calibri"/>
                <a:ea typeface="Calibri"/>
                <a:cs typeface="Calibri"/>
                <a:sym typeface="Calibri"/>
              </a:defRPr>
            </a:pPr>
            <a:r>
              <a:rPr kumimoji="0" sz="1100" b="0" i="0" u="none" strike="noStrike" kern="0" cap="none" spc="0" normalizeH="0" baseline="0" noProof="0">
                <a:ln>
                  <a:noFill/>
                </a:ln>
                <a:solidFill>
                  <a:srgbClr val="8F8F8F">
                    <a:lumOff val="44000"/>
                  </a:srgbClr>
                </a:solidFill>
                <a:effectLst/>
                <a:uLnTx/>
                <a:uFillTx/>
                <a:latin typeface="Calibri"/>
                <a:cs typeface="Calibri"/>
                <a:sym typeface="Calibri"/>
              </a:rPr>
              <a:t>Amanda Delgado, Achuta Kumar Guddati. Clinical endpoints in oncology - a primer</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Text 0"/>
          <p:cNvSpPr txBox="1"/>
          <p:nvPr/>
        </p:nvSpPr>
        <p:spPr>
          <a:xfrm>
            <a:off x="6026219" y="317395"/>
            <a:ext cx="5245347" cy="4001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p>
            <a:pPr marL="0" marR="0" lvl="0" indent="0" algn="l" defTabSz="914354" rtl="0" eaLnBrk="1" fontAlgn="auto" latinLnBrk="0" hangingPunct="0">
              <a:lnSpc>
                <a:spcPct val="100000"/>
              </a:lnSpc>
              <a:spcBef>
                <a:spcPts val="0"/>
              </a:spcBef>
              <a:spcAft>
                <a:spcPts val="0"/>
              </a:spcAft>
              <a:buClrTx/>
              <a:buSzTx/>
              <a:buFontTx/>
              <a:buNone/>
              <a:tabLst/>
              <a:defRPr b="1">
                <a:solidFill>
                  <a:srgbClr val="A21522"/>
                </a:solidFill>
              </a:defRPr>
            </a:pPr>
            <a:r>
              <a:rPr kumimoji="0" sz="2000" b="1" i="0" u="none" strike="noStrike" kern="0" cap="none" spc="0" normalizeH="0" baseline="0" noProof="0">
                <a:ln>
                  <a:noFill/>
                </a:ln>
                <a:solidFill>
                  <a:srgbClr val="A21522"/>
                </a:solidFill>
                <a:effectLst/>
                <a:uLnTx/>
                <a:uFillTx/>
                <a:latin typeface="Arial"/>
                <a:cs typeface="Arial"/>
                <a:sym typeface="Arial"/>
              </a:rPr>
              <a:t>Surrogate Endpoints in </a:t>
            </a:r>
            <a:r>
              <a:rPr kumimoji="0" sz="2000" b="1" i="0" u="none" strike="noStrike" kern="0" cap="none" spc="0" normalizeH="0" baseline="0" noProof="0">
                <a:ln>
                  <a:noFill/>
                </a:ln>
                <a:solidFill>
                  <a:srgbClr val="FF2600"/>
                </a:solidFill>
                <a:effectLst/>
                <a:uLnTx/>
                <a:uFillTx/>
                <a:latin typeface="Arial"/>
                <a:cs typeface="Arial"/>
                <a:sym typeface="Arial"/>
              </a:rPr>
              <a:t>ADJUVANT</a:t>
            </a:r>
            <a:r>
              <a:rPr kumimoji="0" sz="2000" b="1" i="0" u="none" strike="noStrike" kern="0" cap="none" spc="0" normalizeH="0" baseline="0" noProof="0">
                <a:ln>
                  <a:noFill/>
                </a:ln>
                <a:solidFill>
                  <a:srgbClr val="A21522"/>
                </a:solidFill>
                <a:effectLst/>
                <a:uLnTx/>
                <a:uFillTx/>
                <a:latin typeface="Arial"/>
                <a:cs typeface="Arial"/>
                <a:sym typeface="Arial"/>
              </a:rPr>
              <a:t> Trials</a:t>
            </a:r>
          </a:p>
        </p:txBody>
      </p:sp>
      <p:pic>
        <p:nvPicPr>
          <p:cNvPr id="434" name="Screenshot 2025-02-11 at 10.19.52.png" descr="Screenshot 2025-02-11 at 10.19.52.png"/>
          <p:cNvPicPr>
            <a:picLocks/>
          </p:cNvPicPr>
          <p:nvPr/>
        </p:nvPicPr>
        <p:blipFill>
          <a:blip r:embed="rId2"/>
          <a:srcRect t="12941"/>
          <a:stretch>
            <a:fillRect/>
          </a:stretch>
        </p:blipFill>
        <p:spPr>
          <a:xfrm>
            <a:off x="1603111" y="1077985"/>
            <a:ext cx="9418523" cy="4326873"/>
          </a:xfrm>
          <a:prstGeom prst="rect">
            <a:avLst/>
          </a:prstGeom>
          <a:ln w="12700">
            <a:miter lim="400000"/>
          </a:ln>
        </p:spPr>
      </p:pic>
      <p:sp>
        <p:nvSpPr>
          <p:cNvPr id="435" name="Am J Cancer Res 2021;11(4):1121-1131.   www.ajcr.us /ISSN:2156-6976/ajcr0130927…"/>
          <p:cNvSpPr txBox="1"/>
          <p:nvPr/>
        </p:nvSpPr>
        <p:spPr>
          <a:xfrm>
            <a:off x="460791" y="6053898"/>
            <a:ext cx="8484847" cy="415498"/>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38100" tIns="38100" rIns="38100" bIns="38100">
            <a:spAutoFit/>
          </a:bodyPr>
          <a:lstStyle/>
          <a:p>
            <a:pPr marL="0" marR="0" lvl="0" indent="0" algn="l" defTabSz="761990" rtl="0" eaLnBrk="1" fontAlgn="auto" latinLnBrk="0" hangingPunct="0">
              <a:lnSpc>
                <a:spcPct val="100000"/>
              </a:lnSpc>
              <a:spcBef>
                <a:spcPts val="0"/>
              </a:spcBef>
              <a:spcAft>
                <a:spcPts val="0"/>
              </a:spcAft>
              <a:buClrTx/>
              <a:buSzTx/>
              <a:buFontTx/>
              <a:buNone/>
              <a:tabLst/>
              <a:defRPr sz="2200">
                <a:solidFill>
                  <a:srgbClr val="8F8F8F">
                    <a:lumOff val="44000"/>
                  </a:srgbClr>
                </a:solidFill>
                <a:latin typeface="Calibri"/>
                <a:ea typeface="Calibri"/>
                <a:cs typeface="Calibri"/>
                <a:sym typeface="Calibri"/>
              </a:defRPr>
            </a:pPr>
            <a:r>
              <a:rPr kumimoji="0" sz="1100" b="0" i="0" u="none" strike="noStrike" kern="0" cap="none" spc="0" normalizeH="0" baseline="0" noProof="0">
                <a:ln>
                  <a:noFill/>
                </a:ln>
                <a:solidFill>
                  <a:srgbClr val="8F8F8F">
                    <a:lumOff val="44000"/>
                  </a:srgbClr>
                </a:solidFill>
                <a:effectLst/>
                <a:uLnTx/>
                <a:uFillTx/>
                <a:latin typeface="Calibri"/>
                <a:cs typeface="Calibri"/>
                <a:sym typeface="Calibri"/>
              </a:rPr>
              <a:t>Am J Cancer Res 2021;11(4):1121-1131.   www.ajcr.us /ISSN:2156-6976/ajcr0130927</a:t>
            </a:r>
          </a:p>
          <a:p>
            <a:pPr marL="0" marR="0" lvl="0" indent="0" algn="l" defTabSz="761990" rtl="0" eaLnBrk="1" fontAlgn="auto" latinLnBrk="0" hangingPunct="0">
              <a:lnSpc>
                <a:spcPct val="100000"/>
              </a:lnSpc>
              <a:spcBef>
                <a:spcPts val="0"/>
              </a:spcBef>
              <a:spcAft>
                <a:spcPts val="0"/>
              </a:spcAft>
              <a:buClrTx/>
              <a:buSzTx/>
              <a:buFontTx/>
              <a:buNone/>
              <a:tabLst/>
              <a:defRPr sz="2200">
                <a:solidFill>
                  <a:srgbClr val="8F8F8F">
                    <a:lumOff val="44000"/>
                  </a:srgbClr>
                </a:solidFill>
                <a:latin typeface="Calibri"/>
                <a:ea typeface="Calibri"/>
                <a:cs typeface="Calibri"/>
                <a:sym typeface="Calibri"/>
              </a:defRPr>
            </a:pPr>
            <a:r>
              <a:rPr kumimoji="0" sz="1100" b="0" i="0" u="none" strike="noStrike" kern="0" cap="none" spc="0" normalizeH="0" baseline="0" noProof="0">
                <a:ln>
                  <a:noFill/>
                </a:ln>
                <a:solidFill>
                  <a:srgbClr val="8F8F8F">
                    <a:lumOff val="44000"/>
                  </a:srgbClr>
                </a:solidFill>
                <a:effectLst/>
                <a:uLnTx/>
                <a:uFillTx/>
                <a:latin typeface="Calibri"/>
                <a:cs typeface="Calibri"/>
                <a:sym typeface="Calibri"/>
              </a:rPr>
              <a:t>Amanda Delgado, Achuta Kumar Guddati. Clinical endpoints in oncology - a primer</a:t>
            </a:r>
          </a:p>
        </p:txBody>
      </p:sp>
      <p:sp>
        <p:nvSpPr>
          <p:cNvPr id="436" name="Rectangle"/>
          <p:cNvSpPr/>
          <p:nvPr/>
        </p:nvSpPr>
        <p:spPr>
          <a:xfrm>
            <a:off x="1660827" y="3241448"/>
            <a:ext cx="8870351" cy="889592"/>
          </a:xfrm>
          <a:prstGeom prst="rect">
            <a:avLst/>
          </a:prstGeom>
          <a:solidFill>
            <a:srgbClr val="A9A9A9">
              <a:alpha val="73440"/>
            </a:srgbClr>
          </a:solidFill>
          <a:ln w="12700">
            <a:miter lim="400000"/>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37" name="Rectangle"/>
          <p:cNvSpPr/>
          <p:nvPr/>
        </p:nvSpPr>
        <p:spPr>
          <a:xfrm>
            <a:off x="1660827" y="4403379"/>
            <a:ext cx="8870351" cy="605079"/>
          </a:xfrm>
          <a:prstGeom prst="rect">
            <a:avLst/>
          </a:prstGeom>
          <a:solidFill>
            <a:srgbClr val="A9A9A9">
              <a:alpha val="73440"/>
            </a:srgbClr>
          </a:solidFill>
          <a:ln w="12700">
            <a:miter lim="400000"/>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38" name="Star"/>
          <p:cNvSpPr/>
          <p:nvPr/>
        </p:nvSpPr>
        <p:spPr>
          <a:xfrm>
            <a:off x="6637584" y="4171320"/>
            <a:ext cx="201648" cy="191779"/>
          </a:xfrm>
          <a:prstGeom prst="star5">
            <a:avLst>
              <a:gd name="adj" fmla="val 19100"/>
              <a:gd name="hf" fmla="val 105146"/>
              <a:gd name="vf" fmla="val 110557"/>
            </a:avLst>
          </a:prstGeom>
          <a:solidFill>
            <a:srgbClr val="FF2600"/>
          </a:solidFill>
          <a:ln w="12700">
            <a:miter lim="400000"/>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39" name="Line"/>
          <p:cNvSpPr/>
          <p:nvPr/>
        </p:nvSpPr>
        <p:spPr>
          <a:xfrm>
            <a:off x="7469020" y="4267209"/>
            <a:ext cx="358453" cy="0"/>
          </a:xfrm>
          <a:prstGeom prst="line">
            <a:avLst/>
          </a:prstGeom>
          <a:ln w="50800">
            <a:solidFill>
              <a:srgbClr val="FF2600"/>
            </a:solidFill>
            <a:tailEnd type="triangle"/>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pic>
        <p:nvPicPr>
          <p:cNvPr id="440" name="Poison.jpg" descr="Poison.jpg"/>
          <p:cNvPicPr>
            <a:picLocks noChangeAspect="1"/>
          </p:cNvPicPr>
          <p:nvPr/>
        </p:nvPicPr>
        <p:blipFill>
          <a:blip r:embed="rId3"/>
          <a:srcRect l="30548" t="26797" r="30626" b="26843"/>
          <a:stretch>
            <a:fillRect/>
          </a:stretch>
        </p:blipFill>
        <p:spPr>
          <a:xfrm>
            <a:off x="7917704" y="4171313"/>
            <a:ext cx="160728" cy="191919"/>
          </a:xfrm>
          <a:custGeom>
            <a:avLst/>
            <a:gdLst/>
            <a:ahLst/>
            <a:cxnLst>
              <a:cxn ang="0">
                <a:pos x="wd2" y="hd2"/>
              </a:cxn>
              <a:cxn ang="5400000">
                <a:pos x="wd2" y="hd2"/>
              </a:cxn>
              <a:cxn ang="10800000">
                <a:pos x="wd2" y="hd2"/>
              </a:cxn>
              <a:cxn ang="16200000">
                <a:pos x="wd2" y="hd2"/>
              </a:cxn>
            </a:cxnLst>
            <a:rect l="0" t="0" r="r" b="b"/>
            <a:pathLst>
              <a:path w="21472" h="21536" extrusionOk="0">
                <a:moveTo>
                  <a:pt x="8958" y="69"/>
                </a:moveTo>
                <a:cubicBezTo>
                  <a:pt x="8779" y="107"/>
                  <a:pt x="8311" y="177"/>
                  <a:pt x="7925" y="225"/>
                </a:cubicBezTo>
                <a:cubicBezTo>
                  <a:pt x="7151" y="321"/>
                  <a:pt x="5700" y="715"/>
                  <a:pt x="5168" y="982"/>
                </a:cubicBezTo>
                <a:cubicBezTo>
                  <a:pt x="3832" y="1651"/>
                  <a:pt x="2804" y="2331"/>
                  <a:pt x="2305" y="2852"/>
                </a:cubicBezTo>
                <a:cubicBezTo>
                  <a:pt x="2114" y="3051"/>
                  <a:pt x="1866" y="3303"/>
                  <a:pt x="1774" y="3387"/>
                </a:cubicBezTo>
                <a:cubicBezTo>
                  <a:pt x="1683" y="3471"/>
                  <a:pt x="1559" y="3640"/>
                  <a:pt x="1483" y="3765"/>
                </a:cubicBezTo>
                <a:cubicBezTo>
                  <a:pt x="1406" y="3890"/>
                  <a:pt x="1278" y="4037"/>
                  <a:pt x="1218" y="4099"/>
                </a:cubicBezTo>
                <a:cubicBezTo>
                  <a:pt x="992" y="4333"/>
                  <a:pt x="461" y="5517"/>
                  <a:pt x="316" y="6103"/>
                </a:cubicBezTo>
                <a:cubicBezTo>
                  <a:pt x="-6" y="7409"/>
                  <a:pt x="-93" y="8891"/>
                  <a:pt x="104" y="9532"/>
                </a:cubicBezTo>
                <a:cubicBezTo>
                  <a:pt x="156" y="9699"/>
                  <a:pt x="218" y="9943"/>
                  <a:pt x="263" y="10089"/>
                </a:cubicBezTo>
                <a:cubicBezTo>
                  <a:pt x="459" y="10722"/>
                  <a:pt x="547" y="11796"/>
                  <a:pt x="449" y="12516"/>
                </a:cubicBezTo>
                <a:cubicBezTo>
                  <a:pt x="161" y="14621"/>
                  <a:pt x="225" y="15205"/>
                  <a:pt x="900" y="16168"/>
                </a:cubicBezTo>
                <a:cubicBezTo>
                  <a:pt x="1676" y="17276"/>
                  <a:pt x="2744" y="17814"/>
                  <a:pt x="4584" y="17994"/>
                </a:cubicBezTo>
                <a:cubicBezTo>
                  <a:pt x="5042" y="18039"/>
                  <a:pt x="5488" y="18080"/>
                  <a:pt x="5565" y="18105"/>
                </a:cubicBezTo>
                <a:cubicBezTo>
                  <a:pt x="5751" y="18165"/>
                  <a:pt x="5774" y="18325"/>
                  <a:pt x="5804" y="19285"/>
                </a:cubicBezTo>
                <a:cubicBezTo>
                  <a:pt x="5827" y="20046"/>
                  <a:pt x="5841" y="20118"/>
                  <a:pt x="6095" y="20421"/>
                </a:cubicBezTo>
                <a:cubicBezTo>
                  <a:pt x="6468" y="20865"/>
                  <a:pt x="7320" y="21232"/>
                  <a:pt x="8216" y="21334"/>
                </a:cubicBezTo>
                <a:cubicBezTo>
                  <a:pt x="8588" y="21376"/>
                  <a:pt x="9021" y="21454"/>
                  <a:pt x="9171" y="21490"/>
                </a:cubicBezTo>
                <a:cubicBezTo>
                  <a:pt x="9534" y="21577"/>
                  <a:pt x="11981" y="21532"/>
                  <a:pt x="12829" y="21423"/>
                </a:cubicBezTo>
                <a:cubicBezTo>
                  <a:pt x="14309" y="21233"/>
                  <a:pt x="15177" y="20858"/>
                  <a:pt x="15533" y="20265"/>
                </a:cubicBezTo>
                <a:cubicBezTo>
                  <a:pt x="15704" y="19980"/>
                  <a:pt x="15718" y="19802"/>
                  <a:pt x="15718" y="19152"/>
                </a:cubicBezTo>
                <a:cubicBezTo>
                  <a:pt x="15718" y="18109"/>
                  <a:pt x="15771" y="18058"/>
                  <a:pt x="16885" y="17972"/>
                </a:cubicBezTo>
                <a:cubicBezTo>
                  <a:pt x="18306" y="17861"/>
                  <a:pt x="19004" y="17630"/>
                  <a:pt x="19854" y="16970"/>
                </a:cubicBezTo>
                <a:cubicBezTo>
                  <a:pt x="20475" y="16486"/>
                  <a:pt x="20983" y="15751"/>
                  <a:pt x="21153" y="15055"/>
                </a:cubicBezTo>
                <a:cubicBezTo>
                  <a:pt x="21275" y="14554"/>
                  <a:pt x="21232" y="13732"/>
                  <a:pt x="21047" y="12628"/>
                </a:cubicBezTo>
                <a:cubicBezTo>
                  <a:pt x="20909" y="11802"/>
                  <a:pt x="21086" y="10282"/>
                  <a:pt x="21365" y="9800"/>
                </a:cubicBezTo>
                <a:cubicBezTo>
                  <a:pt x="21507" y="9554"/>
                  <a:pt x="21507" y="7200"/>
                  <a:pt x="21365" y="6794"/>
                </a:cubicBezTo>
                <a:cubicBezTo>
                  <a:pt x="21306" y="6627"/>
                  <a:pt x="21179" y="6177"/>
                  <a:pt x="21073" y="5791"/>
                </a:cubicBezTo>
                <a:cubicBezTo>
                  <a:pt x="20540" y="3840"/>
                  <a:pt x="18977" y="2253"/>
                  <a:pt x="16355" y="1004"/>
                </a:cubicBezTo>
                <a:cubicBezTo>
                  <a:pt x="15758" y="720"/>
                  <a:pt x="14428" y="336"/>
                  <a:pt x="13651" y="225"/>
                </a:cubicBezTo>
                <a:cubicBezTo>
                  <a:pt x="13328" y="179"/>
                  <a:pt x="12882" y="108"/>
                  <a:pt x="12670" y="69"/>
                </a:cubicBezTo>
                <a:cubicBezTo>
                  <a:pt x="12175" y="-23"/>
                  <a:pt x="9387" y="-23"/>
                  <a:pt x="8958" y="69"/>
                </a:cubicBezTo>
                <a:close/>
                <a:moveTo>
                  <a:pt x="5565" y="11625"/>
                </a:moveTo>
                <a:cubicBezTo>
                  <a:pt x="6248" y="11651"/>
                  <a:pt x="6473" y="11692"/>
                  <a:pt x="6970" y="11893"/>
                </a:cubicBezTo>
                <a:cubicBezTo>
                  <a:pt x="7659" y="12171"/>
                  <a:pt x="8587" y="12853"/>
                  <a:pt x="8799" y="13229"/>
                </a:cubicBezTo>
                <a:cubicBezTo>
                  <a:pt x="8880" y="13372"/>
                  <a:pt x="8958" y="13609"/>
                  <a:pt x="8958" y="13741"/>
                </a:cubicBezTo>
                <a:cubicBezTo>
                  <a:pt x="8958" y="14030"/>
                  <a:pt x="8555" y="14614"/>
                  <a:pt x="8322" y="14676"/>
                </a:cubicBezTo>
                <a:cubicBezTo>
                  <a:pt x="8231" y="14700"/>
                  <a:pt x="8136" y="14776"/>
                  <a:pt x="8110" y="14832"/>
                </a:cubicBezTo>
                <a:cubicBezTo>
                  <a:pt x="8085" y="14888"/>
                  <a:pt x="7731" y="15051"/>
                  <a:pt x="7341" y="15188"/>
                </a:cubicBezTo>
                <a:cubicBezTo>
                  <a:pt x="6646" y="15433"/>
                  <a:pt x="5598" y="15552"/>
                  <a:pt x="5247" y="15433"/>
                </a:cubicBezTo>
                <a:cubicBezTo>
                  <a:pt x="3794" y="14942"/>
                  <a:pt x="3195" y="14255"/>
                  <a:pt x="3285" y="13206"/>
                </a:cubicBezTo>
                <a:cubicBezTo>
                  <a:pt x="3334" y="12644"/>
                  <a:pt x="3635" y="12217"/>
                  <a:pt x="4293" y="11848"/>
                </a:cubicBezTo>
                <a:cubicBezTo>
                  <a:pt x="4732" y="11602"/>
                  <a:pt x="4769" y="11596"/>
                  <a:pt x="5565" y="11625"/>
                </a:cubicBezTo>
                <a:close/>
                <a:moveTo>
                  <a:pt x="16249" y="11625"/>
                </a:moveTo>
                <a:cubicBezTo>
                  <a:pt x="16961" y="11649"/>
                  <a:pt x="16994" y="11660"/>
                  <a:pt x="17415" y="11959"/>
                </a:cubicBezTo>
                <a:cubicBezTo>
                  <a:pt x="18008" y="12382"/>
                  <a:pt x="18263" y="12820"/>
                  <a:pt x="18263" y="13385"/>
                </a:cubicBezTo>
                <a:cubicBezTo>
                  <a:pt x="18263" y="13630"/>
                  <a:pt x="18203" y="13930"/>
                  <a:pt x="18131" y="14075"/>
                </a:cubicBezTo>
                <a:cubicBezTo>
                  <a:pt x="17912" y="14515"/>
                  <a:pt x="17373" y="15006"/>
                  <a:pt x="16832" y="15233"/>
                </a:cubicBezTo>
                <a:cubicBezTo>
                  <a:pt x="16452" y="15392"/>
                  <a:pt x="16165" y="15438"/>
                  <a:pt x="15692" y="15455"/>
                </a:cubicBezTo>
                <a:cubicBezTo>
                  <a:pt x="15139" y="15476"/>
                  <a:pt x="14952" y="15443"/>
                  <a:pt x="14287" y="15211"/>
                </a:cubicBezTo>
                <a:cubicBezTo>
                  <a:pt x="13869" y="15065"/>
                  <a:pt x="13452" y="14894"/>
                  <a:pt x="13359" y="14810"/>
                </a:cubicBezTo>
                <a:cubicBezTo>
                  <a:pt x="13266" y="14726"/>
                  <a:pt x="13163" y="14654"/>
                  <a:pt x="13120" y="14654"/>
                </a:cubicBezTo>
                <a:cubicBezTo>
                  <a:pt x="12977" y="14654"/>
                  <a:pt x="12564" y="13980"/>
                  <a:pt x="12564" y="13741"/>
                </a:cubicBezTo>
                <a:cubicBezTo>
                  <a:pt x="12564" y="13014"/>
                  <a:pt x="13490" y="12252"/>
                  <a:pt x="14897" y="11804"/>
                </a:cubicBezTo>
                <a:cubicBezTo>
                  <a:pt x="15409" y="11640"/>
                  <a:pt x="15631" y="11605"/>
                  <a:pt x="16249" y="11625"/>
                </a:cubicBezTo>
                <a:close/>
                <a:moveTo>
                  <a:pt x="10788" y="14698"/>
                </a:moveTo>
                <a:cubicBezTo>
                  <a:pt x="11125" y="14698"/>
                  <a:pt x="11098" y="14677"/>
                  <a:pt x="11795" y="16012"/>
                </a:cubicBezTo>
                <a:cubicBezTo>
                  <a:pt x="12235" y="16856"/>
                  <a:pt x="12282" y="17073"/>
                  <a:pt x="12060" y="17259"/>
                </a:cubicBezTo>
                <a:cubicBezTo>
                  <a:pt x="11871" y="17418"/>
                  <a:pt x="11772" y="17413"/>
                  <a:pt x="11344" y="17192"/>
                </a:cubicBezTo>
                <a:cubicBezTo>
                  <a:pt x="10890" y="16958"/>
                  <a:pt x="10706" y="16956"/>
                  <a:pt x="10151" y="17192"/>
                </a:cubicBezTo>
                <a:cubicBezTo>
                  <a:pt x="9646" y="17408"/>
                  <a:pt x="9674" y="17407"/>
                  <a:pt x="9462" y="17304"/>
                </a:cubicBezTo>
                <a:cubicBezTo>
                  <a:pt x="9215" y="17183"/>
                  <a:pt x="9284" y="16907"/>
                  <a:pt x="9727" y="16034"/>
                </a:cubicBezTo>
                <a:cubicBezTo>
                  <a:pt x="10367" y="14777"/>
                  <a:pt x="10438" y="14698"/>
                  <a:pt x="10788" y="14698"/>
                </a:cubicBezTo>
                <a:close/>
              </a:path>
            </a:pathLst>
          </a:custGeom>
          <a:ln w="12700">
            <a:miter lim="400000"/>
          </a:ln>
        </p:spPr>
      </p:pic>
      <p:sp>
        <p:nvSpPr>
          <p:cNvPr id="441" name="METS"/>
          <p:cNvSpPr txBox="1"/>
          <p:nvPr/>
        </p:nvSpPr>
        <p:spPr>
          <a:xfrm>
            <a:off x="6839232" y="4114557"/>
            <a:ext cx="683200" cy="307777"/>
          </a:xfrm>
          <a:prstGeom prst="rect">
            <a:avLst/>
          </a:prstGeom>
          <a:ln w="50800">
            <a:solidFill>
              <a:srgbClr val="FF2600"/>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2800"/>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0000"/>
                </a:solidFill>
                <a:effectLst/>
                <a:uLnTx/>
                <a:uFillTx/>
                <a:latin typeface="Arial"/>
                <a:cs typeface="Arial"/>
                <a:sym typeface="Arial"/>
              </a:rPr>
              <a:t>METS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Senior black man.jpg" descr="Senior black man.jpg"/>
          <p:cNvPicPr>
            <a:picLocks noChangeAspect="1"/>
          </p:cNvPicPr>
          <p:nvPr/>
        </p:nvPicPr>
        <p:blipFill>
          <a:blip r:embed="rId2"/>
          <a:srcRect r="23531"/>
          <a:stretch>
            <a:fillRect/>
          </a:stretch>
        </p:blipFill>
        <p:spPr>
          <a:xfrm>
            <a:off x="-1175087" y="170015"/>
            <a:ext cx="6395164" cy="5582020"/>
          </a:xfrm>
          <a:prstGeom prst="rect">
            <a:avLst/>
          </a:prstGeom>
          <a:ln w="12700">
            <a:miter lim="400000"/>
          </a:ln>
        </p:spPr>
      </p:pic>
      <p:sp>
        <p:nvSpPr>
          <p:cNvPr id="444" name="PROBLEMS"/>
          <p:cNvSpPr txBox="1">
            <a:spLocks noGrp="1"/>
          </p:cNvSpPr>
          <p:nvPr>
            <p:ph type="title"/>
          </p:nvPr>
        </p:nvSpPr>
        <p:spPr>
          <a:xfrm>
            <a:off x="4268359" y="21992"/>
            <a:ext cx="7774632" cy="864096"/>
          </a:xfrm>
          <a:prstGeom prst="rect">
            <a:avLst/>
          </a:prstGeom>
        </p:spPr>
        <p:txBody>
          <a:bodyPr/>
          <a:lstStyle>
            <a:lvl1pPr algn="r"/>
          </a:lstStyle>
          <a:p>
            <a:r>
              <a:t>PROBLEMS</a:t>
            </a:r>
          </a:p>
        </p:txBody>
      </p:sp>
      <p:sp>
        <p:nvSpPr>
          <p:cNvPr id="445" name="Up front:  primary care…"/>
          <p:cNvSpPr txBox="1">
            <a:spLocks noGrp="1"/>
          </p:cNvSpPr>
          <p:nvPr>
            <p:ph type="body" sz="half" idx="1"/>
          </p:nvPr>
        </p:nvSpPr>
        <p:spPr>
          <a:xfrm>
            <a:off x="5631385" y="1384003"/>
            <a:ext cx="6560617" cy="4836544"/>
          </a:xfrm>
          <a:prstGeom prst="rect">
            <a:avLst/>
          </a:prstGeom>
        </p:spPr>
        <p:txBody>
          <a:bodyPr>
            <a:normAutofit fontScale="62500" lnSpcReduction="20000"/>
          </a:bodyPr>
          <a:lstStyle/>
          <a:p>
            <a:pPr>
              <a:spcBef>
                <a:spcPts val="700"/>
              </a:spcBef>
              <a:defRPr sz="3700"/>
            </a:pPr>
            <a:r>
              <a:rPr b="1">
                <a:solidFill>
                  <a:srgbClr val="0433FF"/>
                </a:solidFill>
              </a:rPr>
              <a:t>Up front</a:t>
            </a:r>
            <a:r>
              <a:t>:  primary care</a:t>
            </a:r>
          </a:p>
          <a:p>
            <a:pPr>
              <a:spcBef>
                <a:spcPts val="700"/>
              </a:spcBef>
              <a:defRPr sz="3700"/>
            </a:pPr>
            <a:r>
              <a:rPr b="1">
                <a:solidFill>
                  <a:srgbClr val="0433FF"/>
                </a:solidFill>
              </a:rPr>
              <a:t>Specialist</a:t>
            </a:r>
            <a:r>
              <a:t> shortages:  delays (surgeons, oncs)</a:t>
            </a:r>
          </a:p>
          <a:p>
            <a:pPr>
              <a:spcBef>
                <a:spcPts val="700"/>
              </a:spcBef>
              <a:defRPr sz="3700"/>
            </a:pPr>
            <a:r>
              <a:rPr b="1">
                <a:solidFill>
                  <a:srgbClr val="0433FF"/>
                </a:solidFill>
              </a:rPr>
              <a:t>Diagnostic</a:t>
            </a:r>
            <a:r>
              <a:t> </a:t>
            </a:r>
            <a:r>
              <a:rPr b="1">
                <a:solidFill>
                  <a:srgbClr val="0433FF"/>
                </a:solidFill>
              </a:rPr>
              <a:t>imaging</a:t>
            </a:r>
            <a:r>
              <a:t>:  U/S, CT, …</a:t>
            </a:r>
          </a:p>
          <a:p>
            <a:pPr marL="800091" lvl="2" indent="-342895">
              <a:spcBef>
                <a:spcPts val="0"/>
              </a:spcBef>
              <a:defRPr sz="3700"/>
            </a:pPr>
            <a:r>
              <a:t>for diagnosis and for follow up</a:t>
            </a:r>
          </a:p>
          <a:p>
            <a:pPr>
              <a:spcBef>
                <a:spcPts val="700"/>
              </a:spcBef>
              <a:defRPr sz="3700" b="1">
                <a:solidFill>
                  <a:srgbClr val="FF2600"/>
                </a:solidFill>
              </a:defRPr>
            </a:pPr>
            <a:r>
              <a:t>Biomarkers</a:t>
            </a:r>
          </a:p>
          <a:p>
            <a:pPr>
              <a:spcBef>
                <a:spcPts val="700"/>
              </a:spcBef>
              <a:defRPr sz="3700"/>
            </a:pPr>
            <a:r>
              <a:rPr b="1">
                <a:solidFill>
                  <a:srgbClr val="0433FF"/>
                </a:solidFill>
              </a:rPr>
              <a:t>Drug</a:t>
            </a:r>
            <a:r>
              <a:t> access delays</a:t>
            </a:r>
          </a:p>
          <a:p>
            <a:pPr>
              <a:spcBef>
                <a:spcPts val="700"/>
              </a:spcBef>
              <a:defRPr sz="3700"/>
            </a:pPr>
            <a:r>
              <a:t>Clinical </a:t>
            </a:r>
            <a:r>
              <a:rPr b="1">
                <a:solidFill>
                  <a:srgbClr val="0433FF"/>
                </a:solidFill>
              </a:rPr>
              <a:t>trial</a:t>
            </a:r>
            <a:r>
              <a:t> access</a:t>
            </a:r>
          </a:p>
          <a:p>
            <a:pPr>
              <a:spcBef>
                <a:spcPts val="700"/>
              </a:spcBef>
              <a:defRPr sz="3700"/>
            </a:pPr>
            <a:r>
              <a:rPr b="1">
                <a:solidFill>
                  <a:srgbClr val="0433FF"/>
                </a:solidFill>
              </a:rPr>
              <a:t>Human resources</a:t>
            </a:r>
            <a:r>
              <a:t> — across the board</a:t>
            </a:r>
          </a:p>
          <a:p>
            <a:pPr>
              <a:spcBef>
                <a:spcPts val="700"/>
              </a:spcBef>
              <a:defRPr sz="3700"/>
            </a:pPr>
            <a:r>
              <a:rPr b="1">
                <a:solidFill>
                  <a:srgbClr val="0433FF"/>
                </a:solidFill>
              </a:rPr>
              <a:t>Infrastructure</a:t>
            </a:r>
            <a:r>
              <a:t>:  space/ rooms/ beds</a:t>
            </a:r>
          </a:p>
          <a:p>
            <a:pPr>
              <a:spcBef>
                <a:spcPts val="700"/>
              </a:spcBef>
              <a:defRPr sz="3700"/>
            </a:pPr>
            <a:r>
              <a:rPr b="1">
                <a:solidFill>
                  <a:srgbClr val="0433FF"/>
                </a:solidFill>
              </a:rPr>
              <a:t>Implementation</a:t>
            </a:r>
            <a:r>
              <a:t>:  training, rollout</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7DB5E-5868-CA58-55FA-498DA4FB332A}"/>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ED61A720-6B1C-1A57-A36D-7CC919C50833}"/>
              </a:ext>
            </a:extLst>
          </p:cNvPr>
          <p:cNvSpPr>
            <a:spLocks noGrp="1"/>
          </p:cNvSpPr>
          <p:nvPr>
            <p:ph type="title"/>
          </p:nvPr>
        </p:nvSpPr>
        <p:spPr/>
        <p:txBody>
          <a:bodyPr>
            <a:normAutofit/>
          </a:bodyPr>
          <a:lstStyle/>
          <a:p>
            <a:r>
              <a:rPr lang="en-US"/>
              <a:t>Dr. Anna Wilkinson </a:t>
            </a:r>
          </a:p>
        </p:txBody>
      </p:sp>
      <p:sp>
        <p:nvSpPr>
          <p:cNvPr id="12" name="Text Placeholder 11">
            <a:extLst>
              <a:ext uri="{FF2B5EF4-FFF2-40B4-BE49-F238E27FC236}">
                <a16:creationId xmlns:a16="http://schemas.microsoft.com/office/drawing/2014/main" id="{D171C3C9-75AE-9FAA-C482-52D4C9C0B726}"/>
              </a:ext>
            </a:extLst>
          </p:cNvPr>
          <p:cNvSpPr>
            <a:spLocks noGrp="1"/>
          </p:cNvSpPr>
          <p:nvPr>
            <p:ph type="body" sz="quarter" idx="16"/>
          </p:nvPr>
        </p:nvSpPr>
        <p:spPr/>
        <p:txBody>
          <a:bodyPr/>
          <a:lstStyle/>
          <a:p>
            <a:endParaRPr lang="en-US"/>
          </a:p>
        </p:txBody>
      </p:sp>
      <p:grpSp>
        <p:nvGrpSpPr>
          <p:cNvPr id="34" name="Group 33">
            <a:extLst>
              <a:ext uri="{FF2B5EF4-FFF2-40B4-BE49-F238E27FC236}">
                <a16:creationId xmlns:a16="http://schemas.microsoft.com/office/drawing/2014/main" id="{686F80BE-418E-0A88-B209-A2D420BDFD92}"/>
              </a:ext>
            </a:extLst>
          </p:cNvPr>
          <p:cNvGrpSpPr/>
          <p:nvPr/>
        </p:nvGrpSpPr>
        <p:grpSpPr>
          <a:xfrm>
            <a:off x="776746" y="1912765"/>
            <a:ext cx="2694038" cy="2694038"/>
            <a:chOff x="298649" y="2635443"/>
            <a:chExt cx="2694038" cy="2694038"/>
          </a:xfrm>
        </p:grpSpPr>
        <p:pic>
          <p:nvPicPr>
            <p:cNvPr id="7" name="Picture 6" descr="41,262 City View Window Blurred Background Royalty-Free Photos and Stock  Images | Shutterstock">
              <a:hlinkClick r:id="rId2"/>
              <a:extLst>
                <a:ext uri="{FF2B5EF4-FFF2-40B4-BE49-F238E27FC236}">
                  <a16:creationId xmlns:a16="http://schemas.microsoft.com/office/drawing/2014/main" id="{2C831C2D-83EB-F3F5-A413-8ED0A7314045}"/>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298649" y="2635443"/>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23" descr="A person in a white lab coat&#10;&#10;AI-generated content may be incorrect.">
              <a:extLst>
                <a:ext uri="{FF2B5EF4-FFF2-40B4-BE49-F238E27FC236}">
                  <a16:creationId xmlns:a16="http://schemas.microsoft.com/office/drawing/2014/main" id="{7245BDCC-0613-97D5-896B-8F7E5AE796C4}"/>
                </a:ext>
              </a:extLst>
            </p:cNvPr>
            <p:cNvPicPr>
              <a:picLocks noChangeAspect="1"/>
            </p:cNvPicPr>
            <p:nvPr/>
          </p:nvPicPr>
          <p:blipFill>
            <a:blip r:embed="rId5"/>
            <a:srcRect l="15831" t="2827" r="15831" b="42502"/>
            <a:stretch>
              <a:fillRect/>
            </a:stretch>
          </p:blipFill>
          <p:spPr>
            <a:xfrm>
              <a:off x="298649" y="2635443"/>
              <a:ext cx="2694038" cy="2694038"/>
            </a:xfrm>
            <a:custGeom>
              <a:avLst/>
              <a:gdLst>
                <a:gd name="connsiteX0" fmla="*/ 1347019 w 2694038"/>
                <a:gd name="connsiteY0" fmla="*/ 0 h 2694038"/>
                <a:gd name="connsiteX1" fmla="*/ 2694038 w 2694038"/>
                <a:gd name="connsiteY1" fmla="*/ 1347019 h 2694038"/>
                <a:gd name="connsiteX2" fmla="*/ 1347019 w 2694038"/>
                <a:gd name="connsiteY2" fmla="*/ 2694038 h 2694038"/>
                <a:gd name="connsiteX3" fmla="*/ 0 w 2694038"/>
                <a:gd name="connsiteY3" fmla="*/ 1347019 h 2694038"/>
                <a:gd name="connsiteX4" fmla="*/ 1347019 w 2694038"/>
                <a:gd name="connsiteY4" fmla="*/ 0 h 269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38" h="2694038">
                  <a:moveTo>
                    <a:pt x="1347019" y="0"/>
                  </a:moveTo>
                  <a:cubicBezTo>
                    <a:pt x="2090957" y="0"/>
                    <a:pt x="2694038" y="603081"/>
                    <a:pt x="2694038" y="1347019"/>
                  </a:cubicBezTo>
                  <a:cubicBezTo>
                    <a:pt x="2694038" y="2090957"/>
                    <a:pt x="2090957" y="2694038"/>
                    <a:pt x="1347019" y="2694038"/>
                  </a:cubicBezTo>
                  <a:cubicBezTo>
                    <a:pt x="603081" y="2694038"/>
                    <a:pt x="0" y="2090957"/>
                    <a:pt x="0" y="1347019"/>
                  </a:cubicBezTo>
                  <a:cubicBezTo>
                    <a:pt x="0" y="603081"/>
                    <a:pt x="603081" y="0"/>
                    <a:pt x="1347019" y="0"/>
                  </a:cubicBezTo>
                  <a:close/>
                </a:path>
              </a:pathLst>
            </a:custGeom>
          </p:spPr>
        </p:pic>
      </p:grpSp>
      <p:sp>
        <p:nvSpPr>
          <p:cNvPr id="49" name="TextBox 48">
            <a:extLst>
              <a:ext uri="{FF2B5EF4-FFF2-40B4-BE49-F238E27FC236}">
                <a16:creationId xmlns:a16="http://schemas.microsoft.com/office/drawing/2014/main" id="{ACEA69E5-76CC-6D51-8E3C-0F2C16885F9A}"/>
              </a:ext>
            </a:extLst>
          </p:cNvPr>
          <p:cNvSpPr txBox="1"/>
          <p:nvPr/>
        </p:nvSpPr>
        <p:spPr>
          <a:xfrm>
            <a:off x="776746" y="4816067"/>
            <a:ext cx="2694038" cy="1519198"/>
          </a:xfrm>
          <a:prstGeom prst="rect">
            <a:avLst/>
          </a:prstGeom>
          <a:noFill/>
        </p:spPr>
        <p:txBody>
          <a:bodyPr wrap="square">
            <a:spAutoFit/>
          </a:bodyPr>
          <a:lstStyle/>
          <a:p>
            <a:pPr algn="ctr">
              <a:lnSpc>
                <a:spcPct val="115000"/>
              </a:lnSpc>
              <a:buNone/>
            </a:pPr>
            <a:r>
              <a:rPr lang="en-US" sz="1800" b="1" kern="100">
                <a:effectLst/>
                <a:latin typeface="Segoe UI" panose="020B0502040204020203" pitchFamily="34" charset="0"/>
                <a:ea typeface="Calibri" panose="020F0502020204030204" pitchFamily="34" charset="0"/>
                <a:cs typeface="Segoe UI" panose="020B0502040204020203" pitchFamily="34" charset="0"/>
              </a:rPr>
              <a:t>Dr. Anna Wilkinson </a:t>
            </a:r>
          </a:p>
          <a:p>
            <a:pPr algn="ctr">
              <a:lnSpc>
                <a:spcPct val="115000"/>
              </a:lnSpc>
              <a:buNone/>
            </a:pPr>
            <a:r>
              <a:rPr lang="en-US" sz="1600" kern="100">
                <a:effectLst/>
                <a:latin typeface="Segoe UI" panose="020B0502040204020203" pitchFamily="34" charset="0"/>
                <a:ea typeface="Calibri" panose="020F0502020204030204" pitchFamily="34" charset="0"/>
                <a:cs typeface="Segoe UI" panose="020B0502040204020203" pitchFamily="34" charset="0"/>
              </a:rPr>
              <a:t>MSc., MD, CCFP, FCFP</a:t>
            </a:r>
            <a:endParaRPr lang="en-CA" sz="1600" kern="100">
              <a:effectLst/>
              <a:latin typeface="Segoe UI" panose="020B0502040204020203" pitchFamily="34" charset="0"/>
              <a:ea typeface="Calibri" panose="020F0502020204030204" pitchFamily="34" charset="0"/>
              <a:cs typeface="Segoe UI" panose="020B0502040204020203" pitchFamily="34" charset="0"/>
            </a:endParaRPr>
          </a:p>
          <a:p>
            <a:pPr algn="ctr">
              <a:lnSpc>
                <a:spcPct val="115000"/>
              </a:lnSpc>
              <a:buNone/>
            </a:pPr>
            <a:r>
              <a:rPr lang="en-US" sz="1600" kern="100">
                <a:effectLst/>
                <a:latin typeface="Segoe UI" panose="020B0502040204020203" pitchFamily="34" charset="0"/>
                <a:ea typeface="Calibri" panose="020F0502020204030204" pitchFamily="34" charset="0"/>
                <a:cs typeface="Segoe UI" panose="020B0502040204020203" pitchFamily="34" charset="0"/>
              </a:rPr>
              <a:t>GP Oncologist, </a:t>
            </a:r>
          </a:p>
          <a:p>
            <a:pPr algn="ctr">
              <a:lnSpc>
                <a:spcPct val="115000"/>
              </a:lnSpc>
              <a:buNone/>
            </a:pPr>
            <a:r>
              <a:rPr lang="en-US" sz="1600" kern="100">
                <a:effectLst/>
                <a:latin typeface="Segoe UI" panose="020B0502040204020203" pitchFamily="34" charset="0"/>
                <a:ea typeface="Calibri" panose="020F0502020204030204" pitchFamily="34" charset="0"/>
                <a:cs typeface="Segoe UI" panose="020B0502040204020203" pitchFamily="34" charset="0"/>
              </a:rPr>
              <a:t>The Ottawa Hospital (University of Ottawa)</a:t>
            </a:r>
            <a:endParaRPr lang="en-CA" sz="1600" kern="100">
              <a:effectLst/>
              <a:latin typeface="Segoe UI" panose="020B0502040204020203" pitchFamily="34" charset="0"/>
              <a:ea typeface="Calibri" panose="020F0502020204030204" pitchFamily="34" charset="0"/>
              <a:cs typeface="Segoe UI" panose="020B0502040204020203" pitchFamily="34" charset="0"/>
            </a:endParaRPr>
          </a:p>
        </p:txBody>
      </p:sp>
      <p:sp>
        <p:nvSpPr>
          <p:cNvPr id="3" name="TextBox 2">
            <a:extLst>
              <a:ext uri="{FF2B5EF4-FFF2-40B4-BE49-F238E27FC236}">
                <a16:creationId xmlns:a16="http://schemas.microsoft.com/office/drawing/2014/main" id="{085DFA1A-1121-2031-A3B5-06D9137BFECF}"/>
              </a:ext>
            </a:extLst>
          </p:cNvPr>
          <p:cNvSpPr txBox="1"/>
          <p:nvPr/>
        </p:nvSpPr>
        <p:spPr>
          <a:xfrm>
            <a:off x="3731652" y="1912765"/>
            <a:ext cx="8181305" cy="3250442"/>
          </a:xfrm>
          <a:prstGeom prst="rect">
            <a:avLst/>
          </a:prstGeom>
          <a:noFill/>
        </p:spPr>
        <p:txBody>
          <a:bodyPr wrap="square">
            <a:spAutoFit/>
          </a:bodyPr>
          <a:lstStyle/>
          <a:p>
            <a:pPr algn="ctr">
              <a:lnSpc>
                <a:spcPct val="115000"/>
              </a:lnSpc>
              <a:spcAft>
                <a:spcPts val="800"/>
              </a:spcAft>
              <a:buNone/>
            </a:pPr>
            <a:r>
              <a:rPr lang="en-US" kern="100">
                <a:effectLst/>
                <a:latin typeface="Segoe UI" panose="020B0502040204020203" pitchFamily="34" charset="0"/>
                <a:ea typeface="Calibri" panose="020F0502020204030204" pitchFamily="34" charset="0"/>
                <a:cs typeface="Segoe UI" panose="020B0502040204020203" pitchFamily="34" charset="0"/>
              </a:rPr>
              <a:t>Dr. Anna Wilkinson is a family physician with a special interest in oncology. She completed a Masters in Science at Queen’s University, and her MD and family medicine residency at the University of Ottawa, where she is an Associate Professor. She divides her clinical time between caring for medical oncology inpatients and academic family practice, where she teaches and trains family doctors. Anna is Program Director for the PGY-3 FP Oncology program, allowing family doctors to gain additional expertise in caring for cancer patients. Anna’s passion is bridging the gap between oncology and family medicine with knowledge translation, and investigating impacts of cancer screening to optimize cancer outcomes.</a:t>
            </a:r>
            <a:endParaRPr lang="en-CA" kern="100">
              <a:effectLst/>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413172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 name="Medicine5.jpg" descr="Medicine5.jpg"/>
          <p:cNvPicPr>
            <a:picLocks noGrp="1" noChangeAspect="1"/>
          </p:cNvPicPr>
          <p:nvPr>
            <p:ph type="pic" idx="21"/>
          </p:nvPr>
        </p:nvPicPr>
        <p:blipFill>
          <a:blip r:embed="rId2"/>
          <a:srcRect l="143" r="143"/>
          <a:stretch>
            <a:fillRect/>
          </a:stretch>
        </p:blipFill>
        <p:spPr>
          <a:xfrm>
            <a:off x="-77786" y="-3188262"/>
            <a:ext cx="12269713" cy="8949163"/>
          </a:xfrm>
          <a:prstGeom prst="rect">
            <a:avLst/>
          </a:prstGeom>
        </p:spPr>
      </p:pic>
      <p:pic>
        <p:nvPicPr>
          <p:cNvPr id="448" name="top.png" descr="top.png"/>
          <p:cNvPicPr>
            <a:picLocks noChangeAspect="1"/>
          </p:cNvPicPr>
          <p:nvPr/>
        </p:nvPicPr>
        <p:blipFill>
          <a:blip r:embed="rId3"/>
          <a:stretch>
            <a:fillRect/>
          </a:stretch>
        </p:blipFill>
        <p:spPr>
          <a:xfrm>
            <a:off x="1" y="1"/>
            <a:ext cx="12951799" cy="544340"/>
          </a:xfrm>
          <a:prstGeom prst="rect">
            <a:avLst/>
          </a:prstGeom>
          <a:ln w="12700">
            <a:miter lim="400000"/>
          </a:ln>
        </p:spPr>
      </p:pic>
      <p:sp>
        <p:nvSpPr>
          <p:cNvPr id="449" name="Rectangle"/>
          <p:cNvSpPr/>
          <p:nvPr/>
        </p:nvSpPr>
        <p:spPr>
          <a:xfrm>
            <a:off x="3287688" y="2852936"/>
            <a:ext cx="8904312" cy="1224136"/>
          </a:xfrm>
          <a:prstGeom prst="rect">
            <a:avLst/>
          </a:prstGeom>
          <a:solidFill>
            <a:srgbClr val="000000">
              <a:alpha val="75000"/>
            </a:srgbClr>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1400" b="0" i="0" u="none" strike="noStrike" kern="0" cap="none" spc="0" normalizeH="0" baseline="0" noProof="0">
              <a:ln>
                <a:noFill/>
              </a:ln>
              <a:solidFill>
                <a:srgbClr val="000000"/>
              </a:solidFill>
              <a:effectLst/>
              <a:uLnTx/>
              <a:uFillTx/>
              <a:latin typeface="Times Roman"/>
              <a:sym typeface="Times Roman"/>
            </a:endParaRPr>
          </a:p>
        </p:txBody>
      </p:sp>
      <p:sp>
        <p:nvSpPr>
          <p:cNvPr id="450" name="Rectangle"/>
          <p:cNvSpPr/>
          <p:nvPr/>
        </p:nvSpPr>
        <p:spPr>
          <a:xfrm>
            <a:off x="3287688" y="4149080"/>
            <a:ext cx="8904312" cy="321320"/>
          </a:xfrm>
          <a:prstGeom prst="rect">
            <a:avLst/>
          </a:prstGeom>
          <a:solidFill>
            <a:srgbClr val="000000">
              <a:alpha val="75000"/>
            </a:srgbClr>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2000" b="0" i="0" u="none" strike="noStrike" kern="0" cap="none" spc="0" normalizeH="0" baseline="0" noProof="0" dirty="0">
              <a:ln>
                <a:noFill/>
              </a:ln>
              <a:solidFill>
                <a:srgbClr val="000000"/>
              </a:solidFill>
              <a:effectLst/>
              <a:uLnTx/>
              <a:uFillTx/>
              <a:latin typeface="Times Roman"/>
              <a:sym typeface="Times Roman"/>
            </a:endParaRPr>
          </a:p>
        </p:txBody>
      </p:sp>
      <p:sp>
        <p:nvSpPr>
          <p:cNvPr id="451" name="Drug Access Landscape"/>
          <p:cNvSpPr txBox="1"/>
          <p:nvPr/>
        </p:nvSpPr>
        <p:spPr>
          <a:xfrm>
            <a:off x="3395700" y="3075065"/>
            <a:ext cx="7164288" cy="707886"/>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nchor="ctr">
            <a:spAutoFit/>
          </a:bodyPr>
          <a:lstStyle>
            <a:lvl1pPr>
              <a:defRPr b="1">
                <a:solidFill>
                  <a:schemeClr val="accent3">
                    <a:lumOff val="44000"/>
                  </a:schemeClr>
                </a:solidFill>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a:ln>
                  <a:noFill/>
                </a:ln>
                <a:solidFill>
                  <a:srgbClr val="8F8F8F">
                    <a:lumOff val="44000"/>
                  </a:srgbClr>
                </a:solidFill>
                <a:effectLst/>
                <a:uLnTx/>
                <a:uFillTx/>
                <a:latin typeface="Arial"/>
                <a:cs typeface="Arial"/>
                <a:sym typeface="Arial"/>
              </a:rPr>
              <a:t>Drug Access Landscape</a:t>
            </a:r>
          </a:p>
        </p:txBody>
      </p:sp>
      <p:sp>
        <p:nvSpPr>
          <p:cNvPr id="452" name="Passing the torch(es)"/>
          <p:cNvSpPr txBox="1"/>
          <p:nvPr/>
        </p:nvSpPr>
        <p:spPr>
          <a:xfrm>
            <a:off x="3396210" y="4062267"/>
            <a:ext cx="7164289" cy="4616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nchor="ctr">
            <a:spAutoFit/>
          </a:bodyPr>
          <a:lstStyle>
            <a:lvl1pPr>
              <a:spcBef>
                <a:spcPts val="500"/>
              </a:spcBef>
              <a:defRPr sz="2400">
                <a:solidFill>
                  <a:schemeClr val="accent3">
                    <a:lumOff val="44000"/>
                  </a:schemeClr>
                </a:solidFill>
              </a:defRPr>
            </a:lvl1pPr>
          </a:lstStyle>
          <a:p>
            <a:pPr marL="0" marR="0" lvl="0" indent="0" algn="l" defTabSz="914354" rtl="0" eaLnBrk="1" fontAlgn="auto" latinLnBrk="0" hangingPunct="0">
              <a:lnSpc>
                <a:spcPct val="100000"/>
              </a:lnSpc>
              <a:spcBef>
                <a:spcPts val="500"/>
              </a:spcBef>
              <a:spcAft>
                <a:spcPts val="0"/>
              </a:spcAft>
              <a:buClrTx/>
              <a:buSzTx/>
              <a:buFontTx/>
              <a:buNone/>
              <a:tabLst/>
              <a:defRPr/>
            </a:pPr>
            <a:r>
              <a:rPr kumimoji="0" b="0" i="0" u="none" strike="noStrike" kern="0" cap="none" spc="0" normalizeH="0" baseline="0" noProof="0" dirty="0">
                <a:ln>
                  <a:noFill/>
                </a:ln>
                <a:solidFill>
                  <a:srgbClr val="8F8F8F">
                    <a:lumOff val="44000"/>
                  </a:srgbClr>
                </a:solidFill>
                <a:effectLst/>
                <a:uLnTx/>
                <a:uFillTx/>
                <a:latin typeface="Arial"/>
                <a:cs typeface="Arial"/>
                <a:sym typeface="Arial"/>
              </a:rPr>
              <a:t>Passing the torch(es)</a:t>
            </a:r>
          </a:p>
        </p:txBody>
      </p:sp>
      <p:sp>
        <p:nvSpPr>
          <p:cNvPr id="453" name="Rectangle"/>
          <p:cNvSpPr/>
          <p:nvPr/>
        </p:nvSpPr>
        <p:spPr>
          <a:xfrm>
            <a:off x="3212352" y="2852936"/>
            <a:ext cx="78512" cy="1224136"/>
          </a:xfrm>
          <a:prstGeom prst="rect">
            <a:avLst/>
          </a:prstGeom>
          <a:solidFill>
            <a:srgbClr val="2F1A45"/>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solidFill>
                  <a:srgbClr val="A69C95"/>
                </a:solidFill>
                <a:latin typeface="+mn-lt"/>
                <a:ea typeface="+mn-ea"/>
                <a:cs typeface="+mn-cs"/>
                <a:sym typeface="Times Roman"/>
              </a:defRPr>
            </a:pPr>
            <a:endParaRPr kumimoji="0" sz="900" b="0" i="0" u="none" strike="noStrike" kern="0" cap="none" spc="0" normalizeH="0" baseline="0" noProof="0">
              <a:ln>
                <a:noFill/>
              </a:ln>
              <a:solidFill>
                <a:srgbClr val="A69C95"/>
              </a:solidFill>
              <a:effectLst/>
              <a:uLnTx/>
              <a:uFillTx/>
              <a:latin typeface="Times Roman"/>
              <a:sym typeface="Times Roman"/>
            </a:endParaRPr>
          </a:p>
        </p:txBody>
      </p:sp>
      <p:grpSp>
        <p:nvGrpSpPr>
          <p:cNvPr id="456" name="Group"/>
          <p:cNvGrpSpPr/>
          <p:nvPr/>
        </p:nvGrpSpPr>
        <p:grpSpPr>
          <a:xfrm>
            <a:off x="3212355" y="4149082"/>
            <a:ext cx="78511" cy="321321"/>
            <a:chOff x="0" y="0"/>
            <a:chExt cx="157020" cy="642640"/>
          </a:xfrm>
        </p:grpSpPr>
        <p:sp>
          <p:nvSpPr>
            <p:cNvPr id="454" name="Rectangle"/>
            <p:cNvSpPr/>
            <p:nvPr/>
          </p:nvSpPr>
          <p:spPr>
            <a:xfrm>
              <a:off x="0" y="0"/>
              <a:ext cx="157020" cy="642640"/>
            </a:xfrm>
            <a:prstGeom prst="rect">
              <a:avLst/>
            </a:prstGeom>
            <a:solidFill>
              <a:srgbClr val="2F1A45"/>
            </a:solidFill>
            <a:ln w="12700" cap="flat">
              <a:noFill/>
              <a:miter lim="400000"/>
            </a:ln>
            <a:effectLst/>
          </p:spPr>
          <p:txBody>
            <a:bodyPr wrap="square" lIns="45720" tIns="45720" rIns="45720" bIns="45720" numCol="1" anchor="t">
              <a:noAutofit/>
            </a:bodyPr>
            <a:lstStyle/>
            <a:p>
              <a:pPr marL="0" marR="0" lvl="0" indent="0" algn="r" defTabSz="914354" rtl="0" eaLnBrk="1" fontAlgn="auto" latinLnBrk="0" hangingPunct="0">
                <a:lnSpc>
                  <a:spcPct val="100000"/>
                </a:lnSpc>
                <a:spcBef>
                  <a:spcPts val="0"/>
                </a:spcBef>
                <a:spcAft>
                  <a:spcPts val="0"/>
                </a:spcAft>
                <a:buClrTx/>
                <a:buSzTx/>
                <a:buFontTx/>
                <a:buNone/>
                <a:tabLst/>
                <a:defRPr>
                  <a:solidFill>
                    <a:srgbClr val="A69C95"/>
                  </a:solidFill>
                  <a:latin typeface="+mn-lt"/>
                  <a:ea typeface="+mn-ea"/>
                  <a:cs typeface="+mn-cs"/>
                  <a:sym typeface="Times Roman"/>
                </a:defRPr>
              </a:pPr>
              <a:endParaRPr kumimoji="0" sz="900" b="0" i="0" u="none" strike="noStrike" kern="0" cap="none" spc="0" normalizeH="0" baseline="0" noProof="0">
                <a:ln>
                  <a:noFill/>
                </a:ln>
                <a:solidFill>
                  <a:srgbClr val="A69C95"/>
                </a:solidFill>
                <a:effectLst/>
                <a:uLnTx/>
                <a:uFillTx/>
                <a:latin typeface="Times Roman"/>
                <a:sym typeface="Times Roman"/>
              </a:endParaRPr>
            </a:p>
          </p:txBody>
        </p:sp>
        <p:sp>
          <p:nvSpPr>
            <p:cNvPr id="455" name="Text"/>
            <p:cNvSpPr/>
            <p:nvPr/>
          </p:nvSpPr>
          <p:spPr>
            <a:xfrm>
              <a:off x="0" y="0"/>
              <a:ext cx="157020" cy="46166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r">
                <a:defRPr>
                  <a:solidFill>
                    <a:srgbClr val="A69C95"/>
                  </a:solidFill>
                  <a:latin typeface="+mn-lt"/>
                  <a:ea typeface="+mn-ea"/>
                  <a:cs typeface="+mn-cs"/>
                  <a:sym typeface="Times Roman"/>
                </a:defRPr>
              </a:lvl1pPr>
            </a:lstStyle>
            <a:p>
              <a:pPr marL="0" marR="0" lvl="0" indent="0" algn="r" defTabSz="914354"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A69C95"/>
                  </a:solidFill>
                  <a:effectLst/>
                  <a:uLnTx/>
                  <a:uFillTx/>
                  <a:latin typeface="Times Roman"/>
                  <a:sym typeface="Times Roman"/>
                </a:rPr>
                <a:t> </a:t>
              </a:r>
            </a:p>
          </p:txBody>
        </p:sp>
      </p:gr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Accessibility"/>
          <p:cNvSpPr txBox="1">
            <a:spLocks noGrp="1"/>
          </p:cNvSpPr>
          <p:nvPr>
            <p:ph type="title"/>
          </p:nvPr>
        </p:nvSpPr>
        <p:spPr>
          <a:xfrm>
            <a:off x="4193928" y="126379"/>
            <a:ext cx="7774632" cy="864096"/>
          </a:xfrm>
          <a:prstGeom prst="rect">
            <a:avLst/>
          </a:prstGeom>
        </p:spPr>
        <p:txBody>
          <a:bodyPr/>
          <a:lstStyle>
            <a:lvl1pPr algn="r"/>
          </a:lstStyle>
          <a:p>
            <a:r>
              <a:t>Accessibility</a:t>
            </a:r>
          </a:p>
        </p:txBody>
      </p:sp>
      <p:pic>
        <p:nvPicPr>
          <p:cNvPr id="459" name="Rankings.pdf" descr="Rankings.pdf"/>
          <p:cNvPicPr>
            <a:picLocks/>
          </p:cNvPicPr>
          <p:nvPr/>
        </p:nvPicPr>
        <p:blipFill>
          <a:blip r:embed="rId2"/>
          <a:stretch>
            <a:fillRect/>
          </a:stretch>
        </p:blipFill>
        <p:spPr>
          <a:xfrm>
            <a:off x="113265" y="824303"/>
            <a:ext cx="12136431" cy="5708668"/>
          </a:xfrm>
          <a:prstGeom prst="rect">
            <a:avLst/>
          </a:prstGeom>
          <a:ln w="12700">
            <a:miter lim="400000"/>
          </a:ln>
        </p:spPr>
      </p:pic>
      <p:sp>
        <p:nvSpPr>
          <p:cNvPr id="460" name="Arrow"/>
          <p:cNvSpPr/>
          <p:nvPr/>
        </p:nvSpPr>
        <p:spPr>
          <a:xfrm rot="10800000">
            <a:off x="2979495" y="5190431"/>
            <a:ext cx="502707" cy="123872"/>
          </a:xfrm>
          <a:prstGeom prst="rightArrow">
            <a:avLst>
              <a:gd name="adj1" fmla="val 32000"/>
              <a:gd name="adj2" fmla="val 164041"/>
            </a:avLst>
          </a:prstGeom>
          <a:solidFill>
            <a:srgbClr val="B22518"/>
          </a:solidFill>
          <a:ln w="12700">
            <a:miter lim="400000"/>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pic>
        <p:nvPicPr>
          <p:cNvPr id="461" name="Canada_Flag_JYM_v2-02.tif" descr="Canada_Flag_JYM_v2-02.tif"/>
          <p:cNvPicPr>
            <a:picLocks noChangeAspect="1"/>
          </p:cNvPicPr>
          <p:nvPr/>
        </p:nvPicPr>
        <p:blipFill>
          <a:blip r:embed="rId3"/>
          <a:stretch>
            <a:fillRect/>
          </a:stretch>
        </p:blipFill>
        <p:spPr>
          <a:xfrm>
            <a:off x="3482201" y="5085669"/>
            <a:ext cx="502707" cy="333399"/>
          </a:xfrm>
          <a:prstGeom prst="rect">
            <a:avLst/>
          </a:prstGeom>
          <a:ln w="12700">
            <a:miter lim="400000"/>
          </a:ln>
        </p:spPr>
      </p:pic>
      <p:sp>
        <p:nvSpPr>
          <p:cNvPr id="462" name="Rectangle"/>
          <p:cNvSpPr/>
          <p:nvPr/>
        </p:nvSpPr>
        <p:spPr>
          <a:xfrm>
            <a:off x="5448301" y="2781300"/>
            <a:ext cx="3465364" cy="156733"/>
          </a:xfrm>
          <a:prstGeom prst="rect">
            <a:avLst/>
          </a:prstGeom>
          <a:ln w="76200">
            <a:solidFill>
              <a:srgbClr val="A21522"/>
            </a:solidFill>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
        <p:nvSpPr>
          <p:cNvPr id="463" name="Rectangle"/>
          <p:cNvSpPr/>
          <p:nvPr/>
        </p:nvSpPr>
        <p:spPr>
          <a:xfrm>
            <a:off x="5530921" y="4909886"/>
            <a:ext cx="5234959" cy="169433"/>
          </a:xfrm>
          <a:prstGeom prst="rect">
            <a:avLst/>
          </a:prstGeom>
          <a:ln w="76200">
            <a:solidFill>
              <a:srgbClr val="A21522"/>
            </a:solidFill>
          </a:ln>
        </p:spPr>
        <p:txBody>
          <a:bodyPr tIns="45720" bIns="45720"/>
          <a:lstStyle/>
          <a:p>
            <a:pPr marL="0" marR="0" lvl="0" indent="0" algn="l" defTabSz="914354" rtl="0" eaLnBrk="1" fontAlgn="auto" latinLnBrk="0" hangingPunct="0">
              <a:lnSpc>
                <a:spcPct val="100000"/>
              </a:lnSpc>
              <a:spcBef>
                <a:spcPts val="0"/>
              </a:spcBef>
              <a:spcAft>
                <a:spcPts val="0"/>
              </a:spcAft>
              <a:buClrTx/>
              <a:buSzTx/>
              <a:buFontTx/>
              <a:buNone/>
              <a:tabLst/>
              <a:defRPr/>
            </a:pPr>
            <a:endParaRPr kumimoji="0" sz="9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5" name="Medicine5.jpg" descr="Medicine5.jpg"/>
          <p:cNvPicPr>
            <a:picLocks noGrp="1" noChangeAspect="1"/>
          </p:cNvPicPr>
          <p:nvPr>
            <p:ph type="pic" idx="21"/>
          </p:nvPr>
        </p:nvPicPr>
        <p:blipFill>
          <a:blip r:embed="rId2"/>
          <a:srcRect r="317" b="10204"/>
          <a:stretch>
            <a:fillRect/>
          </a:stretch>
        </p:blipFill>
        <p:spPr>
          <a:xfrm>
            <a:off x="-38857" y="-1588977"/>
            <a:ext cx="12230783" cy="7349877"/>
          </a:xfrm>
          <a:prstGeom prst="rect">
            <a:avLst/>
          </a:prstGeom>
        </p:spPr>
      </p:pic>
      <p:pic>
        <p:nvPicPr>
          <p:cNvPr id="466" name="top.png" descr="top.png"/>
          <p:cNvPicPr>
            <a:picLocks noChangeAspect="1"/>
          </p:cNvPicPr>
          <p:nvPr/>
        </p:nvPicPr>
        <p:blipFill>
          <a:blip r:embed="rId3"/>
          <a:stretch>
            <a:fillRect/>
          </a:stretch>
        </p:blipFill>
        <p:spPr>
          <a:xfrm>
            <a:off x="1" y="1"/>
            <a:ext cx="12951799" cy="544340"/>
          </a:xfrm>
          <a:prstGeom prst="rect">
            <a:avLst/>
          </a:prstGeom>
          <a:ln w="12700">
            <a:miter lim="400000"/>
          </a:ln>
        </p:spPr>
      </p:pic>
      <p:sp>
        <p:nvSpPr>
          <p:cNvPr id="467" name="Rectangle"/>
          <p:cNvSpPr/>
          <p:nvPr/>
        </p:nvSpPr>
        <p:spPr>
          <a:xfrm>
            <a:off x="3287688" y="2852936"/>
            <a:ext cx="8904312" cy="1224136"/>
          </a:xfrm>
          <a:prstGeom prst="rect">
            <a:avLst/>
          </a:prstGeom>
          <a:solidFill>
            <a:srgbClr val="000000">
              <a:alpha val="75000"/>
            </a:srgbClr>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sp>
        <p:nvSpPr>
          <p:cNvPr id="468" name="Rectangle"/>
          <p:cNvSpPr/>
          <p:nvPr/>
        </p:nvSpPr>
        <p:spPr>
          <a:xfrm>
            <a:off x="3287688" y="4149080"/>
            <a:ext cx="8904312" cy="321320"/>
          </a:xfrm>
          <a:prstGeom prst="rect">
            <a:avLst/>
          </a:prstGeom>
          <a:solidFill>
            <a:srgbClr val="000000">
              <a:alpha val="75000"/>
            </a:srgbClr>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1200" b="0" i="0" u="none" strike="noStrike" kern="0" cap="none" spc="0" normalizeH="0" baseline="0" noProof="0">
              <a:ln>
                <a:noFill/>
              </a:ln>
              <a:solidFill>
                <a:srgbClr val="000000"/>
              </a:solidFill>
              <a:effectLst/>
              <a:uLnTx/>
              <a:uFillTx/>
              <a:latin typeface="Times Roman"/>
              <a:sym typeface="Times Roman"/>
            </a:endParaRPr>
          </a:p>
        </p:txBody>
      </p:sp>
      <p:sp>
        <p:nvSpPr>
          <p:cNvPr id="469" name="Systemic Barriers"/>
          <p:cNvSpPr txBox="1"/>
          <p:nvPr/>
        </p:nvSpPr>
        <p:spPr>
          <a:xfrm>
            <a:off x="3395700" y="3075065"/>
            <a:ext cx="7164288" cy="707886"/>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nchor="ctr">
            <a:spAutoFit/>
          </a:bodyPr>
          <a:lstStyle>
            <a:lvl1pPr>
              <a:defRPr b="1">
                <a:solidFill>
                  <a:schemeClr val="accent3">
                    <a:lumOff val="44000"/>
                  </a:schemeClr>
                </a:solidFill>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4000" b="1" i="0" u="none" strike="noStrike" kern="0" cap="none" spc="0" normalizeH="0" baseline="0" noProof="0">
                <a:ln>
                  <a:noFill/>
                </a:ln>
                <a:solidFill>
                  <a:srgbClr val="8F8F8F">
                    <a:lumOff val="44000"/>
                  </a:srgbClr>
                </a:solidFill>
                <a:effectLst/>
                <a:uLnTx/>
                <a:uFillTx/>
                <a:latin typeface="Arial"/>
                <a:cs typeface="Arial"/>
                <a:sym typeface="Arial"/>
              </a:rPr>
              <a:t>Systemic Barriers</a:t>
            </a:r>
          </a:p>
        </p:txBody>
      </p:sp>
      <p:sp>
        <p:nvSpPr>
          <p:cNvPr id="470" name="Problems we’ve created"/>
          <p:cNvSpPr txBox="1"/>
          <p:nvPr/>
        </p:nvSpPr>
        <p:spPr>
          <a:xfrm>
            <a:off x="3396210" y="4062267"/>
            <a:ext cx="7164289" cy="4616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nchor="ctr">
            <a:spAutoFit/>
          </a:bodyPr>
          <a:lstStyle>
            <a:lvl1pPr>
              <a:spcBef>
                <a:spcPts val="500"/>
              </a:spcBef>
              <a:defRPr sz="2400">
                <a:solidFill>
                  <a:schemeClr val="accent3">
                    <a:lumOff val="44000"/>
                  </a:schemeClr>
                </a:solidFill>
              </a:defRPr>
            </a:lvl1pPr>
          </a:lstStyle>
          <a:p>
            <a:pPr marL="0" marR="0" lvl="0" indent="0" algn="l" defTabSz="914354" rtl="0" eaLnBrk="1" fontAlgn="auto" latinLnBrk="0" hangingPunct="0">
              <a:lnSpc>
                <a:spcPct val="100000"/>
              </a:lnSpc>
              <a:spcBef>
                <a:spcPts val="500"/>
              </a:spcBef>
              <a:spcAft>
                <a:spcPts val="0"/>
              </a:spcAft>
              <a:buClrTx/>
              <a:buSzTx/>
              <a:buFontTx/>
              <a:buNone/>
              <a:tabLst/>
              <a:defRPr/>
            </a:pPr>
            <a:r>
              <a:rPr kumimoji="0" b="0" i="0" u="none" strike="noStrike" kern="0" cap="none" spc="0" normalizeH="0" baseline="0" noProof="0" dirty="0">
                <a:ln>
                  <a:noFill/>
                </a:ln>
                <a:solidFill>
                  <a:srgbClr val="8F8F8F">
                    <a:lumOff val="44000"/>
                  </a:srgbClr>
                </a:solidFill>
                <a:effectLst/>
                <a:uLnTx/>
                <a:uFillTx/>
                <a:latin typeface="Arial"/>
                <a:cs typeface="Arial"/>
                <a:sym typeface="Arial"/>
              </a:rPr>
              <a:t>Problems we’ve created</a:t>
            </a:r>
          </a:p>
        </p:txBody>
      </p:sp>
      <p:sp>
        <p:nvSpPr>
          <p:cNvPr id="471" name="Rectangle"/>
          <p:cNvSpPr/>
          <p:nvPr/>
        </p:nvSpPr>
        <p:spPr>
          <a:xfrm>
            <a:off x="3212352" y="2852936"/>
            <a:ext cx="78512" cy="1224136"/>
          </a:xfrm>
          <a:prstGeom prst="rect">
            <a:avLst/>
          </a:prstGeom>
          <a:solidFill>
            <a:srgbClr val="2F1A45"/>
          </a:solidFill>
          <a:ln w="12700">
            <a:miter lim="400000"/>
          </a:ln>
        </p:spPr>
        <p:txBody>
          <a:bodyPr tIns="45720" bIns="45720"/>
          <a:lstStyle/>
          <a:p>
            <a:pPr marL="0" marR="0" lvl="0" indent="0" algn="r" defTabSz="914354" rtl="0" eaLnBrk="1" fontAlgn="auto" latinLnBrk="0" hangingPunct="0">
              <a:lnSpc>
                <a:spcPct val="100000"/>
              </a:lnSpc>
              <a:spcBef>
                <a:spcPts val="0"/>
              </a:spcBef>
              <a:spcAft>
                <a:spcPts val="0"/>
              </a:spcAft>
              <a:buClrTx/>
              <a:buSzTx/>
              <a:buFontTx/>
              <a:buNone/>
              <a:tabLst/>
              <a:defRPr>
                <a:solidFill>
                  <a:srgbClr val="A69C95"/>
                </a:solidFill>
                <a:latin typeface="+mn-lt"/>
                <a:ea typeface="+mn-ea"/>
                <a:cs typeface="+mn-cs"/>
                <a:sym typeface="Times Roman"/>
              </a:defRPr>
            </a:pPr>
            <a:endParaRPr kumimoji="0" sz="900" b="0" i="0" u="none" strike="noStrike" kern="0" cap="none" spc="0" normalizeH="0" baseline="0" noProof="0">
              <a:ln>
                <a:noFill/>
              </a:ln>
              <a:solidFill>
                <a:srgbClr val="A69C95"/>
              </a:solidFill>
              <a:effectLst/>
              <a:uLnTx/>
              <a:uFillTx/>
              <a:latin typeface="Times Roman"/>
              <a:sym typeface="Times Roman"/>
            </a:endParaRPr>
          </a:p>
        </p:txBody>
      </p:sp>
      <p:grpSp>
        <p:nvGrpSpPr>
          <p:cNvPr id="474" name="Group"/>
          <p:cNvGrpSpPr/>
          <p:nvPr/>
        </p:nvGrpSpPr>
        <p:grpSpPr>
          <a:xfrm>
            <a:off x="3212355" y="4149082"/>
            <a:ext cx="78511" cy="321321"/>
            <a:chOff x="0" y="0"/>
            <a:chExt cx="157020" cy="642640"/>
          </a:xfrm>
        </p:grpSpPr>
        <p:sp>
          <p:nvSpPr>
            <p:cNvPr id="472" name="Rectangle"/>
            <p:cNvSpPr/>
            <p:nvPr/>
          </p:nvSpPr>
          <p:spPr>
            <a:xfrm>
              <a:off x="0" y="0"/>
              <a:ext cx="157020" cy="642640"/>
            </a:xfrm>
            <a:prstGeom prst="rect">
              <a:avLst/>
            </a:prstGeom>
            <a:solidFill>
              <a:srgbClr val="2F1A45"/>
            </a:solidFill>
            <a:ln w="12700" cap="flat">
              <a:noFill/>
              <a:miter lim="400000"/>
            </a:ln>
            <a:effectLst/>
          </p:spPr>
          <p:txBody>
            <a:bodyPr wrap="square" lIns="45720" tIns="45720" rIns="45720" bIns="45720" numCol="1" anchor="t">
              <a:noAutofit/>
            </a:bodyPr>
            <a:lstStyle/>
            <a:p>
              <a:pPr marL="0" marR="0" lvl="0" indent="0" algn="r" defTabSz="914354" rtl="0" eaLnBrk="1" fontAlgn="auto" latinLnBrk="0" hangingPunct="0">
                <a:lnSpc>
                  <a:spcPct val="100000"/>
                </a:lnSpc>
                <a:spcBef>
                  <a:spcPts val="0"/>
                </a:spcBef>
                <a:spcAft>
                  <a:spcPts val="0"/>
                </a:spcAft>
                <a:buClrTx/>
                <a:buSzTx/>
                <a:buFontTx/>
                <a:buNone/>
                <a:tabLst/>
                <a:defRPr>
                  <a:solidFill>
                    <a:srgbClr val="A69C95"/>
                  </a:solidFill>
                  <a:latin typeface="+mn-lt"/>
                  <a:ea typeface="+mn-ea"/>
                  <a:cs typeface="+mn-cs"/>
                  <a:sym typeface="Times Roman"/>
                </a:defRPr>
              </a:pPr>
              <a:endParaRPr kumimoji="0" sz="900" b="0" i="0" u="none" strike="noStrike" kern="0" cap="none" spc="0" normalizeH="0" baseline="0" noProof="0">
                <a:ln>
                  <a:noFill/>
                </a:ln>
                <a:solidFill>
                  <a:srgbClr val="A69C95"/>
                </a:solidFill>
                <a:effectLst/>
                <a:uLnTx/>
                <a:uFillTx/>
                <a:latin typeface="Times Roman"/>
                <a:sym typeface="Times Roman"/>
              </a:endParaRPr>
            </a:p>
          </p:txBody>
        </p:sp>
        <p:sp>
          <p:nvSpPr>
            <p:cNvPr id="473" name="Text"/>
            <p:cNvSpPr/>
            <p:nvPr/>
          </p:nvSpPr>
          <p:spPr>
            <a:xfrm>
              <a:off x="0" y="0"/>
              <a:ext cx="157020" cy="461663"/>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5720" tIns="45720" rIns="45720" bIns="45720" numCol="1" anchor="t">
              <a:spAutoFit/>
            </a:bodyPr>
            <a:lstStyle>
              <a:lvl1pPr algn="r">
                <a:defRPr>
                  <a:solidFill>
                    <a:srgbClr val="A69C95"/>
                  </a:solidFill>
                  <a:latin typeface="+mn-lt"/>
                  <a:ea typeface="+mn-ea"/>
                  <a:cs typeface="+mn-cs"/>
                  <a:sym typeface="Times Roman"/>
                </a:defRPr>
              </a:lvl1pPr>
            </a:lstStyle>
            <a:p>
              <a:pPr marL="0" marR="0" lvl="0" indent="0" algn="r" defTabSz="914354"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A69C95"/>
                  </a:solidFill>
                  <a:effectLst/>
                  <a:uLnTx/>
                  <a:uFillTx/>
                  <a:latin typeface="Times Roman"/>
                  <a:sym typeface="Times Roman"/>
                </a:rPr>
                <a:t> </a:t>
              </a:r>
            </a:p>
          </p:txBody>
        </p:sp>
      </p:gr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6" name="How Drugs are Funded Infographic copy 2.pdf" descr="How Drugs are Funded Infographic copy 2.pdf"/>
          <p:cNvPicPr>
            <a:picLocks noChangeAspect="1"/>
          </p:cNvPicPr>
          <p:nvPr/>
        </p:nvPicPr>
        <p:blipFill>
          <a:blip r:embed="rId2"/>
          <a:srcRect t="16150" b="7827"/>
          <a:stretch>
            <a:fillRect/>
          </a:stretch>
        </p:blipFill>
        <p:spPr>
          <a:xfrm>
            <a:off x="6443745" y="309129"/>
            <a:ext cx="5375196" cy="5294152"/>
          </a:xfrm>
          <a:prstGeom prst="rect">
            <a:avLst/>
          </a:prstGeom>
          <a:ln w="12700">
            <a:miter lim="400000"/>
          </a:ln>
        </p:spPr>
      </p:pic>
      <p:sp>
        <p:nvSpPr>
          <p:cNvPr id="477" name="Health Canada: timelines, endpts"/>
          <p:cNvSpPr/>
          <p:nvPr/>
        </p:nvSpPr>
        <p:spPr>
          <a:xfrm>
            <a:off x="411863" y="658297"/>
            <a:ext cx="4975907" cy="765964"/>
          </a:xfrm>
          <a:prstGeom prst="roundRect">
            <a:avLst>
              <a:gd name="adj" fmla="val 10828"/>
            </a:avLst>
          </a:prstGeom>
          <a:solidFill>
            <a:srgbClr val="FFFB00"/>
          </a:solidFill>
          <a:ln w="12700"/>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chor="ctr"/>
          <a:lstStyle>
            <a:lvl1pPr algn="ctr" defTabSz="914400">
              <a:buClr>
                <a:srgbClr val="A38E7C"/>
              </a:buClr>
              <a:defRPr sz="4200" b="1">
                <a:uFill>
                  <a:solidFill>
                    <a:srgbClr val="000000"/>
                  </a:solidFill>
                </a:uFill>
              </a:defRPr>
            </a:lvl1pPr>
          </a:lstStyle>
          <a:p>
            <a:pPr marL="0" marR="0" lvl="0" indent="0" algn="ctr" defTabSz="914400" rtl="0" eaLnBrk="1" fontAlgn="auto" latinLnBrk="0" hangingPunct="0">
              <a:lnSpc>
                <a:spcPct val="100000"/>
              </a:lnSpc>
              <a:spcBef>
                <a:spcPts val="0"/>
              </a:spcBef>
              <a:spcAft>
                <a:spcPts val="0"/>
              </a:spcAft>
              <a:buClr>
                <a:srgbClr val="A38E7C"/>
              </a:buClr>
              <a:buSzTx/>
              <a:buFontTx/>
              <a:buNone/>
              <a:tabLst/>
              <a:defRPr b="0"/>
            </a:pPr>
            <a:r>
              <a:rPr kumimoji="0" sz="2100" b="0" i="0" u="none" strike="noStrike" kern="0" cap="none" spc="0" normalizeH="0" baseline="0" noProof="0">
                <a:ln>
                  <a:noFill/>
                </a:ln>
                <a:solidFill>
                  <a:srgbClr val="000000"/>
                </a:solidFill>
                <a:effectLst/>
                <a:uLnTx/>
                <a:uFill>
                  <a:solidFill>
                    <a:srgbClr val="000000"/>
                  </a:solidFill>
                </a:uFill>
                <a:latin typeface="Arial"/>
                <a:cs typeface="Arial"/>
                <a:sym typeface="Arial"/>
              </a:rPr>
              <a:t>Health Canada: timelines, endpts</a:t>
            </a:r>
          </a:p>
        </p:txBody>
      </p:sp>
      <p:sp>
        <p:nvSpPr>
          <p:cNvPr id="478" name="CADTH - INESSS / CDIAC"/>
          <p:cNvSpPr/>
          <p:nvPr/>
        </p:nvSpPr>
        <p:spPr>
          <a:xfrm>
            <a:off x="411863" y="2190225"/>
            <a:ext cx="4975907" cy="765964"/>
          </a:xfrm>
          <a:prstGeom prst="roundRect">
            <a:avLst>
              <a:gd name="adj" fmla="val 10828"/>
            </a:avLst>
          </a:prstGeom>
          <a:solidFill>
            <a:srgbClr val="0433FF"/>
          </a:solidFill>
          <a:ln w="12700"/>
          <a:effectLst>
            <a:outerShdw blurRad="38100" dist="19999" dir="5400000" rotWithShape="0">
              <a:srgbClr val="000000">
                <a:alpha val="38000"/>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1" tIns="19051" rIns="19051" bIns="19051" anchor="ctr"/>
          <a:lstStyle>
            <a:lvl1pPr algn="ctr" defTabSz="914400">
              <a:buClr>
                <a:srgbClr val="A38E7C"/>
              </a:buClr>
              <a:defRPr sz="4200" b="1">
                <a:solidFill>
                  <a:schemeClr val="accent3">
                    <a:lumOff val="44000"/>
                  </a:schemeClr>
                </a:solidFill>
                <a:effectLst>
                  <a:outerShdw blurRad="25400" dist="25400" dir="5400000" rotWithShape="0">
                    <a:srgbClr val="000000">
                      <a:alpha val="90000"/>
                    </a:srgbClr>
                  </a:outerShdw>
                </a:effectLst>
                <a:uFill>
                  <a:solidFill>
                    <a:schemeClr val="accent3">
                      <a:lumOff val="44000"/>
                    </a:schemeClr>
                  </a:solidFill>
                </a:uFill>
              </a:defRPr>
            </a:lvl1pPr>
          </a:lstStyle>
          <a:p>
            <a:pPr marL="0" marR="0" lvl="0" indent="0" algn="ctr" defTabSz="914400" rtl="0" eaLnBrk="1" fontAlgn="auto" latinLnBrk="0" hangingPunct="0">
              <a:lnSpc>
                <a:spcPct val="100000"/>
              </a:lnSpc>
              <a:spcBef>
                <a:spcPts val="0"/>
              </a:spcBef>
              <a:spcAft>
                <a:spcPts val="0"/>
              </a:spcAft>
              <a:buClr>
                <a:srgbClr val="A38E7C"/>
              </a:buClr>
              <a:buSzTx/>
              <a:buFontTx/>
              <a:buNone/>
              <a:tabLst/>
              <a:defRPr b="0"/>
            </a:pPr>
            <a:r>
              <a:rPr kumimoji="0" sz="2100" b="0" i="0" u="none" strike="noStrike" kern="0" cap="none" spc="0" normalizeH="0" baseline="0" noProof="0">
                <a:ln>
                  <a:noFill/>
                </a:ln>
                <a:solidFill>
                  <a:srgbClr val="8F8F8F">
                    <a:lumOff val="44000"/>
                  </a:srgbClr>
                </a:solidFill>
                <a:effectLst>
                  <a:outerShdw blurRad="25400" dist="25400" dir="5400000" rotWithShape="0">
                    <a:srgbClr val="000000">
                      <a:alpha val="90000"/>
                    </a:srgbClr>
                  </a:outerShdw>
                </a:effectLst>
                <a:uLnTx/>
                <a:uFill>
                  <a:solidFill>
                    <a:srgbClr val="8F8F8F">
                      <a:lumOff val="44000"/>
                    </a:srgbClr>
                  </a:solidFill>
                </a:uFill>
                <a:latin typeface="Arial"/>
                <a:cs typeface="Arial"/>
                <a:sym typeface="Arial"/>
              </a:rPr>
              <a:t>CADTH - INESSS / CDIAC</a:t>
            </a:r>
          </a:p>
        </p:txBody>
      </p:sp>
      <p:sp>
        <p:nvSpPr>
          <p:cNvPr id="479" name="PCPA:  $ 50 - 100 K / QALY"/>
          <p:cNvSpPr/>
          <p:nvPr/>
        </p:nvSpPr>
        <p:spPr>
          <a:xfrm>
            <a:off x="411863" y="2956189"/>
            <a:ext cx="4975907" cy="765964"/>
          </a:xfrm>
          <a:prstGeom prst="roundRect">
            <a:avLst>
              <a:gd name="adj" fmla="val 10828"/>
            </a:avLst>
          </a:prstGeom>
          <a:solidFill>
            <a:srgbClr val="00FDFF"/>
          </a:solidFill>
          <a:ln w="12700"/>
          <a:effectLst>
            <a:outerShdw blurRad="38100" dist="19999" dir="5400000" rotWithShape="0">
              <a:srgbClr val="000000">
                <a:alpha val="38000"/>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1" tIns="19051" rIns="19051" bIns="19051" anchor="ctr"/>
          <a:lstStyle>
            <a:lvl1pPr algn="ctr" defTabSz="914400">
              <a:buClr>
                <a:srgbClr val="A38E7C"/>
              </a:buClr>
              <a:defRPr sz="4200" b="1">
                <a:uFill>
                  <a:solidFill>
                    <a:srgbClr val="000000"/>
                  </a:solidFill>
                </a:uFill>
              </a:defRPr>
            </a:lvl1pPr>
          </a:lstStyle>
          <a:p>
            <a:pPr marL="0" marR="0" lvl="0" indent="0" algn="ctr" defTabSz="914400" rtl="0" eaLnBrk="1" fontAlgn="auto" latinLnBrk="0" hangingPunct="0">
              <a:lnSpc>
                <a:spcPct val="100000"/>
              </a:lnSpc>
              <a:spcBef>
                <a:spcPts val="0"/>
              </a:spcBef>
              <a:spcAft>
                <a:spcPts val="0"/>
              </a:spcAft>
              <a:buClr>
                <a:srgbClr val="A38E7C"/>
              </a:buClr>
              <a:buSzTx/>
              <a:buFontTx/>
              <a:buNone/>
              <a:tabLst/>
              <a:defRPr b="0"/>
            </a:pPr>
            <a:r>
              <a:rPr kumimoji="0" sz="2100" b="0" i="0" u="none" strike="noStrike" kern="0" cap="none" spc="0" normalizeH="0" baseline="0" noProof="0">
                <a:ln>
                  <a:noFill/>
                </a:ln>
                <a:solidFill>
                  <a:srgbClr val="000000"/>
                </a:solidFill>
                <a:effectLst/>
                <a:uLnTx/>
                <a:uFill>
                  <a:solidFill>
                    <a:srgbClr val="000000"/>
                  </a:solidFill>
                </a:uFill>
                <a:latin typeface="Arial"/>
                <a:cs typeface="Arial"/>
                <a:sym typeface="Arial"/>
              </a:rPr>
              <a:t>PCPA:  $ 50 - 100 K / QALY</a:t>
            </a:r>
          </a:p>
        </p:txBody>
      </p:sp>
      <p:sp>
        <p:nvSpPr>
          <p:cNvPr id="480" name="Provinces"/>
          <p:cNvSpPr/>
          <p:nvPr/>
        </p:nvSpPr>
        <p:spPr>
          <a:xfrm>
            <a:off x="411863" y="3722153"/>
            <a:ext cx="4975907" cy="765964"/>
          </a:xfrm>
          <a:prstGeom prst="roundRect">
            <a:avLst>
              <a:gd name="adj" fmla="val 10828"/>
            </a:avLst>
          </a:prstGeom>
          <a:solidFill>
            <a:srgbClr val="00F900"/>
          </a:solidFill>
          <a:ln w="12700"/>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1" tIns="19051" rIns="19051" bIns="19051" anchor="ctr"/>
          <a:lstStyle>
            <a:lvl1pPr algn="ctr" defTabSz="914400">
              <a:buClr>
                <a:srgbClr val="A38E7C"/>
              </a:buClr>
              <a:defRPr sz="4200" b="1">
                <a:effectLst>
                  <a:outerShdw blurRad="25400" dist="25400" dir="5400000" rotWithShape="0">
                    <a:srgbClr val="000000">
                      <a:alpha val="90000"/>
                    </a:srgbClr>
                  </a:outerShdw>
                </a:effectLst>
                <a:uFill>
                  <a:solidFill>
                    <a:schemeClr val="accent3">
                      <a:lumOff val="44000"/>
                    </a:schemeClr>
                  </a:solidFill>
                </a:uFill>
              </a:defRPr>
            </a:lvl1pPr>
          </a:lstStyle>
          <a:p>
            <a:pPr marL="0" marR="0" lvl="0" indent="0" algn="ctr" defTabSz="914400" rtl="0" eaLnBrk="1" fontAlgn="auto" latinLnBrk="0" hangingPunct="0">
              <a:lnSpc>
                <a:spcPct val="100000"/>
              </a:lnSpc>
              <a:spcBef>
                <a:spcPts val="0"/>
              </a:spcBef>
              <a:spcAft>
                <a:spcPts val="0"/>
              </a:spcAft>
              <a:buClr>
                <a:srgbClr val="A38E7C"/>
              </a:buClr>
              <a:buSzTx/>
              <a:buFontTx/>
              <a:buNone/>
              <a:tabLst/>
              <a:defRPr b="0">
                <a:effectLst/>
              </a:defRPr>
            </a:pPr>
            <a:r>
              <a:rPr kumimoji="0" sz="2100" b="0" i="0" u="none" strike="noStrike" kern="0" cap="none" spc="0" normalizeH="0" baseline="0" noProof="0">
                <a:ln>
                  <a:noFill/>
                </a:ln>
                <a:solidFill>
                  <a:srgbClr val="000000"/>
                </a:solidFill>
                <a:effectLst/>
                <a:uLnTx/>
                <a:uFill>
                  <a:solidFill>
                    <a:srgbClr val="8F8F8F">
                      <a:lumOff val="44000"/>
                    </a:srgbClr>
                  </a:solidFill>
                </a:uFill>
                <a:latin typeface="Arial"/>
                <a:cs typeface="Arial"/>
                <a:sym typeface="Arial"/>
              </a:rPr>
              <a:t>Provinces</a:t>
            </a:r>
          </a:p>
        </p:txBody>
      </p:sp>
      <p:sp>
        <p:nvSpPr>
          <p:cNvPr id="481" name="Private Insurance:  Alignments"/>
          <p:cNvSpPr/>
          <p:nvPr/>
        </p:nvSpPr>
        <p:spPr>
          <a:xfrm>
            <a:off x="411863" y="4488117"/>
            <a:ext cx="4975907" cy="765964"/>
          </a:xfrm>
          <a:prstGeom prst="roundRect">
            <a:avLst>
              <a:gd name="adj" fmla="val 10828"/>
            </a:avLst>
          </a:prstGeom>
          <a:solidFill>
            <a:srgbClr val="FF2600"/>
          </a:solidFill>
          <a:ln w="12700"/>
          <a:effectLst>
            <a:outerShdw blurRad="38100" dist="19999" dir="5400000" rotWithShape="0">
              <a:srgbClr val="000000">
                <a:alpha val="38000"/>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1" tIns="19051" rIns="19051" bIns="19051" anchor="ctr"/>
          <a:lstStyle>
            <a:lvl1pPr algn="ctr" defTabSz="914400">
              <a:buClr>
                <a:srgbClr val="A38E7C"/>
              </a:buClr>
              <a:defRPr sz="4200" b="1">
                <a:solidFill>
                  <a:schemeClr val="accent3">
                    <a:lumOff val="44000"/>
                  </a:schemeClr>
                </a:solidFill>
                <a:effectLst>
                  <a:outerShdw blurRad="25400" dist="25400" dir="5400000" rotWithShape="0">
                    <a:srgbClr val="000000">
                      <a:alpha val="90000"/>
                    </a:srgbClr>
                  </a:outerShdw>
                </a:effectLst>
                <a:uFill>
                  <a:solidFill>
                    <a:schemeClr val="accent3">
                      <a:lumOff val="44000"/>
                    </a:schemeClr>
                  </a:solidFill>
                </a:uFill>
              </a:defRPr>
            </a:lvl1pPr>
          </a:lstStyle>
          <a:p>
            <a:pPr marL="0" marR="0" lvl="0" indent="0" algn="ctr" defTabSz="914400" rtl="0" eaLnBrk="1" fontAlgn="auto" latinLnBrk="0" hangingPunct="0">
              <a:lnSpc>
                <a:spcPct val="100000"/>
              </a:lnSpc>
              <a:spcBef>
                <a:spcPts val="0"/>
              </a:spcBef>
              <a:spcAft>
                <a:spcPts val="0"/>
              </a:spcAft>
              <a:buClr>
                <a:srgbClr val="A38E7C"/>
              </a:buClr>
              <a:buSzTx/>
              <a:buFontTx/>
              <a:buNone/>
              <a:tabLst/>
              <a:defRPr b="0"/>
            </a:pPr>
            <a:r>
              <a:rPr kumimoji="0" sz="2100" b="0" i="0" u="none" strike="noStrike" kern="0" cap="none" spc="0" normalizeH="0" baseline="0" noProof="0">
                <a:ln>
                  <a:noFill/>
                </a:ln>
                <a:solidFill>
                  <a:srgbClr val="8F8F8F">
                    <a:lumOff val="44000"/>
                  </a:srgbClr>
                </a:solidFill>
                <a:effectLst>
                  <a:outerShdw blurRad="25400" dist="25400" dir="5400000" rotWithShape="0">
                    <a:srgbClr val="000000">
                      <a:alpha val="90000"/>
                    </a:srgbClr>
                  </a:outerShdw>
                </a:effectLst>
                <a:uLnTx/>
                <a:uFill>
                  <a:solidFill>
                    <a:srgbClr val="8F8F8F">
                      <a:lumOff val="44000"/>
                    </a:srgbClr>
                  </a:solidFill>
                </a:uFill>
                <a:latin typeface="Arial"/>
                <a:cs typeface="Arial"/>
                <a:sym typeface="Arial"/>
              </a:rPr>
              <a:t>Private Insurance:  Alignments</a:t>
            </a:r>
          </a:p>
        </p:txBody>
      </p:sp>
      <p:sp>
        <p:nvSpPr>
          <p:cNvPr id="482" name="PMPRB:  $50K/QALY"/>
          <p:cNvSpPr/>
          <p:nvPr/>
        </p:nvSpPr>
        <p:spPr>
          <a:xfrm>
            <a:off x="411863" y="1424261"/>
            <a:ext cx="4975907" cy="765964"/>
          </a:xfrm>
          <a:prstGeom prst="roundRect">
            <a:avLst>
              <a:gd name="adj" fmla="val 10828"/>
            </a:avLst>
          </a:prstGeom>
          <a:solidFill>
            <a:srgbClr val="FF2600"/>
          </a:solidFill>
          <a:ln w="12700"/>
          <a:effectLst>
            <a:outerShdw blurRad="38100" dist="19999" dir="5400000" rotWithShape="0">
              <a:srgbClr val="000000">
                <a:alpha val="38000"/>
              </a:srgbClr>
            </a:outerShdw>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19051" tIns="19051" rIns="19051" bIns="19051" anchor="ctr"/>
          <a:lstStyle>
            <a:lvl1pPr algn="ctr" defTabSz="914400">
              <a:buClr>
                <a:srgbClr val="A38E7C"/>
              </a:buClr>
              <a:defRPr sz="4200" b="1">
                <a:solidFill>
                  <a:schemeClr val="accent3">
                    <a:lumOff val="44000"/>
                  </a:schemeClr>
                </a:solidFill>
                <a:effectLst>
                  <a:outerShdw blurRad="25400" dist="25400" dir="5400000" rotWithShape="0">
                    <a:srgbClr val="000000">
                      <a:alpha val="90000"/>
                    </a:srgbClr>
                  </a:outerShdw>
                </a:effectLst>
                <a:uFill>
                  <a:solidFill>
                    <a:schemeClr val="accent3">
                      <a:lumOff val="44000"/>
                    </a:schemeClr>
                  </a:solidFill>
                </a:uFill>
              </a:defRPr>
            </a:lvl1pPr>
          </a:lstStyle>
          <a:p>
            <a:pPr marL="0" marR="0" lvl="0" indent="0" algn="ctr" defTabSz="914400" rtl="0" eaLnBrk="1" fontAlgn="auto" latinLnBrk="0" hangingPunct="0">
              <a:lnSpc>
                <a:spcPct val="100000"/>
              </a:lnSpc>
              <a:spcBef>
                <a:spcPts val="0"/>
              </a:spcBef>
              <a:spcAft>
                <a:spcPts val="0"/>
              </a:spcAft>
              <a:buClr>
                <a:srgbClr val="A38E7C"/>
              </a:buClr>
              <a:buSzTx/>
              <a:buFontTx/>
              <a:buNone/>
              <a:tabLst/>
              <a:defRPr b="0"/>
            </a:pPr>
            <a:r>
              <a:rPr kumimoji="0" sz="2100" b="0" i="0" u="none" strike="noStrike" kern="0" cap="none" spc="0" normalizeH="0" baseline="0" noProof="0">
                <a:ln>
                  <a:noFill/>
                </a:ln>
                <a:solidFill>
                  <a:srgbClr val="8F8F8F">
                    <a:lumOff val="44000"/>
                  </a:srgbClr>
                </a:solidFill>
                <a:effectLst>
                  <a:outerShdw blurRad="25400" dist="25400" dir="5400000" rotWithShape="0">
                    <a:srgbClr val="000000">
                      <a:alpha val="90000"/>
                    </a:srgbClr>
                  </a:outerShdw>
                </a:effectLst>
                <a:uLnTx/>
                <a:uFill>
                  <a:solidFill>
                    <a:srgbClr val="8F8F8F">
                      <a:lumOff val="44000"/>
                    </a:srgbClr>
                  </a:solidFill>
                </a:uFill>
                <a:latin typeface="Arial"/>
                <a:cs typeface="Arial"/>
                <a:sym typeface="Arial"/>
              </a:rPr>
              <a:t>PMPRB:  $50K/QALY</a:t>
            </a:r>
          </a:p>
        </p:txBody>
      </p:sp>
      <p:sp>
        <p:nvSpPr>
          <p:cNvPr id="483" name="Graphic from 3Sixty Public Affairs"/>
          <p:cNvSpPr txBox="1"/>
          <p:nvPr/>
        </p:nvSpPr>
        <p:spPr>
          <a:xfrm>
            <a:off x="411864" y="5852594"/>
            <a:ext cx="2959465" cy="315599"/>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2900">
                <a:solidFill>
                  <a:srgbClr val="EBEBEB"/>
                </a:solidFill>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451" b="0" i="0" u="none" strike="noStrike" kern="0" cap="none" spc="0" normalizeH="0" baseline="0" noProof="0">
                <a:ln>
                  <a:noFill/>
                </a:ln>
                <a:solidFill>
                  <a:srgbClr val="EBEBEB"/>
                </a:solidFill>
                <a:effectLst/>
                <a:uLnTx/>
                <a:uFillTx/>
                <a:latin typeface="Arial"/>
                <a:cs typeface="Arial"/>
                <a:sym typeface="Arial"/>
              </a:rPr>
              <a:t>Graphic from 3Sixty Public Affairs</a:t>
            </a:r>
          </a:p>
        </p:txBody>
      </p:sp>
      <p:sp>
        <p:nvSpPr>
          <p:cNvPr id="484" name="CADTH: Cdn Agency for Drugs and Technology in Health;    CDIAC: Cdn Drug Implementation Advisory Committee;…"/>
          <p:cNvSpPr txBox="1"/>
          <p:nvPr/>
        </p:nvSpPr>
        <p:spPr>
          <a:xfrm>
            <a:off x="411865" y="6147561"/>
            <a:ext cx="8840647" cy="41575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tIns="45720" bIns="45720">
            <a:spAutoFit/>
          </a:bodyPr>
          <a:lstStyle/>
          <a:p>
            <a:pPr marL="0" marR="0" lvl="0" indent="0" algn="l" defTabSz="914354" rtl="0" eaLnBrk="1" fontAlgn="auto" latinLnBrk="0" hangingPunct="0">
              <a:lnSpc>
                <a:spcPct val="100000"/>
              </a:lnSpc>
              <a:spcBef>
                <a:spcPts val="0"/>
              </a:spcBef>
              <a:spcAft>
                <a:spcPts val="0"/>
              </a:spcAft>
              <a:buClrTx/>
              <a:buSzTx/>
              <a:buFontTx/>
              <a:buNone/>
              <a:tabLst/>
              <a:defRPr sz="2100">
                <a:solidFill>
                  <a:srgbClr val="EBEBEB"/>
                </a:solidFill>
              </a:defRPr>
            </a:pPr>
            <a:r>
              <a:rPr kumimoji="0" sz="1051" b="1" i="0" u="none" strike="noStrike" kern="0" cap="none" spc="0" normalizeH="0" baseline="0" noProof="0">
                <a:ln>
                  <a:noFill/>
                </a:ln>
                <a:solidFill>
                  <a:srgbClr val="FFFB00"/>
                </a:solidFill>
                <a:effectLst/>
                <a:uLnTx/>
                <a:uFillTx/>
                <a:latin typeface="Arial"/>
                <a:cs typeface="Arial"/>
                <a:sym typeface="Arial"/>
              </a:rPr>
              <a:t>CADTH</a:t>
            </a:r>
            <a:r>
              <a:rPr kumimoji="0" sz="1051" b="0" i="0" u="none" strike="noStrike" kern="0" cap="none" spc="0" normalizeH="0" baseline="0" noProof="0">
                <a:ln>
                  <a:noFill/>
                </a:ln>
                <a:solidFill>
                  <a:srgbClr val="EBEBEB"/>
                </a:solidFill>
                <a:effectLst/>
                <a:uLnTx/>
                <a:uFillTx/>
                <a:latin typeface="Arial"/>
                <a:cs typeface="Arial"/>
                <a:sym typeface="Arial"/>
              </a:rPr>
              <a:t>: Cdn Agency for Drugs and Technology in Health;    </a:t>
            </a:r>
            <a:r>
              <a:rPr kumimoji="0" sz="1051" b="1" i="0" u="none" strike="noStrike" kern="0" cap="none" spc="0" normalizeH="0" baseline="0" noProof="0">
                <a:ln>
                  <a:noFill/>
                </a:ln>
                <a:solidFill>
                  <a:srgbClr val="FFFB00"/>
                </a:solidFill>
                <a:effectLst/>
                <a:uLnTx/>
                <a:uFillTx/>
                <a:latin typeface="Arial"/>
                <a:cs typeface="Arial"/>
                <a:sym typeface="Arial"/>
              </a:rPr>
              <a:t>CDIAC</a:t>
            </a:r>
            <a:r>
              <a:rPr kumimoji="0" sz="1051" b="0" i="0" u="none" strike="noStrike" kern="0" cap="none" spc="0" normalizeH="0" baseline="0" noProof="0">
                <a:ln>
                  <a:noFill/>
                </a:ln>
                <a:solidFill>
                  <a:srgbClr val="EBEBEB"/>
                </a:solidFill>
                <a:effectLst/>
                <a:uLnTx/>
                <a:uFillTx/>
                <a:latin typeface="Arial"/>
                <a:cs typeface="Arial"/>
                <a:sym typeface="Arial"/>
              </a:rPr>
              <a:t>: Cdn Drug Implementation Advisory Committee;  </a:t>
            </a:r>
          </a:p>
          <a:p>
            <a:pPr marL="0" marR="0" lvl="0" indent="0" algn="l" defTabSz="914354" rtl="0" eaLnBrk="1" fontAlgn="auto" latinLnBrk="0" hangingPunct="0">
              <a:lnSpc>
                <a:spcPct val="100000"/>
              </a:lnSpc>
              <a:spcBef>
                <a:spcPts val="0"/>
              </a:spcBef>
              <a:spcAft>
                <a:spcPts val="0"/>
              </a:spcAft>
              <a:buClrTx/>
              <a:buSzTx/>
              <a:buFontTx/>
              <a:buNone/>
              <a:tabLst/>
              <a:defRPr sz="2100">
                <a:solidFill>
                  <a:srgbClr val="EBEBEB"/>
                </a:solidFill>
              </a:defRPr>
            </a:pPr>
            <a:r>
              <a:rPr kumimoji="0" sz="1051" b="1" i="0" u="none" strike="noStrike" kern="0" cap="none" spc="0" normalizeH="0" baseline="0" noProof="0">
                <a:ln>
                  <a:noFill/>
                </a:ln>
                <a:solidFill>
                  <a:srgbClr val="FFFB00"/>
                </a:solidFill>
                <a:effectLst/>
                <a:uLnTx/>
                <a:uFillTx/>
                <a:latin typeface="Arial"/>
                <a:cs typeface="Arial"/>
                <a:sym typeface="Arial"/>
              </a:rPr>
              <a:t>PCPA</a:t>
            </a:r>
            <a:r>
              <a:rPr kumimoji="0" sz="1051" b="0" i="0" u="none" strike="noStrike" kern="0" cap="none" spc="0" normalizeH="0" baseline="0" noProof="0">
                <a:ln>
                  <a:noFill/>
                </a:ln>
                <a:solidFill>
                  <a:srgbClr val="EBEBEB"/>
                </a:solidFill>
                <a:effectLst/>
                <a:uLnTx/>
                <a:uFillTx/>
                <a:latin typeface="Arial"/>
                <a:cs typeface="Arial"/>
                <a:sym typeface="Arial"/>
              </a:rPr>
              <a:t>: Pan Cdn Pharmaceutical Alliance;  </a:t>
            </a:r>
            <a:r>
              <a:rPr kumimoji="0" sz="1051" b="1" i="0" u="none" strike="noStrike" kern="0" cap="none" spc="0" normalizeH="0" baseline="0" noProof="0">
                <a:ln>
                  <a:noFill/>
                </a:ln>
                <a:solidFill>
                  <a:srgbClr val="FFFB00"/>
                </a:solidFill>
                <a:effectLst/>
                <a:uLnTx/>
                <a:uFillTx/>
                <a:latin typeface="Arial"/>
                <a:cs typeface="Arial"/>
                <a:sym typeface="Arial"/>
              </a:rPr>
              <a:t>PMPRB</a:t>
            </a:r>
            <a:r>
              <a:rPr kumimoji="0" sz="1051" b="0" i="0" u="none" strike="noStrike" kern="0" cap="none" spc="0" normalizeH="0" baseline="0" noProof="0">
                <a:ln>
                  <a:noFill/>
                </a:ln>
                <a:solidFill>
                  <a:srgbClr val="EBEBEB"/>
                </a:solidFill>
                <a:effectLst/>
                <a:uLnTx/>
                <a:uFillTx/>
                <a:latin typeface="Arial"/>
                <a:cs typeface="Arial"/>
                <a:sym typeface="Arial"/>
              </a:rPr>
              <a:t>: Patented Medicines Prices Review Board</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Double-click to edit"/>
          <p:cNvSpPr txBox="1">
            <a:spLocks noGrp="1"/>
          </p:cNvSpPr>
          <p:nvPr>
            <p:ph type="title"/>
          </p:nvPr>
        </p:nvSpPr>
        <p:spPr>
          <a:xfrm>
            <a:off x="546101" y="590636"/>
            <a:ext cx="11370599" cy="1143000"/>
          </a:xfrm>
          <a:prstGeom prst="rect">
            <a:avLst/>
          </a:prstGeom>
        </p:spPr>
        <p:txBody>
          <a:bodyPr>
            <a:noAutofit/>
          </a:bodyPr>
          <a:lstStyle>
            <a:lvl1pPr>
              <a:defRPr sz="6000"/>
            </a:lvl1pPr>
          </a:lstStyle>
          <a:p>
            <a:r>
              <a:rPr sz="2800"/>
              <a:t>Sequential process leads to long reimbursement timelines</a:t>
            </a:r>
          </a:p>
        </p:txBody>
      </p:sp>
      <p:grpSp>
        <p:nvGrpSpPr>
          <p:cNvPr id="509" name="Group 17"/>
          <p:cNvGrpSpPr/>
          <p:nvPr/>
        </p:nvGrpSpPr>
        <p:grpSpPr>
          <a:xfrm>
            <a:off x="835725" y="1484767"/>
            <a:ext cx="9704572" cy="3856968"/>
            <a:chOff x="0" y="-12812"/>
            <a:chExt cx="19409144" cy="7713935"/>
          </a:xfrm>
        </p:grpSpPr>
        <p:grpSp>
          <p:nvGrpSpPr>
            <p:cNvPr id="489" name="Right Arrow 3"/>
            <p:cNvGrpSpPr/>
            <p:nvPr/>
          </p:nvGrpSpPr>
          <p:grpSpPr>
            <a:xfrm>
              <a:off x="13885533" y="828455"/>
              <a:ext cx="5523611" cy="4283925"/>
              <a:chOff x="0" y="0"/>
              <a:chExt cx="5523609" cy="4283924"/>
            </a:xfrm>
          </p:grpSpPr>
          <p:sp>
            <p:nvSpPr>
              <p:cNvPr id="487" name="Arrow"/>
              <p:cNvSpPr/>
              <p:nvPr/>
            </p:nvSpPr>
            <p:spPr>
              <a:xfrm>
                <a:off x="0" y="0"/>
                <a:ext cx="5523609" cy="4283924"/>
              </a:xfrm>
              <a:prstGeom prst="rightArrow">
                <a:avLst>
                  <a:gd name="adj1" fmla="val 50000"/>
                  <a:gd name="adj2" fmla="val 31543"/>
                </a:avLst>
              </a:prstGeom>
              <a:solidFill>
                <a:srgbClr val="26269D"/>
              </a:solidFill>
              <a:ln w="25400" cap="flat">
                <a:solidFill>
                  <a:srgbClr val="808080"/>
                </a:solidFill>
                <a:prstDash val="solid"/>
                <a:round/>
              </a:ln>
              <a:effectLst/>
            </p:spPr>
            <p:txBody>
              <a:bodyPr wrap="square" lIns="45719" tIns="45719" rIns="45719" bIns="45719" numCol="1" anchor="ctr">
                <a:noAutofit/>
              </a:bodyPr>
              <a:lstStyle/>
              <a:p>
                <a:pPr marL="0" marR="0" lvl="0" indent="0" algn="ctr" defTabSz="914354" rtl="0" eaLnBrk="1" fontAlgn="auto" latinLnBrk="0" hangingPunct="0">
                  <a:lnSpc>
                    <a:spcPct val="100000"/>
                  </a:lnSpc>
                  <a:spcBef>
                    <a:spcPts val="0"/>
                  </a:spcBef>
                  <a:spcAft>
                    <a:spcPts val="0"/>
                  </a:spcAft>
                  <a:buClrTx/>
                  <a:buSzTx/>
                  <a:buFontTx/>
                  <a:buNone/>
                  <a:tabLst/>
                  <a:defRPr>
                    <a:solidFill>
                      <a:srgbClr val="8F8F8F">
                        <a:lumOff val="44000"/>
                      </a:srgbClr>
                    </a:solidFill>
                    <a:latin typeface="+mn-lt"/>
                    <a:ea typeface="+mn-ea"/>
                    <a:cs typeface="+mn-cs"/>
                    <a:sym typeface="Times Roman"/>
                  </a:defRPr>
                </a:pPr>
                <a:endParaRPr kumimoji="0" sz="900" b="0" i="0" u="none" strike="noStrike" kern="0" cap="none" spc="0" normalizeH="0" baseline="0" noProof="0">
                  <a:ln>
                    <a:noFill/>
                  </a:ln>
                  <a:solidFill>
                    <a:srgbClr val="8F8F8F">
                      <a:lumOff val="44000"/>
                    </a:srgbClr>
                  </a:solidFill>
                  <a:effectLst/>
                  <a:uLnTx/>
                  <a:uFillTx/>
                  <a:latin typeface="Times Roman"/>
                  <a:sym typeface="Times Roman"/>
                </a:endParaRPr>
              </a:p>
            </p:txBody>
          </p:sp>
          <p:sp>
            <p:nvSpPr>
              <p:cNvPr id="488" name="Provincial  listing…"/>
              <p:cNvSpPr txBox="1"/>
              <p:nvPr/>
            </p:nvSpPr>
            <p:spPr>
              <a:xfrm>
                <a:off x="58422" y="1449465"/>
                <a:ext cx="4731129" cy="1384993"/>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ctr">
                <a:spAutoFit/>
              </a:bodyPr>
              <a:lstStyle/>
              <a:p>
                <a:pPr marL="0" marR="0" lvl="0" indent="0" algn="ctr" defTabSz="914354" rtl="0" eaLnBrk="1" fontAlgn="auto" latinLnBrk="0" hangingPunct="0">
                  <a:lnSpc>
                    <a:spcPct val="100000"/>
                  </a:lnSpc>
                  <a:spcBef>
                    <a:spcPts val="0"/>
                  </a:spcBef>
                  <a:spcAft>
                    <a:spcPts val="0"/>
                  </a:spcAft>
                  <a:buClrTx/>
                  <a:buSzTx/>
                  <a:buFontTx/>
                  <a:buNone/>
                  <a:tabLst/>
                  <a:defRPr sz="2800">
                    <a:solidFill>
                      <a:srgbClr val="8F8F8F">
                        <a:lumOff val="44000"/>
                      </a:srgbClr>
                    </a:solidFill>
                  </a:defRPr>
                </a:pPr>
                <a:r>
                  <a:rPr kumimoji="0" sz="1400" b="0" i="0" u="none" strike="noStrike" kern="0" cap="none" spc="0" normalizeH="0" baseline="0" noProof="0">
                    <a:ln>
                      <a:noFill/>
                    </a:ln>
                    <a:solidFill>
                      <a:srgbClr val="8F8F8F">
                        <a:lumOff val="44000"/>
                      </a:srgbClr>
                    </a:solidFill>
                    <a:effectLst/>
                    <a:uLnTx/>
                    <a:uFillTx/>
                    <a:latin typeface="Arial"/>
                    <a:cs typeface="Arial"/>
                    <a:sym typeface="Arial"/>
                  </a:rPr>
                  <a:t>Provincial </a:t>
                </a:r>
                <a:br>
                  <a:rPr kumimoji="0" sz="1400" b="0" i="0" u="none" strike="noStrike" kern="0" cap="none" spc="0" normalizeH="0" baseline="0" noProof="0">
                    <a:ln>
                      <a:noFill/>
                    </a:ln>
                    <a:solidFill>
                      <a:srgbClr val="8F8F8F">
                        <a:lumOff val="44000"/>
                      </a:srgbClr>
                    </a:solidFill>
                    <a:effectLst/>
                    <a:uLnTx/>
                    <a:uFillTx/>
                    <a:latin typeface="Arial"/>
                    <a:cs typeface="Arial"/>
                    <a:sym typeface="Arial"/>
                  </a:rPr>
                </a:br>
                <a:r>
                  <a:rPr kumimoji="0" sz="1400" b="0" i="0" u="none" strike="noStrike" kern="0" cap="none" spc="0" normalizeH="0" baseline="0" noProof="0">
                    <a:ln>
                      <a:noFill/>
                    </a:ln>
                    <a:solidFill>
                      <a:srgbClr val="8F8F8F">
                        <a:lumOff val="44000"/>
                      </a:srgbClr>
                    </a:solidFill>
                    <a:effectLst/>
                    <a:uLnTx/>
                    <a:uFillTx/>
                    <a:latin typeface="Arial"/>
                    <a:cs typeface="Arial"/>
                    <a:sym typeface="Arial"/>
                  </a:rPr>
                  <a:t>listing</a:t>
                </a:r>
              </a:p>
              <a:p>
                <a:pPr marL="0" marR="0" lvl="0" indent="0" algn="ctr" defTabSz="914354" rtl="0" eaLnBrk="1" fontAlgn="auto" latinLnBrk="0" hangingPunct="0">
                  <a:lnSpc>
                    <a:spcPct val="100000"/>
                  </a:lnSpc>
                  <a:spcBef>
                    <a:spcPts val="0"/>
                  </a:spcBef>
                  <a:spcAft>
                    <a:spcPts val="0"/>
                  </a:spcAft>
                  <a:buClrTx/>
                  <a:buSzTx/>
                  <a:buFontTx/>
                  <a:buNone/>
                  <a:tabLst/>
                  <a:defRPr sz="2800">
                    <a:solidFill>
                      <a:srgbClr val="8F8F8F">
                        <a:lumOff val="44000"/>
                      </a:srgbClr>
                    </a:solidFill>
                  </a:defRPr>
                </a:pPr>
                <a:r>
                  <a:rPr kumimoji="0" sz="1400" b="0" i="0" u="none" strike="noStrike" kern="0" cap="none" spc="0" normalizeH="0" baseline="0" noProof="0">
                    <a:ln>
                      <a:noFill/>
                    </a:ln>
                    <a:solidFill>
                      <a:srgbClr val="8F8F8F">
                        <a:lumOff val="44000"/>
                      </a:srgbClr>
                    </a:solidFill>
                    <a:effectLst/>
                    <a:uLnTx/>
                    <a:uFillTx/>
                    <a:latin typeface="Arial"/>
                    <a:cs typeface="Arial"/>
                    <a:sym typeface="Arial"/>
                  </a:rPr>
                  <a:t>(</a:t>
                </a:r>
                <a:r>
                  <a:rPr kumimoji="0" sz="1400" b="1" i="0" u="none" strike="noStrike" kern="0" cap="none" spc="0" normalizeH="0" baseline="0" noProof="0">
                    <a:ln>
                      <a:noFill/>
                    </a:ln>
                    <a:solidFill>
                      <a:srgbClr val="8F8F8F">
                        <a:lumOff val="44000"/>
                      </a:srgbClr>
                    </a:solidFill>
                    <a:effectLst/>
                    <a:uLnTx/>
                    <a:uFillTx/>
                    <a:latin typeface="Arial"/>
                    <a:cs typeface="Arial"/>
                    <a:sym typeface="Arial"/>
                  </a:rPr>
                  <a:t>variable</a:t>
                </a:r>
                <a:r>
                  <a:rPr kumimoji="0" sz="1400" b="0" i="0" u="none" strike="noStrike" kern="0" cap="none" spc="0" normalizeH="0" baseline="0" noProof="0">
                    <a:ln>
                      <a:noFill/>
                    </a:ln>
                    <a:solidFill>
                      <a:srgbClr val="8F8F8F">
                        <a:lumOff val="44000"/>
                      </a:srgbClr>
                    </a:solidFill>
                    <a:effectLst/>
                    <a:uLnTx/>
                    <a:uFillTx/>
                    <a:latin typeface="Arial"/>
                    <a:cs typeface="Arial"/>
                    <a:sym typeface="Arial"/>
                  </a:rPr>
                  <a:t>)</a:t>
                </a:r>
              </a:p>
            </p:txBody>
          </p:sp>
        </p:grpSp>
        <p:grpSp>
          <p:nvGrpSpPr>
            <p:cNvPr id="492" name="Right Arrow 4"/>
            <p:cNvGrpSpPr/>
            <p:nvPr/>
          </p:nvGrpSpPr>
          <p:grpSpPr>
            <a:xfrm>
              <a:off x="9351005" y="812752"/>
              <a:ext cx="5523611" cy="4283923"/>
              <a:chOff x="0" y="0"/>
              <a:chExt cx="5523609" cy="4283922"/>
            </a:xfrm>
          </p:grpSpPr>
          <p:sp>
            <p:nvSpPr>
              <p:cNvPr id="490" name="Arrow"/>
              <p:cNvSpPr/>
              <p:nvPr/>
            </p:nvSpPr>
            <p:spPr>
              <a:xfrm>
                <a:off x="0" y="0"/>
                <a:ext cx="5523609" cy="4283922"/>
              </a:xfrm>
              <a:prstGeom prst="rightArrow">
                <a:avLst>
                  <a:gd name="adj1" fmla="val 50000"/>
                  <a:gd name="adj2" fmla="val 35059"/>
                </a:avLst>
              </a:prstGeom>
              <a:solidFill>
                <a:srgbClr val="BEE3EC"/>
              </a:solidFill>
              <a:ln w="25400" cap="flat">
                <a:solidFill>
                  <a:srgbClr val="448B9B"/>
                </a:solidFill>
                <a:prstDash val="solid"/>
                <a:round/>
              </a:ln>
              <a:effectLst/>
            </p:spPr>
            <p:txBody>
              <a:bodyPr wrap="square" lIns="45719" tIns="45719" rIns="45719" bIns="45719" numCol="1" anchor="ctr">
                <a:noAutofit/>
              </a:bodyPr>
              <a:lstStyle/>
              <a:p>
                <a:pPr marL="0" marR="0" lvl="0" indent="0" algn="ctr" defTabSz="914354" rtl="0" eaLnBrk="1" fontAlgn="auto" latinLnBrk="0" hangingPunct="0">
                  <a:lnSpc>
                    <a:spcPct val="100000"/>
                  </a:lnSpc>
                  <a:spcBef>
                    <a:spcPts val="0"/>
                  </a:spcBef>
                  <a:spcAft>
                    <a:spcPts val="0"/>
                  </a:spcAft>
                  <a:buClrTx/>
                  <a:buSzTx/>
                  <a:buFontTx/>
                  <a:buNone/>
                  <a:tabLst/>
                  <a:defRPr>
                    <a:solidFill>
                      <a:srgbClr val="8F8F8F">
                        <a:lumOff val="44000"/>
                      </a:srgbClr>
                    </a:solidFill>
                    <a:latin typeface="+mn-lt"/>
                    <a:ea typeface="+mn-ea"/>
                    <a:cs typeface="+mn-cs"/>
                    <a:sym typeface="Times Roman"/>
                  </a:defRPr>
                </a:pPr>
                <a:endParaRPr kumimoji="0" sz="900" b="0" i="0" u="none" strike="noStrike" kern="0" cap="none" spc="0" normalizeH="0" baseline="0" noProof="0">
                  <a:ln>
                    <a:noFill/>
                  </a:ln>
                  <a:solidFill>
                    <a:srgbClr val="8F8F8F">
                      <a:lumOff val="44000"/>
                    </a:srgbClr>
                  </a:solidFill>
                  <a:effectLst/>
                  <a:uLnTx/>
                  <a:uFillTx/>
                  <a:latin typeface="Times Roman"/>
                  <a:sym typeface="Times Roman"/>
                </a:endParaRPr>
              </a:p>
            </p:txBody>
          </p:sp>
          <p:sp>
            <p:nvSpPr>
              <p:cNvPr id="491" name="pCPA negotiation  process (Avg 10 months)"/>
              <p:cNvSpPr txBox="1"/>
              <p:nvPr/>
            </p:nvSpPr>
            <p:spPr>
              <a:xfrm>
                <a:off x="58420" y="1172473"/>
                <a:ext cx="4655819" cy="1938991"/>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ctr">
                <a:spAutoFit/>
              </a:bodyPr>
              <a:lstStyle/>
              <a:p>
                <a:pPr marL="0" marR="0" lvl="0" indent="0" algn="ctr" defTabSz="914354" rtl="0" eaLnBrk="1" fontAlgn="auto" latinLnBrk="0" hangingPunct="0">
                  <a:lnSpc>
                    <a:spcPct val="100000"/>
                  </a:lnSpc>
                  <a:spcBef>
                    <a:spcPts val="0"/>
                  </a:spcBef>
                  <a:spcAft>
                    <a:spcPts val="0"/>
                  </a:spcAft>
                  <a:buClrTx/>
                  <a:buSzTx/>
                  <a:buFontTx/>
                  <a:buNone/>
                  <a:tabLst/>
                  <a:defRPr sz="3000"/>
                </a:pPr>
                <a:r>
                  <a:rPr kumimoji="0" sz="1500" b="0" i="0" u="none" strike="noStrike" kern="0" cap="none" spc="0" normalizeH="0" baseline="0" noProof="0">
                    <a:ln>
                      <a:noFill/>
                    </a:ln>
                    <a:solidFill>
                      <a:srgbClr val="000000"/>
                    </a:solidFill>
                    <a:effectLst/>
                    <a:uLnTx/>
                    <a:uFillTx/>
                    <a:latin typeface="Arial"/>
                    <a:cs typeface="Arial"/>
                    <a:sym typeface="Arial"/>
                  </a:rPr>
                  <a:t>pCPA</a:t>
                </a:r>
                <a:br>
                  <a:rPr kumimoji="0" sz="1500" b="0" i="0" u="none" strike="noStrike" kern="0" cap="none" spc="0" normalizeH="0" baseline="0" noProof="0">
                    <a:ln>
                      <a:noFill/>
                    </a:ln>
                    <a:solidFill>
                      <a:srgbClr val="000000"/>
                    </a:solidFill>
                    <a:effectLst/>
                    <a:uLnTx/>
                    <a:uFillTx/>
                    <a:latin typeface="Arial"/>
                    <a:cs typeface="Arial"/>
                    <a:sym typeface="Arial"/>
                  </a:rPr>
                </a:br>
                <a:r>
                  <a:rPr kumimoji="0" sz="1500" b="0" i="0" u="none" strike="noStrike" kern="0" cap="none" spc="0" normalizeH="0" baseline="0" noProof="0">
                    <a:ln>
                      <a:noFill/>
                    </a:ln>
                    <a:solidFill>
                      <a:srgbClr val="000000"/>
                    </a:solidFill>
                    <a:effectLst/>
                    <a:uLnTx/>
                    <a:uFillTx/>
                    <a:latin typeface="Arial"/>
                    <a:cs typeface="Arial"/>
                    <a:sym typeface="Arial"/>
                  </a:rPr>
                  <a:t>negotiation </a:t>
                </a:r>
                <a:br>
                  <a:rPr kumimoji="0" sz="1500" b="0" i="0" u="none" strike="noStrike" kern="0" cap="none" spc="0" normalizeH="0" baseline="0" noProof="0">
                    <a:ln>
                      <a:noFill/>
                    </a:ln>
                    <a:solidFill>
                      <a:srgbClr val="000000"/>
                    </a:solidFill>
                    <a:effectLst/>
                    <a:uLnTx/>
                    <a:uFillTx/>
                    <a:latin typeface="Arial"/>
                    <a:cs typeface="Arial"/>
                    <a:sym typeface="Arial"/>
                  </a:rPr>
                </a:br>
                <a:r>
                  <a:rPr kumimoji="0" sz="1500" b="0" i="0" u="none" strike="noStrike" kern="0" cap="none" spc="0" normalizeH="0" baseline="0" noProof="0">
                    <a:ln>
                      <a:noFill/>
                    </a:ln>
                    <a:solidFill>
                      <a:srgbClr val="000000"/>
                    </a:solidFill>
                    <a:effectLst/>
                    <a:uLnTx/>
                    <a:uFillTx/>
                    <a:latin typeface="Arial"/>
                    <a:cs typeface="Arial"/>
                    <a:sym typeface="Arial"/>
                  </a:rPr>
                  <a:t>process</a:t>
                </a:r>
                <a:br>
                  <a:rPr kumimoji="0" sz="1500" b="0" i="0" u="none" strike="noStrike" kern="0" cap="none" spc="0" normalizeH="0" baseline="0" noProof="0">
                    <a:ln>
                      <a:noFill/>
                    </a:ln>
                    <a:solidFill>
                      <a:srgbClr val="000000"/>
                    </a:solidFill>
                    <a:effectLst/>
                    <a:uLnTx/>
                    <a:uFillTx/>
                    <a:latin typeface="Arial"/>
                    <a:cs typeface="Arial"/>
                    <a:sym typeface="Arial"/>
                  </a:rPr>
                </a:br>
                <a:r>
                  <a:rPr kumimoji="0" sz="1500" b="0" i="0" u="none" strike="noStrike" kern="0" cap="none" spc="0" normalizeH="0" baseline="0" noProof="0">
                    <a:ln>
                      <a:noFill/>
                    </a:ln>
                    <a:solidFill>
                      <a:srgbClr val="000000"/>
                    </a:solidFill>
                    <a:effectLst/>
                    <a:uLnTx/>
                    <a:uFillTx/>
                    <a:latin typeface="Arial"/>
                    <a:cs typeface="Arial"/>
                    <a:sym typeface="Arial"/>
                  </a:rPr>
                  <a:t>(</a:t>
                </a:r>
                <a:r>
                  <a:rPr kumimoji="0" sz="1500" b="1" i="0" u="none" strike="noStrike" kern="0" cap="none" spc="0" normalizeH="0" baseline="0" noProof="0">
                    <a:ln>
                      <a:noFill/>
                    </a:ln>
                    <a:solidFill>
                      <a:srgbClr val="000000"/>
                    </a:solidFill>
                    <a:effectLst/>
                    <a:uLnTx/>
                    <a:uFillTx/>
                    <a:latin typeface="Arial"/>
                    <a:cs typeface="Arial"/>
                    <a:sym typeface="Arial"/>
                  </a:rPr>
                  <a:t>Avg 10 months</a:t>
                </a:r>
                <a:r>
                  <a:rPr kumimoji="0" sz="1500" b="0" i="0" u="none" strike="noStrike" kern="0" cap="none" spc="0" normalizeH="0" baseline="0" noProof="0">
                    <a:ln>
                      <a:noFill/>
                    </a:ln>
                    <a:solidFill>
                      <a:srgbClr val="000000"/>
                    </a:solidFill>
                    <a:effectLst/>
                    <a:uLnTx/>
                    <a:uFillTx/>
                    <a:latin typeface="Arial"/>
                    <a:cs typeface="Arial"/>
                    <a:sym typeface="Arial"/>
                  </a:rPr>
                  <a:t>)</a:t>
                </a:r>
              </a:p>
            </p:txBody>
          </p:sp>
        </p:grpSp>
        <p:sp>
          <p:nvSpPr>
            <p:cNvPr id="493" name="Straight Arrow Connector 5"/>
            <p:cNvSpPr/>
            <p:nvPr/>
          </p:nvSpPr>
          <p:spPr>
            <a:xfrm>
              <a:off x="0" y="6385301"/>
              <a:ext cx="10155574" cy="1"/>
            </a:xfrm>
            <a:prstGeom prst="line">
              <a:avLst/>
            </a:prstGeom>
            <a:noFill/>
            <a:ln w="38100" cap="flat">
              <a:solidFill>
                <a:srgbClr val="000000"/>
              </a:solidFill>
              <a:prstDash val="dash"/>
              <a:round/>
              <a:headEnd type="triangle" w="med" len="med"/>
              <a:tailEnd type="triangle" w="med" len="med"/>
            </a:ln>
            <a:effectLst/>
          </p:spPr>
          <p:txBody>
            <a:bodyPr wrap="square" lIns="22859" tIns="22859" rIns="22859" bIns="22859" numCol="1" anchor="t">
              <a:noAutofit/>
            </a:bodyPr>
            <a:lstStyle/>
            <a:p>
              <a:pPr marL="0" marR="0" lvl="0" indent="0" algn="l"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grpSp>
          <p:nvGrpSpPr>
            <p:cNvPr id="496" name="Rectangle 6"/>
            <p:cNvGrpSpPr/>
            <p:nvPr/>
          </p:nvGrpSpPr>
          <p:grpSpPr>
            <a:xfrm>
              <a:off x="304452" y="6519827"/>
              <a:ext cx="9546669" cy="1181296"/>
              <a:chOff x="0" y="0"/>
              <a:chExt cx="9546667" cy="1181294"/>
            </a:xfrm>
          </p:grpSpPr>
          <p:sp>
            <p:nvSpPr>
              <p:cNvPr id="494" name="Rectangle"/>
              <p:cNvSpPr/>
              <p:nvPr/>
            </p:nvSpPr>
            <p:spPr>
              <a:xfrm>
                <a:off x="0" y="0"/>
                <a:ext cx="9546667" cy="1181294"/>
              </a:xfrm>
              <a:prstGeom prst="rect">
                <a:avLst/>
              </a:prstGeom>
              <a:solidFill>
                <a:srgbClr val="000000"/>
              </a:solidFill>
              <a:ln w="12700" cap="flat">
                <a:noFill/>
                <a:miter lim="400000"/>
              </a:ln>
              <a:effectLst/>
            </p:spPr>
            <p:txBody>
              <a:bodyPr wrap="square" lIns="45719" tIns="45719" rIns="45719" bIns="45719" numCol="1" anchor="ctr">
                <a:noAutofit/>
              </a:bodyPr>
              <a:lstStyle/>
              <a:p>
                <a:pPr marL="0" marR="0" lvl="0" indent="0" algn="ctr" defTabSz="914354" rtl="0" eaLnBrk="1" fontAlgn="auto" latinLnBrk="0" hangingPunct="0">
                  <a:lnSpc>
                    <a:spcPct val="100000"/>
                  </a:lnSpc>
                  <a:spcBef>
                    <a:spcPts val="0"/>
                  </a:spcBef>
                  <a:spcAft>
                    <a:spcPts val="0"/>
                  </a:spcAft>
                  <a:buClrTx/>
                  <a:buSzTx/>
                  <a:buFontTx/>
                  <a:buNone/>
                  <a:tabLst/>
                  <a:defRPr>
                    <a:solidFill>
                      <a:srgbClr val="8F8F8F">
                        <a:lumOff val="44000"/>
                      </a:srgbClr>
                    </a:solidFill>
                    <a:latin typeface="+mn-lt"/>
                    <a:ea typeface="+mn-ea"/>
                    <a:cs typeface="+mn-cs"/>
                    <a:sym typeface="Times Roman"/>
                  </a:defRPr>
                </a:pPr>
                <a:endParaRPr kumimoji="0" sz="900" b="0" i="0" u="none" strike="noStrike" kern="0" cap="none" spc="0" normalizeH="0" baseline="0" noProof="0">
                  <a:ln>
                    <a:noFill/>
                  </a:ln>
                  <a:solidFill>
                    <a:srgbClr val="8F8F8F">
                      <a:lumOff val="44000"/>
                    </a:srgbClr>
                  </a:solidFill>
                  <a:effectLst/>
                  <a:uLnTx/>
                  <a:uFillTx/>
                  <a:latin typeface="Times Roman"/>
                  <a:sym typeface="Times Roman"/>
                </a:endParaRPr>
              </a:p>
            </p:txBody>
          </p:sp>
          <p:sp>
            <p:nvSpPr>
              <p:cNvPr id="495" name="Possibility of parallel reviews"/>
              <p:cNvSpPr txBox="1"/>
              <p:nvPr/>
            </p:nvSpPr>
            <p:spPr>
              <a:xfrm>
                <a:off x="45720" y="329039"/>
                <a:ext cx="9455227" cy="523219"/>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ctr">
                <a:spAutoFit/>
              </a:bodyPr>
              <a:lstStyle>
                <a:lvl1pPr algn="ctr">
                  <a:defRPr sz="2800">
                    <a:solidFill>
                      <a:schemeClr val="accent3">
                        <a:lumOff val="44000"/>
                      </a:schemeClr>
                    </a:solidFill>
                  </a:defRPr>
                </a:lvl1pPr>
              </a:lstStyle>
              <a:p>
                <a:pPr marL="0" marR="0" lvl="0" indent="0" algn="ctr" defTabSz="914354"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8F8F8F">
                        <a:lumOff val="44000"/>
                      </a:srgbClr>
                    </a:solidFill>
                    <a:effectLst/>
                    <a:uLnTx/>
                    <a:uFillTx/>
                    <a:latin typeface="Arial"/>
                    <a:cs typeface="Arial"/>
                    <a:sym typeface="Arial"/>
                  </a:rPr>
                  <a:t>Possibility of parallel reviews</a:t>
                </a:r>
              </a:p>
            </p:txBody>
          </p:sp>
        </p:grpSp>
        <p:sp>
          <p:nvSpPr>
            <p:cNvPr id="497" name="TextBox 7"/>
            <p:cNvSpPr txBox="1"/>
            <p:nvPr/>
          </p:nvSpPr>
          <p:spPr>
            <a:xfrm>
              <a:off x="9625988" y="4005779"/>
              <a:ext cx="3900648" cy="1477328"/>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t">
              <a:spAutoFit/>
            </a:bodyPr>
            <a:lstStyle>
              <a:lvl1pPr>
                <a:defRPr sz="3000"/>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000000"/>
                  </a:solidFill>
                  <a:effectLst/>
                  <a:uLnTx/>
                  <a:uFillTx/>
                  <a:latin typeface="Arial"/>
                  <a:cs typeface="Arial"/>
                  <a:sym typeface="Arial"/>
                </a:rPr>
                <a:t>Average time it takes to complete pCPA negotiation process</a:t>
              </a:r>
            </a:p>
          </p:txBody>
        </p:sp>
        <p:sp>
          <p:nvSpPr>
            <p:cNvPr id="498" name="TextBox 8"/>
            <p:cNvSpPr txBox="1"/>
            <p:nvPr/>
          </p:nvSpPr>
          <p:spPr>
            <a:xfrm>
              <a:off x="253048" y="4005779"/>
              <a:ext cx="3529692" cy="1938992"/>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t">
              <a:spAutoFit/>
            </a:bodyPr>
            <a:lstStyle>
              <a:lvl1pPr>
                <a:defRPr sz="3000"/>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000000"/>
                  </a:solidFill>
                  <a:effectLst/>
                  <a:uLnTx/>
                  <a:uFillTx/>
                  <a:latin typeface="Arial"/>
                  <a:cs typeface="Arial"/>
                  <a:sym typeface="Arial"/>
                </a:rPr>
                <a:t>Average time Health Canada takes to review a medicine</a:t>
              </a:r>
            </a:p>
          </p:txBody>
        </p:sp>
        <p:sp>
          <p:nvSpPr>
            <p:cNvPr id="499" name="TextBox 9"/>
            <p:cNvSpPr txBox="1"/>
            <p:nvPr/>
          </p:nvSpPr>
          <p:spPr>
            <a:xfrm>
              <a:off x="4767814" y="4005779"/>
              <a:ext cx="4149460" cy="2400657"/>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t">
              <a:spAutoFit/>
            </a:bodyPr>
            <a:lstStyle>
              <a:lvl1pPr>
                <a:defRPr sz="3000"/>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000000"/>
                  </a:solidFill>
                  <a:effectLst/>
                  <a:uLnTx/>
                  <a:uFillTx/>
                  <a:latin typeface="Arial"/>
                  <a:cs typeface="Arial"/>
                  <a:sym typeface="Arial"/>
                </a:rPr>
                <a:t>Average time CADTH review process takes for medicines following Health Canada’s approval</a:t>
              </a:r>
            </a:p>
          </p:txBody>
        </p:sp>
        <p:grpSp>
          <p:nvGrpSpPr>
            <p:cNvPr id="502" name="Right Arrow 10"/>
            <p:cNvGrpSpPr/>
            <p:nvPr/>
          </p:nvGrpSpPr>
          <p:grpSpPr>
            <a:xfrm>
              <a:off x="4722094" y="827161"/>
              <a:ext cx="5523611" cy="4283923"/>
              <a:chOff x="0" y="0"/>
              <a:chExt cx="5523609" cy="4283922"/>
            </a:xfrm>
          </p:grpSpPr>
          <p:sp>
            <p:nvSpPr>
              <p:cNvPr id="500" name="Arrow"/>
              <p:cNvSpPr/>
              <p:nvPr/>
            </p:nvSpPr>
            <p:spPr>
              <a:xfrm>
                <a:off x="0" y="0"/>
                <a:ext cx="5523609" cy="4283922"/>
              </a:xfrm>
              <a:prstGeom prst="rightArrow">
                <a:avLst>
                  <a:gd name="adj1" fmla="val 50000"/>
                  <a:gd name="adj2" fmla="val 35937"/>
                </a:avLst>
              </a:prstGeom>
              <a:solidFill>
                <a:srgbClr val="319EB6"/>
              </a:solidFill>
              <a:ln w="25400" cap="flat">
                <a:solidFill>
                  <a:srgbClr val="448B9B"/>
                </a:solidFill>
                <a:prstDash val="solid"/>
                <a:round/>
              </a:ln>
              <a:effectLst/>
            </p:spPr>
            <p:txBody>
              <a:bodyPr wrap="square" lIns="45719" tIns="45719" rIns="45719" bIns="45719" numCol="1" anchor="ctr">
                <a:noAutofit/>
              </a:bodyPr>
              <a:lstStyle/>
              <a:p>
                <a:pPr marL="0" marR="0" lvl="0" indent="0" algn="ctr" defTabSz="914354" rtl="0" eaLnBrk="1" fontAlgn="auto" latinLnBrk="0" hangingPunct="0">
                  <a:lnSpc>
                    <a:spcPct val="100000"/>
                  </a:lnSpc>
                  <a:spcBef>
                    <a:spcPts val="0"/>
                  </a:spcBef>
                  <a:spcAft>
                    <a:spcPts val="0"/>
                  </a:spcAft>
                  <a:buClrTx/>
                  <a:buSzTx/>
                  <a:buFontTx/>
                  <a:buNone/>
                  <a:tabLst/>
                  <a:defRPr>
                    <a:solidFill>
                      <a:srgbClr val="8F8F8F">
                        <a:lumOff val="44000"/>
                      </a:srgbClr>
                    </a:solidFill>
                    <a:latin typeface="+mn-lt"/>
                    <a:ea typeface="+mn-ea"/>
                    <a:cs typeface="+mn-cs"/>
                    <a:sym typeface="Times Roman"/>
                  </a:defRPr>
                </a:pPr>
                <a:endParaRPr kumimoji="0" sz="900" b="0" i="0" u="none" strike="noStrike" kern="0" cap="none" spc="0" normalizeH="0" baseline="0" noProof="0">
                  <a:ln>
                    <a:noFill/>
                  </a:ln>
                  <a:solidFill>
                    <a:srgbClr val="8F8F8F">
                      <a:lumOff val="44000"/>
                    </a:srgbClr>
                  </a:solidFill>
                  <a:effectLst/>
                  <a:uLnTx/>
                  <a:uFillTx/>
                  <a:latin typeface="Times Roman"/>
                  <a:sym typeface="Times Roman"/>
                </a:endParaRPr>
              </a:p>
            </p:txBody>
          </p:sp>
          <p:sp>
            <p:nvSpPr>
              <p:cNvPr id="501" name="CADTH review process  (Avg 7 months)"/>
              <p:cNvSpPr txBox="1"/>
              <p:nvPr/>
            </p:nvSpPr>
            <p:spPr>
              <a:xfrm>
                <a:off x="327856" y="1664907"/>
                <a:ext cx="4637015" cy="954108"/>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ctr">
                <a:spAutoFit/>
              </a:bodyPr>
              <a:lstStyle/>
              <a:p>
                <a:pPr marL="0" marR="0" lvl="0" indent="0" algn="ctr" defTabSz="914354" rtl="0" eaLnBrk="1" fontAlgn="auto" latinLnBrk="0" hangingPunct="0">
                  <a:lnSpc>
                    <a:spcPct val="100000"/>
                  </a:lnSpc>
                  <a:spcBef>
                    <a:spcPts val="0"/>
                  </a:spcBef>
                  <a:spcAft>
                    <a:spcPts val="0"/>
                  </a:spcAft>
                  <a:buClrTx/>
                  <a:buSzTx/>
                  <a:buFontTx/>
                  <a:buNone/>
                  <a:tabLst/>
                  <a:defRPr sz="2800">
                    <a:solidFill>
                      <a:srgbClr val="8F8F8F">
                        <a:lumOff val="44000"/>
                      </a:srgbClr>
                    </a:solidFill>
                  </a:defRPr>
                </a:pPr>
                <a:r>
                  <a:rPr kumimoji="0" sz="1400" b="0" i="0" u="none" strike="noStrike" kern="0" cap="none" spc="0" normalizeH="0" baseline="0" noProof="0">
                    <a:ln>
                      <a:noFill/>
                    </a:ln>
                    <a:solidFill>
                      <a:srgbClr val="8F8F8F">
                        <a:lumOff val="44000"/>
                      </a:srgbClr>
                    </a:solidFill>
                    <a:effectLst/>
                    <a:uLnTx/>
                    <a:uFillTx/>
                    <a:latin typeface="Arial"/>
                    <a:cs typeface="Arial"/>
                    <a:sym typeface="Arial"/>
                  </a:rPr>
                  <a:t>   CADTH review process </a:t>
                </a:r>
                <a:br>
                  <a:rPr kumimoji="0" sz="1400" b="0" i="0" u="none" strike="noStrike" kern="0" cap="none" spc="0" normalizeH="0" baseline="0" noProof="0">
                    <a:ln>
                      <a:noFill/>
                    </a:ln>
                    <a:solidFill>
                      <a:srgbClr val="8F8F8F">
                        <a:lumOff val="44000"/>
                      </a:srgbClr>
                    </a:solidFill>
                    <a:effectLst/>
                    <a:uLnTx/>
                    <a:uFillTx/>
                    <a:latin typeface="Arial"/>
                    <a:cs typeface="Arial"/>
                    <a:sym typeface="Arial"/>
                  </a:rPr>
                </a:br>
                <a:r>
                  <a:rPr kumimoji="0" sz="1400" b="0" i="0" u="none" strike="noStrike" kern="0" cap="none" spc="0" normalizeH="0" baseline="0" noProof="0">
                    <a:ln>
                      <a:noFill/>
                    </a:ln>
                    <a:solidFill>
                      <a:srgbClr val="8F8F8F">
                        <a:lumOff val="44000"/>
                      </a:srgbClr>
                    </a:solidFill>
                    <a:effectLst/>
                    <a:uLnTx/>
                    <a:uFillTx/>
                    <a:latin typeface="Arial"/>
                    <a:cs typeface="Arial"/>
                    <a:sym typeface="Arial"/>
                  </a:rPr>
                  <a:t>(</a:t>
                </a:r>
                <a:r>
                  <a:rPr kumimoji="0" sz="1400" b="1" i="0" u="none" strike="noStrike" kern="0" cap="none" spc="0" normalizeH="0" baseline="0" noProof="0">
                    <a:ln>
                      <a:noFill/>
                    </a:ln>
                    <a:solidFill>
                      <a:srgbClr val="8F8F8F">
                        <a:lumOff val="44000"/>
                      </a:srgbClr>
                    </a:solidFill>
                    <a:effectLst/>
                    <a:uLnTx/>
                    <a:uFillTx/>
                    <a:latin typeface="Arial"/>
                    <a:cs typeface="Arial"/>
                    <a:sym typeface="Arial"/>
                  </a:rPr>
                  <a:t>Avg 7 months</a:t>
                </a:r>
                <a:r>
                  <a:rPr kumimoji="0" sz="1400" b="0" i="0" u="none" strike="noStrike" kern="0" cap="none" spc="0" normalizeH="0" baseline="0" noProof="0">
                    <a:ln>
                      <a:noFill/>
                    </a:ln>
                    <a:solidFill>
                      <a:srgbClr val="8F8F8F">
                        <a:lumOff val="44000"/>
                      </a:srgbClr>
                    </a:solidFill>
                    <a:effectLst/>
                    <a:uLnTx/>
                    <a:uFillTx/>
                    <a:latin typeface="Arial"/>
                    <a:cs typeface="Arial"/>
                    <a:sym typeface="Arial"/>
                  </a:rPr>
                  <a:t>)</a:t>
                </a:r>
              </a:p>
            </p:txBody>
          </p:sp>
        </p:grpSp>
        <p:grpSp>
          <p:nvGrpSpPr>
            <p:cNvPr id="505" name="Right Arrow 11"/>
            <p:cNvGrpSpPr/>
            <p:nvPr/>
          </p:nvGrpSpPr>
          <p:grpSpPr>
            <a:xfrm>
              <a:off x="0" y="812750"/>
              <a:ext cx="5523610" cy="4283925"/>
              <a:chOff x="0" y="0"/>
              <a:chExt cx="5523609" cy="4283924"/>
            </a:xfrm>
          </p:grpSpPr>
          <p:sp>
            <p:nvSpPr>
              <p:cNvPr id="503" name="Arrow"/>
              <p:cNvSpPr/>
              <p:nvPr/>
            </p:nvSpPr>
            <p:spPr>
              <a:xfrm>
                <a:off x="0" y="0"/>
                <a:ext cx="5523609" cy="4283924"/>
              </a:xfrm>
              <a:prstGeom prst="rightArrow">
                <a:avLst>
                  <a:gd name="adj1" fmla="val 50000"/>
                  <a:gd name="adj2" fmla="val 35059"/>
                </a:avLst>
              </a:prstGeom>
              <a:solidFill>
                <a:srgbClr val="216879"/>
              </a:solidFill>
              <a:ln w="25400" cap="flat">
                <a:solidFill>
                  <a:srgbClr val="448B9B"/>
                </a:solidFill>
                <a:prstDash val="solid"/>
                <a:round/>
              </a:ln>
              <a:effectLst/>
            </p:spPr>
            <p:txBody>
              <a:bodyPr wrap="square" lIns="45719" tIns="45719" rIns="45719" bIns="45719" numCol="1" anchor="ctr">
                <a:noAutofit/>
              </a:bodyPr>
              <a:lstStyle/>
              <a:p>
                <a:pPr marL="0" marR="0" lvl="0" indent="0" algn="ctr" defTabSz="914354" rtl="0" eaLnBrk="1" fontAlgn="auto" latinLnBrk="0" hangingPunct="0">
                  <a:lnSpc>
                    <a:spcPct val="100000"/>
                  </a:lnSpc>
                  <a:spcBef>
                    <a:spcPts val="0"/>
                  </a:spcBef>
                  <a:spcAft>
                    <a:spcPts val="0"/>
                  </a:spcAft>
                  <a:buClrTx/>
                  <a:buSzTx/>
                  <a:buFontTx/>
                  <a:buNone/>
                  <a:tabLst/>
                  <a:defRPr>
                    <a:solidFill>
                      <a:srgbClr val="8F8F8F">
                        <a:lumOff val="44000"/>
                      </a:srgbClr>
                    </a:solidFill>
                    <a:latin typeface="+mn-lt"/>
                    <a:ea typeface="+mn-ea"/>
                    <a:cs typeface="+mn-cs"/>
                    <a:sym typeface="Times Roman"/>
                  </a:defRPr>
                </a:pPr>
                <a:endParaRPr kumimoji="0" sz="900" b="0" i="0" u="none" strike="noStrike" kern="0" cap="none" spc="0" normalizeH="0" baseline="0" noProof="0">
                  <a:ln>
                    <a:noFill/>
                  </a:ln>
                  <a:solidFill>
                    <a:srgbClr val="8F8F8F">
                      <a:lumOff val="44000"/>
                    </a:srgbClr>
                  </a:solidFill>
                  <a:effectLst/>
                  <a:uLnTx/>
                  <a:uFillTx/>
                  <a:latin typeface="Times Roman"/>
                  <a:sym typeface="Times Roman"/>
                </a:endParaRPr>
              </a:p>
            </p:txBody>
          </p:sp>
          <p:sp>
            <p:nvSpPr>
              <p:cNvPr id="504" name="Health Canada  review…"/>
              <p:cNvSpPr txBox="1"/>
              <p:nvPr/>
            </p:nvSpPr>
            <p:spPr>
              <a:xfrm>
                <a:off x="58420" y="1449465"/>
                <a:ext cx="4655819" cy="1384993"/>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ctr">
                <a:spAutoFit/>
              </a:bodyPr>
              <a:lstStyle/>
              <a:p>
                <a:pPr marL="0" marR="0" lvl="0" indent="0" algn="ctr" defTabSz="914354" rtl="0" eaLnBrk="1" fontAlgn="auto" latinLnBrk="0" hangingPunct="0">
                  <a:lnSpc>
                    <a:spcPct val="100000"/>
                  </a:lnSpc>
                  <a:spcBef>
                    <a:spcPts val="0"/>
                  </a:spcBef>
                  <a:spcAft>
                    <a:spcPts val="0"/>
                  </a:spcAft>
                  <a:buClrTx/>
                  <a:buSzTx/>
                  <a:buFontTx/>
                  <a:buNone/>
                  <a:tabLst/>
                  <a:defRPr sz="2800">
                    <a:solidFill>
                      <a:srgbClr val="8F8F8F">
                        <a:lumOff val="44000"/>
                      </a:srgbClr>
                    </a:solidFill>
                  </a:defRPr>
                </a:pPr>
                <a:r>
                  <a:rPr kumimoji="0" sz="1400" b="0" i="0" u="none" strike="noStrike" kern="0" cap="none" spc="0" normalizeH="0" baseline="0" noProof="0">
                    <a:ln>
                      <a:noFill/>
                    </a:ln>
                    <a:solidFill>
                      <a:srgbClr val="8F8F8F">
                        <a:lumOff val="44000"/>
                      </a:srgbClr>
                    </a:solidFill>
                    <a:effectLst/>
                    <a:uLnTx/>
                    <a:uFillTx/>
                    <a:latin typeface="Arial"/>
                    <a:cs typeface="Arial"/>
                    <a:sym typeface="Arial"/>
                  </a:rPr>
                  <a:t>Health Canada </a:t>
                </a:r>
                <a:br>
                  <a:rPr kumimoji="0" sz="1400" b="0" i="0" u="none" strike="noStrike" kern="0" cap="none" spc="0" normalizeH="0" baseline="0" noProof="0">
                    <a:ln>
                      <a:noFill/>
                    </a:ln>
                    <a:solidFill>
                      <a:srgbClr val="8F8F8F">
                        <a:lumOff val="44000"/>
                      </a:srgbClr>
                    </a:solidFill>
                    <a:effectLst/>
                    <a:uLnTx/>
                    <a:uFillTx/>
                    <a:latin typeface="Arial"/>
                    <a:cs typeface="Arial"/>
                    <a:sym typeface="Arial"/>
                  </a:rPr>
                </a:br>
                <a:r>
                  <a:rPr kumimoji="0" sz="1400" b="0" i="0" u="none" strike="noStrike" kern="0" cap="none" spc="0" normalizeH="0" baseline="0" noProof="0">
                    <a:ln>
                      <a:noFill/>
                    </a:ln>
                    <a:solidFill>
                      <a:srgbClr val="8F8F8F">
                        <a:lumOff val="44000"/>
                      </a:srgbClr>
                    </a:solidFill>
                    <a:effectLst/>
                    <a:uLnTx/>
                    <a:uFillTx/>
                    <a:latin typeface="Arial"/>
                    <a:cs typeface="Arial"/>
                    <a:sym typeface="Arial"/>
                  </a:rPr>
                  <a:t>review </a:t>
                </a:r>
              </a:p>
              <a:p>
                <a:pPr marL="0" marR="0" lvl="0" indent="0" algn="ctr" defTabSz="914354" rtl="0" eaLnBrk="1" fontAlgn="auto" latinLnBrk="0" hangingPunct="0">
                  <a:lnSpc>
                    <a:spcPct val="100000"/>
                  </a:lnSpc>
                  <a:spcBef>
                    <a:spcPts val="0"/>
                  </a:spcBef>
                  <a:spcAft>
                    <a:spcPts val="0"/>
                  </a:spcAft>
                  <a:buClrTx/>
                  <a:buSzTx/>
                  <a:buFontTx/>
                  <a:buNone/>
                  <a:tabLst/>
                  <a:defRPr sz="2800">
                    <a:solidFill>
                      <a:srgbClr val="8F8F8F">
                        <a:lumOff val="44000"/>
                      </a:srgbClr>
                    </a:solidFill>
                  </a:defRPr>
                </a:pPr>
                <a:r>
                  <a:rPr kumimoji="0" sz="1400" b="0" i="0" u="none" strike="noStrike" kern="0" cap="none" spc="0" normalizeH="0" baseline="0" noProof="0">
                    <a:ln>
                      <a:noFill/>
                    </a:ln>
                    <a:solidFill>
                      <a:srgbClr val="8F8F8F">
                        <a:lumOff val="44000"/>
                      </a:srgbClr>
                    </a:solidFill>
                    <a:effectLst/>
                    <a:uLnTx/>
                    <a:uFillTx/>
                    <a:latin typeface="Arial"/>
                    <a:cs typeface="Arial"/>
                    <a:sym typeface="Arial"/>
                  </a:rPr>
                  <a:t>(</a:t>
                </a:r>
                <a:r>
                  <a:rPr kumimoji="0" sz="1400" b="1" i="0" u="none" strike="noStrike" kern="0" cap="none" spc="0" normalizeH="0" baseline="0" noProof="0">
                    <a:ln>
                      <a:noFill/>
                    </a:ln>
                    <a:solidFill>
                      <a:srgbClr val="8F8F8F">
                        <a:lumOff val="44000"/>
                      </a:srgbClr>
                    </a:solidFill>
                    <a:effectLst/>
                    <a:uLnTx/>
                    <a:uFillTx/>
                    <a:latin typeface="Arial"/>
                    <a:cs typeface="Arial"/>
                    <a:sym typeface="Arial"/>
                  </a:rPr>
                  <a:t>6-12 months</a:t>
                </a:r>
                <a:r>
                  <a:rPr kumimoji="0" sz="1400" b="0" i="0" u="none" strike="noStrike" kern="0" cap="none" spc="0" normalizeH="0" baseline="0" noProof="0">
                    <a:ln>
                      <a:noFill/>
                    </a:ln>
                    <a:solidFill>
                      <a:srgbClr val="8F8F8F">
                        <a:lumOff val="44000"/>
                      </a:srgbClr>
                    </a:solidFill>
                    <a:effectLst/>
                    <a:uLnTx/>
                    <a:uFillTx/>
                    <a:latin typeface="Arial"/>
                    <a:cs typeface="Arial"/>
                    <a:sym typeface="Arial"/>
                  </a:rPr>
                  <a:t>)</a:t>
                </a:r>
              </a:p>
            </p:txBody>
          </p:sp>
        </p:grpSp>
        <p:sp>
          <p:nvSpPr>
            <p:cNvPr id="506" name="TextBox 12"/>
            <p:cNvSpPr txBox="1"/>
            <p:nvPr/>
          </p:nvSpPr>
          <p:spPr>
            <a:xfrm>
              <a:off x="14149284" y="4005779"/>
              <a:ext cx="3668168" cy="2400657"/>
            </a:xfrm>
            <a:prstGeom prst="rect">
              <a:avLst/>
            </a:prstGeom>
            <a:noFill/>
            <a:ln w="25400" cap="flat">
              <a:noFill/>
              <a:miter lim="400000"/>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t">
              <a:spAutoFit/>
            </a:bodyPr>
            <a:lstStyle>
              <a:lvl1pPr>
                <a:defRPr sz="3000"/>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500" b="0" i="0" u="none" strike="noStrike" kern="0" cap="none" spc="0" normalizeH="0" baseline="0" noProof="0">
                  <a:ln>
                    <a:noFill/>
                  </a:ln>
                  <a:solidFill>
                    <a:srgbClr val="000000"/>
                  </a:solidFill>
                  <a:effectLst/>
                  <a:uLnTx/>
                  <a:uFillTx/>
                  <a:latin typeface="Arial"/>
                  <a:cs typeface="Arial"/>
                  <a:sym typeface="Arial"/>
                </a:rPr>
                <a:t>Average time it takes for provinces to add product to their formularies following pCPA deal</a:t>
              </a:r>
            </a:p>
          </p:txBody>
        </p:sp>
        <p:sp>
          <p:nvSpPr>
            <p:cNvPr id="507" name="Rectangle 14"/>
            <p:cNvSpPr/>
            <p:nvPr/>
          </p:nvSpPr>
          <p:spPr>
            <a:xfrm>
              <a:off x="7679014" y="-12812"/>
              <a:ext cx="4436526" cy="830996"/>
            </a:xfrm>
            <a:prstGeom prst="rect">
              <a:avLst/>
            </a:prstGeom>
            <a:solidFill>
              <a:schemeClr val="accent3">
                <a:lumOff val="44000"/>
              </a:schemeClr>
            </a:solidFill>
            <a:ln w="12700" cap="flat">
              <a:solidFill>
                <a:srgbClr val="309EB6"/>
              </a:solidFill>
              <a:prstDash val="solid"/>
              <a:round/>
            </a:ln>
            <a:effectLst/>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2860" tIns="22860" rIns="22860" bIns="22860" numCol="1" anchor="ctr">
              <a:spAutoFit/>
            </a:bodyPr>
            <a:lstStyle>
              <a:lvl1pPr algn="ctr">
                <a:defRPr sz="2400" i="1">
                  <a:solidFill>
                    <a:srgbClr val="309EB6"/>
                  </a:solidFill>
                </a:defRPr>
              </a:lvl1pPr>
            </a:lstStyle>
            <a:p>
              <a:pPr marL="0" marR="0" lvl="0" indent="0" algn="ctr" defTabSz="914354" rtl="0" eaLnBrk="1" fontAlgn="auto" latinLnBrk="0" hangingPunct="0">
                <a:lnSpc>
                  <a:spcPct val="100000"/>
                </a:lnSpc>
                <a:spcBef>
                  <a:spcPts val="0"/>
                </a:spcBef>
                <a:spcAft>
                  <a:spcPts val="0"/>
                </a:spcAft>
                <a:buClrTx/>
                <a:buSzTx/>
                <a:buFontTx/>
                <a:buNone/>
                <a:tabLst/>
                <a:defRPr/>
              </a:pPr>
              <a:r>
                <a:rPr kumimoji="0" sz="1200" b="0" i="1" u="none" strike="noStrike" kern="0" cap="none" spc="0" normalizeH="0" baseline="0" noProof="0">
                  <a:ln>
                    <a:noFill/>
                  </a:ln>
                  <a:solidFill>
                    <a:srgbClr val="309EB6"/>
                  </a:solidFill>
                  <a:effectLst/>
                  <a:uLnTx/>
                  <a:uFillTx/>
                  <a:latin typeface="Arial"/>
                  <a:cs typeface="Arial"/>
                  <a:sym typeface="Arial"/>
                </a:rPr>
                <a:t>Development of funding algorithms</a:t>
              </a:r>
            </a:p>
          </p:txBody>
        </p:sp>
        <p:sp>
          <p:nvSpPr>
            <p:cNvPr id="508" name="Elbow Connector 15"/>
            <p:cNvSpPr/>
            <p:nvPr/>
          </p:nvSpPr>
          <p:spPr>
            <a:xfrm rot="16200000">
              <a:off x="6751660" y="922437"/>
              <a:ext cx="1447106" cy="4076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2700" cap="flat">
              <a:solidFill>
                <a:srgbClr val="309EB6"/>
              </a:solidFill>
              <a:prstDash val="solid"/>
              <a:round/>
              <a:tailEnd type="triangle" w="med" len="med"/>
            </a:ln>
            <a:effectLst/>
          </p:spPr>
          <p:txBody>
            <a:bodyPr wrap="square" lIns="45719" tIns="45719" rIns="45719" bIns="45719" numCol="1" anchor="t">
              <a:noAutofit/>
            </a:bodyPr>
            <a:lstStyle/>
            <a:p>
              <a:pPr marL="0" marR="0" lvl="0" indent="0" algn="l"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grpSp>
      <p:sp>
        <p:nvSpPr>
          <p:cNvPr id="510" name="TextBox 18"/>
          <p:cNvSpPr txBox="1"/>
          <p:nvPr/>
        </p:nvSpPr>
        <p:spPr>
          <a:xfrm>
            <a:off x="212131" y="5893589"/>
            <a:ext cx="8211180" cy="371351"/>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60" rIns="22860"/>
          <a:lstStyle/>
          <a:p>
            <a:pPr marL="0" marR="0" lvl="0" indent="0" algn="l" defTabSz="914354" rtl="0" eaLnBrk="1" fontAlgn="auto" latinLnBrk="0" hangingPunct="0">
              <a:lnSpc>
                <a:spcPct val="100000"/>
              </a:lnSpc>
              <a:spcBef>
                <a:spcPts val="0"/>
              </a:spcBef>
              <a:spcAft>
                <a:spcPts val="0"/>
              </a:spcAft>
              <a:buClrTx/>
              <a:buSzTx/>
              <a:buFontTx/>
              <a:buNone/>
              <a:tabLst/>
              <a:defRPr sz="2200">
                <a:solidFill>
                  <a:srgbClr val="8F8F8F">
                    <a:lumOff val="44000"/>
                  </a:srgbClr>
                </a:solidFill>
              </a:defRPr>
            </a:pPr>
            <a:r>
              <a:rPr kumimoji="0" sz="1100" b="0" i="0" u="none" strike="noStrike" kern="0" cap="none" spc="0" normalizeH="0" baseline="0" noProof="0">
                <a:ln>
                  <a:noFill/>
                </a:ln>
                <a:solidFill>
                  <a:srgbClr val="8F8F8F">
                    <a:lumOff val="44000"/>
                  </a:srgbClr>
                </a:solidFill>
                <a:effectLst/>
                <a:uLnTx/>
                <a:uFillTx/>
                <a:latin typeface="Arial"/>
                <a:cs typeface="Arial"/>
                <a:sym typeface="Arial"/>
              </a:rPr>
              <a:t>CADTH source: IQVIA, </a:t>
            </a:r>
            <a:r>
              <a:rPr kumimoji="0" sz="1100" b="0" i="1" u="none" strike="noStrike" kern="0" cap="none" spc="0" normalizeH="0" baseline="0" noProof="0">
                <a:ln>
                  <a:noFill/>
                </a:ln>
                <a:solidFill>
                  <a:srgbClr val="8F8F8F">
                    <a:lumOff val="44000"/>
                  </a:srgbClr>
                </a:solidFill>
                <a:effectLst/>
                <a:uLnTx/>
                <a:uFillTx/>
                <a:latin typeface="Arial"/>
                <a:cs typeface="Arial"/>
                <a:sym typeface="Arial"/>
              </a:rPr>
              <a:t>Provincial Reimbursement Advisor</a:t>
            </a:r>
            <a:br>
              <a:rPr kumimoji="0" sz="1100" b="0" i="1" u="none" strike="noStrike" kern="0" cap="none" spc="0" normalizeH="0" baseline="0" noProof="0">
                <a:ln>
                  <a:noFill/>
                </a:ln>
                <a:solidFill>
                  <a:srgbClr val="8F8F8F">
                    <a:lumOff val="44000"/>
                  </a:srgbClr>
                </a:solidFill>
                <a:effectLst/>
                <a:uLnTx/>
                <a:uFillTx/>
                <a:latin typeface="Arial"/>
                <a:cs typeface="Arial"/>
                <a:sym typeface="Arial"/>
              </a:rPr>
            </a:br>
            <a:r>
              <a:rPr kumimoji="0" sz="1100" b="0" i="0" u="none" strike="noStrike" kern="0" cap="none" spc="0" normalizeH="0" baseline="0" noProof="0">
                <a:ln>
                  <a:noFill/>
                </a:ln>
                <a:solidFill>
                  <a:srgbClr val="8F8F8F">
                    <a:lumOff val="44000"/>
                  </a:srgbClr>
                </a:solidFill>
                <a:effectLst/>
                <a:uLnTx/>
                <a:uFillTx/>
                <a:latin typeface="Arial"/>
                <a:cs typeface="Arial"/>
                <a:sym typeface="Arial"/>
              </a:rPr>
              <a:t>pCPA wait time source: </a:t>
            </a:r>
            <a:r>
              <a:rPr kumimoji="0" sz="1100" b="0" i="0" u="none" strike="noStrike" kern="0" cap="none" spc="15" normalizeH="0" baseline="0" noProof="0">
                <a:ln>
                  <a:noFill/>
                </a:ln>
                <a:solidFill>
                  <a:srgbClr val="8F8F8F">
                    <a:lumOff val="44000"/>
                  </a:srgbClr>
                </a:solidFill>
                <a:effectLst/>
                <a:uLnTx/>
                <a:uFillTx/>
                <a:latin typeface="Arial"/>
                <a:cs typeface="Arial"/>
                <a:sym typeface="Arial"/>
              </a:rPr>
              <a:t>IMC data based pCPA brand name drugs negotiations status: </a:t>
            </a:r>
            <a:r>
              <a:rPr kumimoji="0" sz="1100" b="0" i="0" u="sng" strike="noStrike" kern="0" cap="none" spc="15" normalizeH="0" baseline="0" noProof="0">
                <a:ln>
                  <a:noFill/>
                </a:ln>
                <a:solidFill>
                  <a:srgbClr val="FFFB00"/>
                </a:solidFill>
                <a:effectLst/>
                <a:uLnTx/>
                <a:uFill>
                  <a:solidFill>
                    <a:srgbClr val="0000FF"/>
                  </a:solidFill>
                </a:uFill>
                <a:latin typeface="Arial"/>
                <a:cs typeface="Arial"/>
                <a:sym typeface="Arial"/>
                <a:hlinkClick r:id="rId2"/>
              </a:rPr>
              <a:t>https://www.pcpacanada.ca/negotiations</a:t>
            </a:r>
          </a:p>
        </p:txBody>
      </p:sp>
      <p:sp>
        <p:nvSpPr>
          <p:cNvPr id="511" name="What time is reasonable?"/>
          <p:cNvSpPr txBox="1"/>
          <p:nvPr/>
        </p:nvSpPr>
        <p:spPr>
          <a:xfrm>
            <a:off x="6387609" y="4786745"/>
            <a:ext cx="5663730" cy="553998"/>
          </a:xfrm>
          <a:prstGeom prst="rect">
            <a:avLst/>
          </a:prstGeom>
          <a:ln w="50800">
            <a:solidFill>
              <a:srgbClr val="A21522"/>
            </a:solidFill>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6000" b="1">
                <a:solidFill>
                  <a:srgbClr val="990000"/>
                </a:solidFill>
                <a:latin typeface="Verdana"/>
                <a:ea typeface="Verdana"/>
                <a:cs typeface="Verdana"/>
                <a:sym typeface="Verdana"/>
              </a:defRPr>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3000" b="1" i="0" u="none" strike="noStrike" kern="0" cap="none" spc="0" normalizeH="0" baseline="0" noProof="0">
                <a:ln>
                  <a:noFill/>
                </a:ln>
                <a:solidFill>
                  <a:srgbClr val="990000"/>
                </a:solidFill>
                <a:effectLst/>
                <a:uLnTx/>
                <a:uFillTx/>
                <a:latin typeface="Verdana"/>
                <a:ea typeface="Verdana"/>
                <a:cs typeface="Verdana"/>
                <a:sym typeface="Verdana"/>
              </a:rPr>
              <a:t>What time is reasonable?</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Problems / Solutions?"/>
          <p:cNvSpPr txBox="1">
            <a:spLocks noGrp="1"/>
          </p:cNvSpPr>
          <p:nvPr>
            <p:ph type="title"/>
          </p:nvPr>
        </p:nvSpPr>
        <p:spPr>
          <a:xfrm>
            <a:off x="4193928" y="126379"/>
            <a:ext cx="7774632" cy="864096"/>
          </a:xfrm>
          <a:prstGeom prst="rect">
            <a:avLst/>
          </a:prstGeom>
        </p:spPr>
        <p:txBody>
          <a:bodyPr/>
          <a:lstStyle/>
          <a:p>
            <a:pPr algn="r"/>
            <a:r>
              <a:t>Problems / </a:t>
            </a:r>
            <a:r>
              <a:rPr>
                <a:solidFill>
                  <a:srgbClr val="009051"/>
                </a:solidFill>
              </a:rPr>
              <a:t>Solutions</a:t>
            </a:r>
            <a:r>
              <a:t>?</a:t>
            </a:r>
          </a:p>
        </p:txBody>
      </p:sp>
      <p:sp>
        <p:nvSpPr>
          <p:cNvPr id="514" name="Health Canada:  Approves drug safety and effectiveness…"/>
          <p:cNvSpPr txBox="1">
            <a:spLocks noGrp="1"/>
          </p:cNvSpPr>
          <p:nvPr>
            <p:ph type="body" idx="1"/>
          </p:nvPr>
        </p:nvSpPr>
        <p:spPr>
          <a:xfrm>
            <a:off x="1043473" y="1328657"/>
            <a:ext cx="10105060" cy="3753544"/>
          </a:xfrm>
          <a:prstGeom prst="rect">
            <a:avLst/>
          </a:prstGeom>
        </p:spPr>
        <p:txBody>
          <a:bodyPr>
            <a:normAutofit fontScale="55000" lnSpcReduction="20000"/>
          </a:bodyPr>
          <a:lstStyle/>
          <a:p>
            <a:pPr marL="302434" indent="-302434" defTabSz="896100">
              <a:defRPr sz="3528"/>
            </a:pPr>
            <a:r>
              <a:rPr b="1" dirty="0">
                <a:solidFill>
                  <a:srgbClr val="0433FF"/>
                </a:solidFill>
              </a:rPr>
              <a:t>Health Canada</a:t>
            </a:r>
            <a:r>
              <a:rPr dirty="0">
                <a:solidFill>
                  <a:srgbClr val="0433FF"/>
                </a:solidFill>
              </a:rPr>
              <a:t>:</a:t>
            </a:r>
            <a:r>
              <a:rPr dirty="0"/>
              <a:t>  Approves drug safety and effectiveness</a:t>
            </a:r>
          </a:p>
          <a:p>
            <a:pPr marL="750484" lvl="2" indent="-302434" defTabSz="896100">
              <a:spcBef>
                <a:spcPts val="200"/>
              </a:spcBef>
              <a:defRPr sz="3528"/>
            </a:pPr>
            <a:r>
              <a:rPr lang="en-US" dirty="0"/>
              <a:t>O</a:t>
            </a:r>
            <a:r>
              <a:rPr dirty="0"/>
              <a:t>utcome 6-12 </a:t>
            </a:r>
            <a:r>
              <a:rPr dirty="0" err="1"/>
              <a:t>mos</a:t>
            </a:r>
            <a:r>
              <a:rPr dirty="0"/>
              <a:t> after US FDA approval, behind Europe</a:t>
            </a:r>
          </a:p>
          <a:p>
            <a:pPr marL="742083" lvl="2" indent="-294033" defTabSz="896100">
              <a:spcBef>
                <a:spcPts val="200"/>
              </a:spcBef>
              <a:defRPr sz="3430" b="1">
                <a:solidFill>
                  <a:srgbClr val="009051"/>
                </a:solidFill>
              </a:defRPr>
            </a:pPr>
            <a:r>
              <a:rPr dirty="0"/>
              <a:t>NOCC</a:t>
            </a:r>
          </a:p>
          <a:p>
            <a:pPr marL="742083" lvl="2" indent="-294033" defTabSz="896100">
              <a:spcBef>
                <a:spcPts val="200"/>
              </a:spcBef>
              <a:defRPr sz="3528"/>
            </a:pPr>
            <a:r>
              <a:rPr sz="3600" b="1" dirty="0">
                <a:solidFill>
                  <a:srgbClr val="009051"/>
                </a:solidFill>
              </a:rPr>
              <a:t>Project Orbis</a:t>
            </a:r>
            <a:r>
              <a:rPr sz="3600" dirty="0"/>
              <a:t> </a:t>
            </a:r>
            <a:r>
              <a:rPr dirty="0"/>
              <a:t>— cooperation with FDA/Europe but only for some reviews</a:t>
            </a:r>
          </a:p>
          <a:p>
            <a:pPr marL="327636" indent="-327636" defTabSz="896100">
              <a:spcBef>
                <a:spcPts val="2451"/>
              </a:spcBef>
              <a:defRPr sz="3528"/>
            </a:pPr>
            <a:r>
              <a:rPr sz="3600" b="1" dirty="0">
                <a:solidFill>
                  <a:srgbClr val="0433FF"/>
                </a:solidFill>
              </a:rPr>
              <a:t>CDA </a:t>
            </a:r>
            <a:r>
              <a:rPr sz="3600" dirty="0">
                <a:solidFill>
                  <a:srgbClr val="0433FF"/>
                </a:solidFill>
              </a:rPr>
              <a:t>(Canada Drug Agency)</a:t>
            </a:r>
            <a:r>
              <a:rPr sz="3600" dirty="0"/>
              <a:t>:  </a:t>
            </a:r>
            <a:r>
              <a:rPr dirty="0"/>
              <a:t>the 3 “A’s”:</a:t>
            </a:r>
          </a:p>
          <a:p>
            <a:pPr marL="775686" lvl="2" indent="-327636" defTabSz="896100">
              <a:spcBef>
                <a:spcPts val="200"/>
              </a:spcBef>
              <a:defRPr sz="3528"/>
            </a:pPr>
            <a:r>
              <a:rPr sz="3600" dirty="0">
                <a:solidFill>
                  <a:srgbClr val="0433FF"/>
                </a:solidFill>
              </a:rPr>
              <a:t>Accessibility</a:t>
            </a:r>
            <a:r>
              <a:rPr sz="3600" dirty="0"/>
              <a:t> </a:t>
            </a:r>
            <a:r>
              <a:rPr dirty="0"/>
              <a:t>— top priority, not being achieved for many drugs</a:t>
            </a:r>
          </a:p>
          <a:p>
            <a:pPr marL="775686" lvl="2" indent="-327636" defTabSz="896100">
              <a:spcBef>
                <a:spcPts val="200"/>
              </a:spcBef>
              <a:defRPr sz="3528"/>
            </a:pPr>
            <a:r>
              <a:rPr sz="3600" dirty="0">
                <a:solidFill>
                  <a:srgbClr val="0433FF"/>
                </a:solidFill>
              </a:rPr>
              <a:t>Affordability</a:t>
            </a:r>
            <a:r>
              <a:rPr sz="3600" dirty="0"/>
              <a:t> </a:t>
            </a:r>
            <a:r>
              <a:rPr dirty="0"/>
              <a:t>— new drug costs will rise, benchmarks (other countries)</a:t>
            </a:r>
          </a:p>
          <a:p>
            <a:pPr marL="1422559" lvl="5" indent="-302434" defTabSz="896100">
              <a:spcBef>
                <a:spcPts val="200"/>
              </a:spcBef>
              <a:buFontTx/>
              <a:defRPr sz="3528">
                <a:latin typeface="Verdana"/>
                <a:ea typeface="Verdana"/>
                <a:cs typeface="Verdana"/>
                <a:sym typeface="Verdana"/>
              </a:defRPr>
            </a:pPr>
            <a:r>
              <a:rPr dirty="0"/>
              <a:t>Cost thresholds old, out of date, never inflation adjusted x 30 yrs</a:t>
            </a:r>
          </a:p>
          <a:p>
            <a:pPr marL="775686" lvl="2" indent="-327636" defTabSz="896100">
              <a:spcBef>
                <a:spcPts val="200"/>
              </a:spcBef>
              <a:defRPr sz="3528"/>
            </a:pPr>
            <a:r>
              <a:rPr sz="3600" dirty="0">
                <a:solidFill>
                  <a:srgbClr val="0433FF"/>
                </a:solidFill>
              </a:rPr>
              <a:t>Appropriateness</a:t>
            </a:r>
            <a:r>
              <a:rPr sz="3600" dirty="0"/>
              <a:t> —</a:t>
            </a:r>
            <a:r>
              <a:rPr dirty="0"/>
              <a:t> Evolution of targets, access to biomarkers / scans</a:t>
            </a:r>
          </a:p>
          <a:p>
            <a:pPr marL="1422559" lvl="5" indent="-302434" defTabSz="896100">
              <a:spcBef>
                <a:spcPts val="200"/>
              </a:spcBef>
              <a:buFontTx/>
              <a:defRPr sz="3528">
                <a:latin typeface="Verdana"/>
                <a:ea typeface="Verdana"/>
                <a:cs typeface="Verdana"/>
                <a:sym typeface="Verdana"/>
              </a:defRPr>
            </a:pPr>
            <a:r>
              <a:rPr dirty="0"/>
              <a:t>meaningful expert input</a:t>
            </a:r>
          </a:p>
          <a:p>
            <a:pPr marL="750484" lvl="2" indent="-302434" defTabSz="896100">
              <a:spcBef>
                <a:spcPts val="200"/>
              </a:spcBef>
              <a:defRPr sz="3528"/>
            </a:pPr>
            <a:r>
              <a:rPr b="1" dirty="0">
                <a:solidFill>
                  <a:srgbClr val="009051"/>
                </a:solidFill>
              </a:rPr>
              <a:t>Parallel reviews </a:t>
            </a:r>
            <a:r>
              <a:rPr dirty="0"/>
              <a:t>with Health Canada (HTA)</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Problems / Solutions?"/>
          <p:cNvSpPr txBox="1">
            <a:spLocks noGrp="1"/>
          </p:cNvSpPr>
          <p:nvPr>
            <p:ph type="title"/>
          </p:nvPr>
        </p:nvSpPr>
        <p:spPr>
          <a:xfrm>
            <a:off x="4193928" y="126379"/>
            <a:ext cx="7774632" cy="864096"/>
          </a:xfrm>
          <a:prstGeom prst="rect">
            <a:avLst/>
          </a:prstGeom>
        </p:spPr>
        <p:txBody>
          <a:bodyPr/>
          <a:lstStyle/>
          <a:p>
            <a:pPr algn="r"/>
            <a:r>
              <a:t>Problems / </a:t>
            </a:r>
            <a:r>
              <a:rPr>
                <a:solidFill>
                  <a:srgbClr val="009051"/>
                </a:solidFill>
              </a:rPr>
              <a:t>Solutions</a:t>
            </a:r>
            <a:r>
              <a:t>?</a:t>
            </a:r>
          </a:p>
        </p:txBody>
      </p:sp>
      <p:sp>
        <p:nvSpPr>
          <p:cNvPr id="517" name="CPAC: Priorities…"/>
          <p:cNvSpPr txBox="1">
            <a:spLocks noGrp="1"/>
          </p:cNvSpPr>
          <p:nvPr>
            <p:ph type="body" idx="1"/>
          </p:nvPr>
        </p:nvSpPr>
        <p:spPr>
          <a:xfrm>
            <a:off x="1135487" y="1403421"/>
            <a:ext cx="10105060" cy="3753545"/>
          </a:xfrm>
          <a:prstGeom prst="rect">
            <a:avLst/>
          </a:prstGeom>
        </p:spPr>
        <p:txBody>
          <a:bodyPr>
            <a:normAutofit fontScale="47500" lnSpcReduction="20000"/>
          </a:bodyPr>
          <a:lstStyle/>
          <a:p>
            <a:pPr>
              <a:spcBef>
                <a:spcPts val="500"/>
              </a:spcBef>
              <a:defRPr sz="4600">
                <a:solidFill>
                  <a:srgbClr val="A21522"/>
                </a:solidFill>
              </a:defRPr>
            </a:pPr>
            <a:r>
              <a:rPr b="1" dirty="0"/>
              <a:t>CPAC</a:t>
            </a:r>
            <a:r>
              <a:rPr dirty="0"/>
              <a:t>: </a:t>
            </a:r>
            <a:r>
              <a:rPr b="1" dirty="0"/>
              <a:t>Priorities</a:t>
            </a:r>
          </a:p>
          <a:p>
            <a:pPr marL="765801" lvl="2" indent="-308607">
              <a:spcBef>
                <a:spcPts val="1751"/>
              </a:spcBef>
              <a:defRPr i="1">
                <a:solidFill>
                  <a:srgbClr val="0433FF"/>
                </a:solidFill>
              </a:defRPr>
            </a:pPr>
            <a:r>
              <a:rPr sz="4400" dirty="0"/>
              <a:t>Diagnose cancer faster, accurately and at an earlier stage</a:t>
            </a:r>
          </a:p>
          <a:p>
            <a:pPr marL="1451593" lvl="5" indent="-308607" defTabSz="914389">
              <a:spcBef>
                <a:spcPts val="251"/>
              </a:spcBef>
              <a:buFontTx/>
              <a:defRPr sz="3600">
                <a:latin typeface="Verdana"/>
                <a:ea typeface="Verdana"/>
                <a:cs typeface="Verdana"/>
                <a:sym typeface="Verdana"/>
              </a:defRPr>
            </a:pPr>
            <a:r>
              <a:rPr dirty="0"/>
              <a:t>screening, education, awareness, and </a:t>
            </a:r>
            <a:r>
              <a:rPr b="1" dirty="0">
                <a:solidFill>
                  <a:srgbClr val="FF2600"/>
                </a:solidFill>
              </a:rPr>
              <a:t>delivery</a:t>
            </a:r>
            <a:r>
              <a:rPr dirty="0"/>
              <a:t>!</a:t>
            </a:r>
          </a:p>
          <a:p>
            <a:pPr marL="765801" lvl="2" indent="-308607">
              <a:spcBef>
                <a:spcPts val="1751"/>
              </a:spcBef>
              <a:defRPr i="1">
                <a:solidFill>
                  <a:srgbClr val="0433FF"/>
                </a:solidFill>
              </a:defRPr>
            </a:pPr>
            <a:r>
              <a:rPr sz="4400" dirty="0"/>
              <a:t>Deliver high quality care in a sustainable world class system</a:t>
            </a:r>
          </a:p>
          <a:p>
            <a:pPr marL="1451593" lvl="5" indent="-308607" defTabSz="914389">
              <a:spcBef>
                <a:spcPts val="251"/>
              </a:spcBef>
              <a:buFontTx/>
              <a:defRPr sz="3600">
                <a:latin typeface="Verdana"/>
                <a:ea typeface="Verdana"/>
                <a:cs typeface="Verdana"/>
                <a:sym typeface="Verdana"/>
              </a:defRPr>
            </a:pPr>
            <a:r>
              <a:rPr dirty="0"/>
              <a:t>need </a:t>
            </a:r>
            <a:r>
              <a:rPr b="1" dirty="0">
                <a:solidFill>
                  <a:srgbClr val="FF2600"/>
                </a:solidFill>
              </a:rPr>
              <a:t>metrics</a:t>
            </a:r>
            <a:r>
              <a:rPr dirty="0"/>
              <a:t> — more action</a:t>
            </a:r>
          </a:p>
          <a:p>
            <a:pPr marL="1451593" lvl="5" indent="-308607" defTabSz="914389">
              <a:spcBef>
                <a:spcPts val="251"/>
              </a:spcBef>
              <a:buFontTx/>
              <a:defRPr sz="3600">
                <a:latin typeface="Verdana"/>
                <a:ea typeface="Verdana"/>
                <a:cs typeface="Verdana"/>
                <a:sym typeface="Verdana"/>
              </a:defRPr>
            </a:pPr>
            <a:r>
              <a:rPr dirty="0"/>
              <a:t>tailored for Canadians, including underprivileged and indigenous </a:t>
            </a:r>
          </a:p>
          <a:p>
            <a:pPr marL="765801" lvl="2" indent="-308607">
              <a:spcBef>
                <a:spcPts val="1751"/>
              </a:spcBef>
              <a:defRPr i="1">
                <a:solidFill>
                  <a:srgbClr val="0433FF"/>
                </a:solidFill>
              </a:defRPr>
            </a:pPr>
            <a:r>
              <a:rPr sz="4400" dirty="0"/>
              <a:t>Eliminate barriers to people getting the care they need</a:t>
            </a:r>
          </a:p>
          <a:p>
            <a:pPr marL="1451593" lvl="5" indent="-308607" defTabSz="914389">
              <a:spcBef>
                <a:spcPts val="251"/>
              </a:spcBef>
              <a:buFontTx/>
              <a:defRPr sz="3600">
                <a:latin typeface="Verdana"/>
                <a:ea typeface="Verdana"/>
                <a:cs typeface="Verdana"/>
                <a:sym typeface="Verdana"/>
              </a:defRPr>
            </a:pPr>
            <a:r>
              <a:rPr b="1" dirty="0">
                <a:solidFill>
                  <a:srgbClr val="FF2600"/>
                </a:solidFill>
              </a:rPr>
              <a:t>technology</a:t>
            </a:r>
            <a:r>
              <a:rPr dirty="0"/>
              <a:t>:  </a:t>
            </a:r>
            <a:r>
              <a:rPr dirty="0" err="1"/>
              <a:t>xrays</a:t>
            </a:r>
            <a:r>
              <a:rPr dirty="0"/>
              <a:t>, ultrasound</a:t>
            </a:r>
          </a:p>
          <a:p>
            <a:pPr marL="1451593" lvl="5" indent="-308607" defTabSz="914389">
              <a:spcBef>
                <a:spcPts val="251"/>
              </a:spcBef>
              <a:buFontTx/>
              <a:defRPr sz="3600">
                <a:latin typeface="Verdana"/>
                <a:ea typeface="Verdana"/>
                <a:cs typeface="Verdana"/>
                <a:sym typeface="Verdana"/>
              </a:defRPr>
            </a:pPr>
            <a:r>
              <a:rPr dirty="0"/>
              <a:t>human </a:t>
            </a:r>
            <a:r>
              <a:rPr b="1" dirty="0">
                <a:solidFill>
                  <a:srgbClr val="FF2600"/>
                </a:solidFill>
              </a:rPr>
              <a:t>resources</a:t>
            </a:r>
            <a:r>
              <a:rPr dirty="0"/>
              <a:t> — techs, docs…  (GPs, …)</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Title 2"/>
          <p:cNvSpPr txBox="1">
            <a:spLocks noGrp="1"/>
          </p:cNvSpPr>
          <p:nvPr>
            <p:ph type="title"/>
          </p:nvPr>
        </p:nvSpPr>
        <p:spPr>
          <a:xfrm>
            <a:off x="1682787" y="227020"/>
            <a:ext cx="10347205" cy="689688"/>
          </a:xfrm>
          <a:prstGeom prst="rect">
            <a:avLst/>
          </a:prstGeom>
        </p:spPr>
        <p:txBody>
          <a:bodyPr>
            <a:normAutofit fontScale="90000"/>
          </a:bodyPr>
          <a:lstStyle>
            <a:lvl1pPr algn="r">
              <a:defRPr sz="5000"/>
            </a:lvl1pPr>
          </a:lstStyle>
          <a:p>
            <a:r>
              <a:t>pCPA Timelines</a:t>
            </a:r>
          </a:p>
        </p:txBody>
      </p:sp>
      <p:graphicFrame>
        <p:nvGraphicFramePr>
          <p:cNvPr id="525" name="Chart 1"/>
          <p:cNvGraphicFramePr/>
          <p:nvPr>
            <p:extLst>
              <p:ext uri="{D42A27DB-BD31-4B8C-83A1-F6EECF244321}">
                <p14:modId xmlns:p14="http://schemas.microsoft.com/office/powerpoint/2010/main" val="615819316"/>
              </p:ext>
            </p:extLst>
          </p:nvPr>
        </p:nvGraphicFramePr>
        <p:xfrm>
          <a:off x="679269" y="916708"/>
          <a:ext cx="7722364" cy="4275799"/>
        </p:xfrm>
        <a:graphic>
          <a:graphicData uri="http://schemas.openxmlformats.org/drawingml/2006/chart">
            <c:chart xmlns:c="http://schemas.openxmlformats.org/drawingml/2006/chart" xmlns:r="http://schemas.openxmlformats.org/officeDocument/2006/relationships" r:id="rId2"/>
          </a:graphicData>
        </a:graphic>
      </p:graphicFrame>
      <p:sp>
        <p:nvSpPr>
          <p:cNvPr id="526" name="TextBox 9"/>
          <p:cNvSpPr txBox="1"/>
          <p:nvPr/>
        </p:nvSpPr>
        <p:spPr>
          <a:xfrm>
            <a:off x="4188919" y="1715431"/>
            <a:ext cx="1251440" cy="400110"/>
          </a:xfrm>
          <a:prstGeom prst="rect">
            <a:avLst/>
          </a:prstGeom>
          <a:solidFill>
            <a:srgbClr val="FF2600"/>
          </a:solidFill>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60" rIns="22860">
            <a:spAutoFit/>
          </a:bodyPr>
          <a:lstStyle/>
          <a:p>
            <a:pPr marL="0" marR="0" lvl="0" indent="0" algn="ctr" defTabSz="457194" rtl="0" eaLnBrk="1" fontAlgn="auto" latinLnBrk="0" hangingPunct="0">
              <a:lnSpc>
                <a:spcPct val="100000"/>
              </a:lnSpc>
              <a:spcBef>
                <a:spcPts val="0"/>
              </a:spcBef>
              <a:spcAft>
                <a:spcPts val="0"/>
              </a:spcAft>
              <a:buClrTx/>
              <a:buSzTx/>
              <a:buFontTx/>
              <a:buNone/>
              <a:tabLst/>
              <a:defRPr sz="2000" b="1">
                <a:solidFill>
                  <a:srgbClr val="8F8F8F">
                    <a:lumOff val="44000"/>
                  </a:srgbClr>
                </a:solidFill>
                <a:latin typeface="Calibri"/>
                <a:ea typeface="Calibri"/>
                <a:cs typeface="Calibri"/>
                <a:sym typeface="Calibri"/>
              </a:defRPr>
            </a:pPr>
            <a:r>
              <a:rPr kumimoji="0" sz="1000" b="1" i="0" u="none" strike="noStrike" kern="0" cap="none" spc="0" normalizeH="0" baseline="0" noProof="0">
                <a:ln>
                  <a:noFill/>
                </a:ln>
                <a:solidFill>
                  <a:srgbClr val="8F8F8F">
                    <a:lumOff val="44000"/>
                  </a:srgbClr>
                </a:solidFill>
                <a:effectLst/>
                <a:uLnTx/>
                <a:uFillTx/>
                <a:latin typeface="Calibri"/>
                <a:cs typeface="Calibri"/>
                <a:sym typeface="Calibri"/>
              </a:rPr>
              <a:t>Target Timeline</a:t>
            </a:r>
            <a:br>
              <a:rPr kumimoji="0" sz="1000" b="1" i="0" u="none" strike="noStrike" kern="0" cap="none" spc="0" normalizeH="0" baseline="0" noProof="0">
                <a:ln>
                  <a:noFill/>
                </a:ln>
                <a:solidFill>
                  <a:srgbClr val="8F8F8F">
                    <a:lumOff val="44000"/>
                  </a:srgbClr>
                </a:solidFill>
                <a:effectLst/>
                <a:uLnTx/>
                <a:uFillTx/>
                <a:latin typeface="Calibri"/>
                <a:cs typeface="Calibri"/>
                <a:sym typeface="Calibri"/>
              </a:rPr>
            </a:br>
            <a:r>
              <a:rPr kumimoji="0" sz="1000" b="1" i="0" u="none" strike="noStrike" kern="0" cap="none" spc="0" normalizeH="0" baseline="0" noProof="0">
                <a:ln>
                  <a:noFill/>
                </a:ln>
                <a:solidFill>
                  <a:srgbClr val="8F8F8F">
                    <a:lumOff val="44000"/>
                  </a:srgbClr>
                </a:solidFill>
                <a:effectLst/>
                <a:uLnTx/>
                <a:uFillTx/>
                <a:latin typeface="Calibri"/>
                <a:cs typeface="Calibri"/>
                <a:sym typeface="Calibri"/>
              </a:rPr>
              <a:t>180 days</a:t>
            </a:r>
          </a:p>
        </p:txBody>
      </p:sp>
      <p:sp>
        <p:nvSpPr>
          <p:cNvPr id="527" name="Straight Connector 2"/>
          <p:cNvSpPr/>
          <p:nvPr/>
        </p:nvSpPr>
        <p:spPr>
          <a:xfrm flipH="1">
            <a:off x="4787079" y="1990194"/>
            <a:ext cx="0" cy="2476167"/>
          </a:xfrm>
          <a:prstGeom prst="line">
            <a:avLst/>
          </a:prstGeom>
          <a:ln w="101600">
            <a:solidFill>
              <a:srgbClr val="FF2600"/>
            </a:solidFill>
            <a:prstDash val="sysDash"/>
          </a:ln>
        </p:spPr>
        <p:txBody>
          <a:bodyPr lIns="22859" tIns="22859" rIns="22859" bIns="22859"/>
          <a:lstStyle/>
          <a:p>
            <a:pPr marL="0" marR="0" lvl="0" indent="0" algn="l"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sp>
        <p:nvSpPr>
          <p:cNvPr id="528" name="TextBox 16"/>
          <p:cNvSpPr txBox="1"/>
          <p:nvPr/>
        </p:nvSpPr>
        <p:spPr>
          <a:xfrm>
            <a:off x="777802" y="4607548"/>
            <a:ext cx="2208053" cy="461665"/>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60" rIns="22860">
            <a:spAutoFit/>
          </a:bodyPr>
          <a:lstStyle>
            <a:lvl1pPr defTabSz="914377">
              <a:defRPr sz="2400"/>
            </a:lvl1pPr>
          </a:lstStyle>
          <a:p>
            <a:pPr marL="0" marR="0" lvl="0" indent="0" algn="l" defTabSz="914377"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000000"/>
                </a:solidFill>
                <a:effectLst/>
                <a:uLnTx/>
                <a:uFillTx/>
                <a:latin typeface="Arial"/>
                <a:cs typeface="Arial"/>
                <a:sym typeface="Arial"/>
              </a:rPr>
              <a:t>N = number of completed negotiations</a:t>
            </a:r>
          </a:p>
        </p:txBody>
      </p:sp>
      <p:sp>
        <p:nvSpPr>
          <p:cNvPr id="529" name="TextBox 18"/>
          <p:cNvSpPr txBox="1"/>
          <p:nvPr/>
        </p:nvSpPr>
        <p:spPr>
          <a:xfrm>
            <a:off x="279897" y="5905475"/>
            <a:ext cx="6358600" cy="26161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22860" rIns="22860">
            <a:spAutoFit/>
          </a:bodyPr>
          <a:lstStyle/>
          <a:p>
            <a:pPr marL="0" marR="0" lvl="0" indent="0" algn="l" defTabSz="457182" rtl="0" eaLnBrk="1" fontAlgn="auto" latinLnBrk="0" hangingPunct="0">
              <a:lnSpc>
                <a:spcPct val="100000"/>
              </a:lnSpc>
              <a:spcBef>
                <a:spcPts val="0"/>
              </a:spcBef>
              <a:spcAft>
                <a:spcPts val="0"/>
              </a:spcAft>
              <a:buClrTx/>
              <a:buSzTx/>
              <a:buFontTx/>
              <a:buNone/>
              <a:tabLst/>
              <a:defRPr sz="2200">
                <a:solidFill>
                  <a:srgbClr val="8F8F8F">
                    <a:lumOff val="44000"/>
                  </a:srgbClr>
                </a:solidFill>
              </a:defRPr>
            </a:pPr>
            <a:r>
              <a:rPr kumimoji="0" sz="1100" b="0" i="0" u="none" strike="noStrike" kern="0" cap="none" spc="0" normalizeH="0" baseline="0" noProof="0">
                <a:ln>
                  <a:noFill/>
                </a:ln>
                <a:solidFill>
                  <a:srgbClr val="8F8F8F">
                    <a:lumOff val="44000"/>
                  </a:srgbClr>
                </a:solidFill>
                <a:effectLst/>
                <a:uLnTx/>
                <a:uFillTx/>
                <a:latin typeface="Arial"/>
                <a:cs typeface="Arial"/>
                <a:sym typeface="Arial"/>
              </a:rPr>
              <a:t>Source: IMC analysis of pCPA data collected from </a:t>
            </a:r>
            <a:r>
              <a:rPr kumimoji="0" sz="1100" b="0" i="0" u="sng" strike="noStrike" kern="0" cap="none" spc="0" normalizeH="0" baseline="0" noProof="0">
                <a:ln>
                  <a:noFill/>
                </a:ln>
                <a:solidFill>
                  <a:srgbClr val="FFFB00"/>
                </a:solidFill>
                <a:effectLst/>
                <a:uLnTx/>
                <a:uFill>
                  <a:solidFill>
                    <a:srgbClr val="0000FF"/>
                  </a:solidFill>
                </a:uFill>
                <a:latin typeface="Arial"/>
                <a:cs typeface="Arial"/>
                <a:sym typeface="Arial"/>
                <a:hlinkClick r:id="rId3"/>
              </a:rPr>
              <a:t>https://www.pcpacanada.ca/negotiations </a:t>
            </a:r>
          </a:p>
        </p:txBody>
      </p:sp>
      <p:sp>
        <p:nvSpPr>
          <p:cNvPr id="530" name="From PCPA decision: 44 up to &gt;300 days for provincial signoff…"/>
          <p:cNvSpPr txBox="1">
            <a:spLocks noGrp="1"/>
          </p:cNvSpPr>
          <p:nvPr>
            <p:ph type="body" sz="quarter" idx="1"/>
          </p:nvPr>
        </p:nvSpPr>
        <p:spPr>
          <a:xfrm>
            <a:off x="8401633" y="1391653"/>
            <a:ext cx="3790367" cy="4316239"/>
          </a:xfrm>
          <a:prstGeom prst="rect">
            <a:avLst/>
          </a:prstGeom>
        </p:spPr>
        <p:txBody>
          <a:bodyPr lIns="45720" tIns="45720" rIns="45720" bIns="45720">
            <a:normAutofit/>
          </a:bodyPr>
          <a:lstStyle/>
          <a:p>
            <a:pPr>
              <a:spcBef>
                <a:spcPts val="1000"/>
              </a:spcBef>
              <a:defRPr sz="2900"/>
            </a:pPr>
            <a:endParaRPr sz="2400"/>
          </a:p>
          <a:p>
            <a:pPr marL="514343" lvl="1" indent="-285746">
              <a:spcBef>
                <a:spcPts val="1000"/>
              </a:spcBef>
              <a:defRPr sz="2900"/>
            </a:pPr>
            <a:r>
              <a:rPr sz="2400"/>
              <a:t>From PCPA decision: 44 up to &gt;300 days for provincial signoff</a:t>
            </a:r>
          </a:p>
          <a:p>
            <a:pPr marL="514343" lvl="1" indent="-285746">
              <a:spcBef>
                <a:spcPts val="1000"/>
              </a:spcBef>
              <a:defRPr sz="2900"/>
            </a:pPr>
            <a:r>
              <a:rPr sz="2400" b="1">
                <a:solidFill>
                  <a:srgbClr val="0433FF"/>
                </a:solidFill>
              </a:rPr>
              <a:t>implementation </a:t>
            </a:r>
            <a:r>
              <a:rPr sz="2400"/>
              <a:t>planning and coordination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Problems / Solutions?"/>
          <p:cNvSpPr txBox="1">
            <a:spLocks noGrp="1"/>
          </p:cNvSpPr>
          <p:nvPr>
            <p:ph type="title"/>
          </p:nvPr>
        </p:nvSpPr>
        <p:spPr>
          <a:xfrm>
            <a:off x="4193928" y="126379"/>
            <a:ext cx="7774632" cy="864096"/>
          </a:xfrm>
          <a:prstGeom prst="rect">
            <a:avLst/>
          </a:prstGeom>
        </p:spPr>
        <p:txBody>
          <a:bodyPr/>
          <a:lstStyle/>
          <a:p>
            <a:pPr algn="r"/>
            <a:r>
              <a:t>Problems / </a:t>
            </a:r>
            <a:r>
              <a:rPr>
                <a:solidFill>
                  <a:srgbClr val="009051"/>
                </a:solidFill>
              </a:rPr>
              <a:t>Solutions</a:t>
            </a:r>
            <a:r>
              <a:t>?</a:t>
            </a:r>
          </a:p>
        </p:txBody>
      </p:sp>
      <p:sp>
        <p:nvSpPr>
          <p:cNvPr id="533" name="CDA:  TLA:  temporary listing agreements…"/>
          <p:cNvSpPr txBox="1">
            <a:spLocks noGrp="1"/>
          </p:cNvSpPr>
          <p:nvPr>
            <p:ph type="body" idx="1"/>
          </p:nvPr>
        </p:nvSpPr>
        <p:spPr>
          <a:xfrm>
            <a:off x="903261" y="1062325"/>
            <a:ext cx="8616935" cy="4433240"/>
          </a:xfrm>
          <a:prstGeom prst="rect">
            <a:avLst/>
          </a:prstGeom>
        </p:spPr>
        <p:txBody>
          <a:bodyPr>
            <a:normAutofit fontScale="62500" lnSpcReduction="20000"/>
          </a:bodyPr>
          <a:lstStyle/>
          <a:p>
            <a:pPr>
              <a:spcBef>
                <a:spcPts val="2000"/>
              </a:spcBef>
              <a:defRPr sz="4500"/>
            </a:pPr>
            <a:r>
              <a:rPr b="1" dirty="0">
                <a:solidFill>
                  <a:srgbClr val="0433FF"/>
                </a:solidFill>
              </a:rPr>
              <a:t>CDA</a:t>
            </a:r>
            <a:r>
              <a:rPr dirty="0"/>
              <a:t>:  </a:t>
            </a:r>
            <a:r>
              <a:rPr b="1" dirty="0">
                <a:solidFill>
                  <a:srgbClr val="009051"/>
                </a:solidFill>
              </a:rPr>
              <a:t>TLA</a:t>
            </a:r>
            <a:r>
              <a:rPr dirty="0"/>
              <a:t>:  temporary listing agreements</a:t>
            </a:r>
          </a:p>
          <a:p>
            <a:pPr marL="765801" lvl="2" indent="-308607">
              <a:spcBef>
                <a:spcPts val="500"/>
              </a:spcBef>
              <a:defRPr sz="4500"/>
            </a:pPr>
            <a:r>
              <a:rPr b="1" dirty="0">
                <a:solidFill>
                  <a:srgbClr val="009051"/>
                </a:solidFill>
              </a:rPr>
              <a:t>Rare disease</a:t>
            </a:r>
            <a:r>
              <a:rPr dirty="0"/>
              <a:t> framework, ph2 data</a:t>
            </a:r>
          </a:p>
          <a:p>
            <a:pPr marL="329180" indent="-329180">
              <a:spcBef>
                <a:spcPts val="2000"/>
              </a:spcBef>
              <a:defRPr sz="4500"/>
            </a:pPr>
            <a:r>
              <a:rPr sz="3800" b="1" dirty="0">
                <a:solidFill>
                  <a:srgbClr val="0433FF"/>
                </a:solidFill>
              </a:rPr>
              <a:t>PCPA</a:t>
            </a:r>
            <a:r>
              <a:rPr sz="3800" dirty="0"/>
              <a:t>: </a:t>
            </a:r>
          </a:p>
          <a:p>
            <a:pPr marL="765801" lvl="2" indent="-308607">
              <a:spcBef>
                <a:spcPts val="500"/>
              </a:spcBef>
              <a:defRPr sz="4500"/>
            </a:pPr>
            <a:r>
              <a:rPr b="1" dirty="0">
                <a:solidFill>
                  <a:srgbClr val="009051"/>
                </a:solidFill>
              </a:rPr>
              <a:t>Ramping</a:t>
            </a:r>
            <a:r>
              <a:rPr dirty="0"/>
              <a:t> up staff / capacity</a:t>
            </a:r>
          </a:p>
          <a:p>
            <a:pPr marL="765801" lvl="2" indent="-308607">
              <a:spcBef>
                <a:spcPts val="500"/>
              </a:spcBef>
              <a:defRPr sz="4500"/>
            </a:pPr>
            <a:r>
              <a:rPr b="1" dirty="0" err="1">
                <a:solidFill>
                  <a:srgbClr val="009051"/>
                </a:solidFill>
              </a:rPr>
              <a:t>pTAP</a:t>
            </a:r>
            <a:r>
              <a:rPr dirty="0"/>
              <a:t>: </a:t>
            </a:r>
            <a:r>
              <a:rPr b="1" dirty="0">
                <a:solidFill>
                  <a:srgbClr val="009051"/>
                </a:solidFill>
              </a:rPr>
              <a:t> Temporary Access Program </a:t>
            </a:r>
            <a:r>
              <a:rPr dirty="0">
                <a:solidFill>
                  <a:srgbClr val="009051"/>
                </a:solidFill>
              </a:rPr>
              <a:t>(“front door?”)</a:t>
            </a:r>
          </a:p>
          <a:p>
            <a:pPr marL="765801" lvl="2" indent="-308607">
              <a:spcBef>
                <a:spcPts val="500"/>
              </a:spcBef>
              <a:defRPr sz="4500"/>
            </a:pPr>
            <a:r>
              <a:rPr dirty="0"/>
              <a:t>Collaborative approach</a:t>
            </a:r>
          </a:p>
          <a:p>
            <a:pPr>
              <a:spcBef>
                <a:spcPts val="2000"/>
              </a:spcBef>
              <a:defRPr sz="4500"/>
            </a:pPr>
            <a:r>
              <a:rPr dirty="0"/>
              <a:t>Need solutions for proven, </a:t>
            </a:r>
            <a:r>
              <a:rPr dirty="0" err="1"/>
              <a:t>ph</a:t>
            </a:r>
            <a:r>
              <a:rPr dirty="0"/>
              <a:t> 3 data !</a:t>
            </a:r>
          </a:p>
          <a:p>
            <a:pPr>
              <a:spcBef>
                <a:spcPts val="2000"/>
              </a:spcBef>
              <a:defRPr sz="4500"/>
            </a:pPr>
            <a:r>
              <a:rPr b="1" dirty="0">
                <a:solidFill>
                  <a:srgbClr val="FF2600"/>
                </a:solidFill>
              </a:rPr>
              <a:t>Short - mid term</a:t>
            </a:r>
            <a:r>
              <a:rPr dirty="0"/>
              <a:t> </a:t>
            </a:r>
            <a:r>
              <a:rPr b="1" dirty="0">
                <a:solidFill>
                  <a:srgbClr val="FF2600"/>
                </a:solidFill>
              </a:rPr>
              <a:t>challenging</a:t>
            </a:r>
          </a:p>
        </p:txBody>
      </p:sp>
      <p:pic>
        <p:nvPicPr>
          <p:cNvPr id="534" name="1694554334479.jpeg" descr="1694554334479.jpeg"/>
          <p:cNvPicPr>
            <a:picLocks noChangeAspect="1"/>
          </p:cNvPicPr>
          <p:nvPr/>
        </p:nvPicPr>
        <p:blipFill>
          <a:blip r:embed="rId2"/>
          <a:stretch>
            <a:fillRect/>
          </a:stretch>
        </p:blipFill>
        <p:spPr>
          <a:xfrm>
            <a:off x="9847852" y="2985776"/>
            <a:ext cx="1793813" cy="1793813"/>
          </a:xfrm>
          <a:prstGeom prst="rect">
            <a:avLst/>
          </a:prstGeom>
          <a:ln w="12700">
            <a:miter lim="400000"/>
          </a:ln>
        </p:spPr>
      </p:pic>
      <p:sp>
        <p:nvSpPr>
          <p:cNvPr id="535" name="Doug Clark"/>
          <p:cNvSpPr txBox="1"/>
          <p:nvPr/>
        </p:nvSpPr>
        <p:spPr>
          <a:xfrm>
            <a:off x="10124140" y="4779590"/>
            <a:ext cx="1338828" cy="369332"/>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3600"/>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Arial"/>
                <a:cs typeface="Arial"/>
                <a:sym typeface="Arial"/>
              </a:rPr>
              <a:t>Doug Clark</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Problems / Solutions?"/>
          <p:cNvSpPr txBox="1">
            <a:spLocks noGrp="1"/>
          </p:cNvSpPr>
          <p:nvPr>
            <p:ph type="title"/>
          </p:nvPr>
        </p:nvSpPr>
        <p:spPr>
          <a:xfrm>
            <a:off x="4193928" y="126379"/>
            <a:ext cx="7774632" cy="864096"/>
          </a:xfrm>
          <a:prstGeom prst="rect">
            <a:avLst/>
          </a:prstGeom>
        </p:spPr>
        <p:txBody>
          <a:bodyPr/>
          <a:lstStyle/>
          <a:p>
            <a:pPr algn="r"/>
            <a:r>
              <a:t>Problems / </a:t>
            </a:r>
            <a:r>
              <a:rPr>
                <a:solidFill>
                  <a:srgbClr val="009051"/>
                </a:solidFill>
              </a:rPr>
              <a:t>Solutions</a:t>
            </a:r>
            <a:r>
              <a:t>?</a:t>
            </a:r>
          </a:p>
        </p:txBody>
      </p:sp>
      <p:sp>
        <p:nvSpPr>
          <p:cNvPr id="538" name="Ontario: Fast track pilot…"/>
          <p:cNvSpPr txBox="1">
            <a:spLocks noGrp="1"/>
          </p:cNvSpPr>
          <p:nvPr>
            <p:ph type="body" idx="1"/>
          </p:nvPr>
        </p:nvSpPr>
        <p:spPr>
          <a:xfrm>
            <a:off x="796079" y="1439727"/>
            <a:ext cx="8616935" cy="4433240"/>
          </a:xfrm>
          <a:prstGeom prst="rect">
            <a:avLst/>
          </a:prstGeom>
        </p:spPr>
        <p:txBody>
          <a:bodyPr>
            <a:normAutofit/>
          </a:bodyPr>
          <a:lstStyle/>
          <a:p>
            <a:pPr>
              <a:spcBef>
                <a:spcPts val="2000"/>
              </a:spcBef>
              <a:defRPr sz="4500"/>
            </a:pPr>
            <a:r>
              <a:rPr sz="2800" b="1">
                <a:solidFill>
                  <a:srgbClr val="0433FF"/>
                </a:solidFill>
              </a:rPr>
              <a:t>Ontario</a:t>
            </a:r>
            <a:r>
              <a:rPr sz="2800"/>
              <a:t>: Fast track pilot</a:t>
            </a:r>
          </a:p>
          <a:p>
            <a:pPr>
              <a:spcBef>
                <a:spcPts val="2000"/>
              </a:spcBef>
              <a:defRPr sz="4500"/>
            </a:pPr>
            <a:r>
              <a:rPr sz="2800" b="1">
                <a:solidFill>
                  <a:srgbClr val="0433FF"/>
                </a:solidFill>
              </a:rPr>
              <a:t>Provinces</a:t>
            </a:r>
            <a:r>
              <a:rPr sz="2800"/>
              <a:t>:  Speed up sign-offs and implementation </a:t>
            </a:r>
          </a:p>
          <a:p>
            <a:pPr>
              <a:spcBef>
                <a:spcPts val="2000"/>
              </a:spcBef>
              <a:defRPr sz="4500"/>
            </a:pPr>
            <a:r>
              <a:rPr sz="2800"/>
              <a:t>Inter-provincial </a:t>
            </a:r>
            <a:r>
              <a:rPr sz="2800" b="1">
                <a:solidFill>
                  <a:srgbClr val="0433FF"/>
                </a:solidFill>
              </a:rPr>
              <a:t>barriers</a:t>
            </a:r>
            <a:r>
              <a:rPr sz="2800"/>
              <a:t>?</a:t>
            </a:r>
          </a:p>
          <a:p>
            <a:pPr marL="994398" lvl="3" indent="-308607">
              <a:spcBef>
                <a:spcPts val="2000"/>
              </a:spcBef>
              <a:buChar char="•"/>
              <a:defRPr sz="4500"/>
            </a:pPr>
            <a:r>
              <a:rPr sz="2800"/>
              <a:t>Alignment</a:t>
            </a:r>
          </a:p>
          <a:p>
            <a:pPr marL="994398" lvl="3" indent="-308607">
              <a:spcBef>
                <a:spcPts val="2000"/>
              </a:spcBef>
              <a:buChar char="•"/>
              <a:defRPr sz="4500"/>
            </a:pPr>
            <a:r>
              <a:rPr sz="2800"/>
              <a:t>Licensing</a:t>
            </a:r>
          </a:p>
        </p:txBody>
      </p:sp>
      <p:sp>
        <p:nvSpPr>
          <p:cNvPr id="539" name="Doug Ford"/>
          <p:cNvSpPr txBox="1"/>
          <p:nvPr/>
        </p:nvSpPr>
        <p:spPr>
          <a:xfrm>
            <a:off x="10124141" y="4779590"/>
            <a:ext cx="1274708" cy="369332"/>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tIns="45720" bIns="45720">
            <a:spAutoFit/>
          </a:bodyPr>
          <a:lstStyle>
            <a:lvl1pPr>
              <a:defRPr sz="3600"/>
            </a:lvl1pPr>
          </a:lstStyle>
          <a:p>
            <a:pPr marL="0" marR="0" lvl="0" indent="0" algn="l" defTabSz="914354"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solidFill>
                  <a:srgbClr val="000000"/>
                </a:solidFill>
                <a:effectLst/>
                <a:uLnTx/>
                <a:uFillTx/>
                <a:latin typeface="Arial"/>
                <a:cs typeface="Arial"/>
                <a:sym typeface="Arial"/>
              </a:rPr>
              <a:t>Doug Ford</a:t>
            </a:r>
          </a:p>
        </p:txBody>
      </p:sp>
      <p:pic>
        <p:nvPicPr>
          <p:cNvPr id="540" name="WEB_Doug_Ford_CPC_Fournier-1.jpg" descr="WEB_Doug_Ford_CPC_Fournier-1.jpg"/>
          <p:cNvPicPr>
            <a:picLocks noChangeAspect="1"/>
          </p:cNvPicPr>
          <p:nvPr/>
        </p:nvPicPr>
        <p:blipFill>
          <a:blip r:embed="rId2"/>
          <a:srcRect l="39188" r="12381"/>
          <a:stretch>
            <a:fillRect/>
          </a:stretch>
        </p:blipFill>
        <p:spPr>
          <a:xfrm>
            <a:off x="9713480" y="1858829"/>
            <a:ext cx="2062605" cy="284017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DF91F20-B96F-4F77-AC3E-2CDD3BAA1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3D487F7-9050-4871-B351-34A72ADB2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4" y="-1"/>
            <a:ext cx="8111296"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F43C27DD-EF6A-4C48-9669-C2970E71A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58281" y="-401562"/>
            <a:ext cx="6858004" cy="7661129"/>
          </a:xfrm>
          <a:prstGeom prst="rect">
            <a:avLst/>
          </a:prstGeom>
          <a:gradFill>
            <a:gsLst>
              <a:gs pos="0">
                <a:schemeClr val="accent1">
                  <a:alpha val="23000"/>
                </a:schemeClr>
              </a:gs>
              <a:gs pos="71000">
                <a:schemeClr val="accent1">
                  <a:lumMod val="50000"/>
                  <a:alpha val="0"/>
                </a:schemeClr>
              </a:gs>
              <a:gs pos="100000">
                <a:srgbClr val="000000">
                  <a:alpha val="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C84384FE-1C88-4CAA-8FB8-2313A3AE7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9" y="-1"/>
            <a:ext cx="8118331" cy="6858000"/>
          </a:xfrm>
          <a:prstGeom prst="rect">
            <a:avLst/>
          </a:prstGeom>
          <a:gradFill>
            <a:gsLst>
              <a:gs pos="14000">
                <a:schemeClr val="accent1">
                  <a:alpha val="0"/>
                </a:schemeClr>
              </a:gs>
              <a:gs pos="100000">
                <a:srgbClr val="000000">
                  <a:alpha val="82000"/>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87B6A113-58CD-406C-BCE4-6E1F1F2BE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449520">
            <a:off x="2569700" y="983306"/>
            <a:ext cx="5005754" cy="5005754"/>
          </a:xfrm>
          <a:prstGeom prst="ellipse">
            <a:avLst/>
          </a:prstGeom>
          <a:gradFill>
            <a:gsLst>
              <a:gs pos="17000">
                <a:schemeClr val="accent1">
                  <a:lumMod val="75000"/>
                  <a:alpha val="0"/>
                </a:schemeClr>
              </a:gs>
              <a:gs pos="82000">
                <a:srgbClr val="000000">
                  <a:alpha val="24000"/>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93DB67-56E0-CC32-BE15-20042BAE3190}"/>
              </a:ext>
            </a:extLst>
          </p:cNvPr>
          <p:cNvSpPr>
            <a:spLocks noGrp="1"/>
          </p:cNvSpPr>
          <p:nvPr>
            <p:ph type="ctrTitle"/>
          </p:nvPr>
        </p:nvSpPr>
        <p:spPr>
          <a:xfrm>
            <a:off x="1011948" y="857251"/>
            <a:ext cx="6219582" cy="3160113"/>
          </a:xfrm>
        </p:spPr>
        <p:txBody>
          <a:bodyPr anchor="b">
            <a:normAutofit/>
          </a:bodyPr>
          <a:lstStyle/>
          <a:p>
            <a:pPr algn="l"/>
            <a:r>
              <a:rPr lang="en-US" sz="4400" dirty="0">
                <a:solidFill>
                  <a:schemeClr val="bg1"/>
                </a:solidFill>
                <a:latin typeface="Aptos" panose="020B0004020202020204" pitchFamily="34" charset="0"/>
              </a:rPr>
              <a:t>Early Detection, Lifesaving Action: Advancing Breast Cancer Screening in Canada</a:t>
            </a:r>
            <a:endParaRPr lang="en-CA" sz="4400" dirty="0">
              <a:solidFill>
                <a:srgbClr val="FFFFFF"/>
              </a:solidFill>
            </a:endParaRPr>
          </a:p>
        </p:txBody>
      </p:sp>
      <p:sp>
        <p:nvSpPr>
          <p:cNvPr id="28" name="Rectangle 27">
            <a:extLst>
              <a:ext uri="{FF2B5EF4-FFF2-40B4-BE49-F238E27FC236}">
                <a16:creationId xmlns:a16="http://schemas.microsoft.com/office/drawing/2014/main" id="{05A1AA86-B7E6-4C02-AA34-F1A25CD4CC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518" y="4354178"/>
            <a:ext cx="8118330" cy="2503817"/>
          </a:xfrm>
          <a:prstGeom prst="rect">
            <a:avLst/>
          </a:prstGeom>
          <a:gradFill>
            <a:gsLst>
              <a:gs pos="0">
                <a:schemeClr val="accent1">
                  <a:lumMod val="75000"/>
                  <a:alpha val="33000"/>
                </a:schemeClr>
              </a:gs>
              <a:gs pos="83000">
                <a:srgbClr val="000000">
                  <a:alpha val="21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F2AC3DB5-242A-36C1-A339-81136E68DCA5}"/>
              </a:ext>
            </a:extLst>
          </p:cNvPr>
          <p:cNvSpPr>
            <a:spLocks noGrp="1"/>
          </p:cNvSpPr>
          <p:nvPr>
            <p:ph type="subTitle" idx="1"/>
          </p:nvPr>
        </p:nvSpPr>
        <p:spPr>
          <a:xfrm>
            <a:off x="372015" y="4852962"/>
            <a:ext cx="5179879" cy="1503178"/>
          </a:xfrm>
        </p:spPr>
        <p:txBody>
          <a:bodyPr anchor="t">
            <a:noAutofit/>
          </a:bodyPr>
          <a:lstStyle/>
          <a:p>
            <a:pPr algn="l">
              <a:spcBef>
                <a:spcPts val="0"/>
              </a:spcBef>
            </a:pPr>
            <a:r>
              <a:rPr lang="en-US" sz="1600" b="1" dirty="0">
                <a:solidFill>
                  <a:srgbClr val="FFFFFF"/>
                </a:solidFill>
              </a:rPr>
              <a:t>Anna N. Wilkinson, MSc, MD, CCFP, FCFP</a:t>
            </a:r>
            <a:endParaRPr lang="en-US" sz="1600" dirty="0">
              <a:solidFill>
                <a:srgbClr val="FFFFFF"/>
              </a:solidFill>
            </a:endParaRPr>
          </a:p>
          <a:p>
            <a:pPr algn="l">
              <a:spcBef>
                <a:spcPts val="0"/>
              </a:spcBef>
            </a:pPr>
            <a:r>
              <a:rPr lang="en-US" sz="1600" dirty="0">
                <a:solidFill>
                  <a:srgbClr val="FFFFFF"/>
                </a:solidFill>
              </a:rPr>
              <a:t>Associate Professor, University of Ottawa</a:t>
            </a:r>
          </a:p>
          <a:p>
            <a:pPr algn="l">
              <a:spcBef>
                <a:spcPts val="0"/>
              </a:spcBef>
            </a:pPr>
            <a:r>
              <a:rPr lang="en-US" sz="1600" dirty="0">
                <a:solidFill>
                  <a:srgbClr val="FFFFFF"/>
                </a:solidFill>
              </a:rPr>
              <a:t>Family Physician, The Ottawa Academic Family Health Team</a:t>
            </a:r>
          </a:p>
          <a:p>
            <a:pPr algn="l">
              <a:spcBef>
                <a:spcPts val="0"/>
              </a:spcBef>
            </a:pPr>
            <a:r>
              <a:rPr lang="en-US" sz="1600" dirty="0">
                <a:solidFill>
                  <a:srgbClr val="FFFFFF"/>
                </a:solidFill>
              </a:rPr>
              <a:t>GP Oncologist, The Ottawa Hospital Cancer Centre</a:t>
            </a:r>
          </a:p>
          <a:p>
            <a:pPr algn="l">
              <a:spcBef>
                <a:spcPts val="0"/>
              </a:spcBef>
            </a:pPr>
            <a:r>
              <a:rPr lang="en-US" sz="1600" dirty="0">
                <a:solidFill>
                  <a:srgbClr val="FFFFFF"/>
                </a:solidFill>
              </a:rPr>
              <a:t>Program Director, PGY-3 FP-Oncology</a:t>
            </a:r>
          </a:p>
          <a:p>
            <a:pPr algn="l">
              <a:spcBef>
                <a:spcPts val="0"/>
              </a:spcBef>
            </a:pPr>
            <a:r>
              <a:rPr lang="en-US" sz="1600" dirty="0">
                <a:solidFill>
                  <a:srgbClr val="FFFFFF"/>
                </a:solidFill>
              </a:rPr>
              <a:t>@anwilkinson</a:t>
            </a:r>
          </a:p>
          <a:p>
            <a:pPr algn="l"/>
            <a:endParaRPr lang="en-CA" sz="1600" dirty="0">
              <a:solidFill>
                <a:srgbClr val="FFFFFF"/>
              </a:solidFill>
            </a:endParaRPr>
          </a:p>
        </p:txBody>
      </p:sp>
      <p:pic>
        <p:nvPicPr>
          <p:cNvPr id="7" name="Picture 6">
            <a:extLst>
              <a:ext uri="{FF2B5EF4-FFF2-40B4-BE49-F238E27FC236}">
                <a16:creationId xmlns:a16="http://schemas.microsoft.com/office/drawing/2014/main" id="{CDDC48CE-E539-05D8-5E2D-D0D8AA8302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286" y="1471163"/>
            <a:ext cx="3253525" cy="487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063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 name="Medicine5.jpg" descr="Medicine5.jpg"/>
          <p:cNvPicPr>
            <a:picLocks noChangeAspect="1"/>
          </p:cNvPicPr>
          <p:nvPr/>
        </p:nvPicPr>
        <p:blipFill>
          <a:blip r:embed="rId2"/>
          <a:srcRect t="4570" b="4569"/>
          <a:stretch>
            <a:fillRect/>
          </a:stretch>
        </p:blipFill>
        <p:spPr>
          <a:xfrm>
            <a:off x="0" y="-1"/>
            <a:ext cx="12192112" cy="6866917"/>
          </a:xfrm>
          <a:prstGeom prst="rect">
            <a:avLst/>
          </a:prstGeom>
          <a:ln w="12700">
            <a:miter lim="400000"/>
          </a:ln>
        </p:spPr>
      </p:pic>
      <p:sp>
        <p:nvSpPr>
          <p:cNvPr id="543" name="Rectangle"/>
          <p:cNvSpPr/>
          <p:nvPr/>
        </p:nvSpPr>
        <p:spPr>
          <a:xfrm>
            <a:off x="6869" y="5724111"/>
            <a:ext cx="12178264" cy="1133719"/>
          </a:xfrm>
          <a:prstGeom prst="rect">
            <a:avLst/>
          </a:prstGeom>
          <a:solidFill>
            <a:srgbClr val="000000">
              <a:alpha val="75000"/>
            </a:srgbClr>
          </a:solidFill>
          <a:ln w="12700">
            <a:miter lim="400000"/>
          </a:ln>
        </p:spPr>
        <p:txBody>
          <a:bodyPr lIns="60959" tIns="60959" rIns="60959" bIns="60959"/>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sp>
        <p:nvSpPr>
          <p:cNvPr id="544" name="Rectangle"/>
          <p:cNvSpPr txBox="1"/>
          <p:nvPr/>
        </p:nvSpPr>
        <p:spPr>
          <a:xfrm>
            <a:off x="6871" y="5326030"/>
            <a:ext cx="12156039" cy="230830"/>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spAutoFit/>
          </a:bodyPr>
          <a:lstStyle>
            <a:lvl1pPr algn="r">
              <a:defRPr>
                <a:latin typeface="+mn-lt"/>
                <a:ea typeface="+mn-ea"/>
                <a:cs typeface="+mn-cs"/>
                <a:sym typeface="Times Roman"/>
              </a:defRPr>
            </a:lvl1pPr>
          </a:lstStyle>
          <a:p>
            <a:pPr marL="0" marR="0" lvl="0" indent="0" algn="r" defTabSz="914354" rtl="0" eaLnBrk="1" fontAlgn="auto" latinLnBrk="0" hangingPunct="0">
              <a:lnSpc>
                <a:spcPct val="100000"/>
              </a:lnSpc>
              <a:spcBef>
                <a:spcPts val="0"/>
              </a:spcBef>
              <a:spcAft>
                <a:spcPts val="0"/>
              </a:spcAft>
              <a:buClrTx/>
              <a:buSzTx/>
              <a:buFontTx/>
              <a:buNone/>
              <a:tabLst/>
              <a:defRPr/>
            </a:pPr>
            <a:r>
              <a:rPr kumimoji="0" sz="900" b="0" i="0" u="none" strike="noStrike" kern="0" cap="none" spc="0" normalizeH="0" baseline="0" noProof="0">
                <a:ln>
                  <a:noFill/>
                </a:ln>
                <a:solidFill>
                  <a:srgbClr val="000000"/>
                </a:solidFill>
                <a:effectLst/>
                <a:uLnTx/>
                <a:uFillTx/>
                <a:latin typeface="Times Roman"/>
                <a:sym typeface="Times Roman"/>
              </a:rPr>
              <a:t> </a:t>
            </a:r>
          </a:p>
        </p:txBody>
      </p:sp>
      <p:pic>
        <p:nvPicPr>
          <p:cNvPr id="545" name="uOttawa_HOR_WHITE.png" descr="uOttawa_HOR_WHITE.png"/>
          <p:cNvPicPr>
            <a:picLocks noChangeAspect="1"/>
          </p:cNvPicPr>
          <p:nvPr/>
        </p:nvPicPr>
        <p:blipFill>
          <a:blip r:embed="rId3"/>
          <a:stretch>
            <a:fillRect/>
          </a:stretch>
        </p:blipFill>
        <p:spPr>
          <a:xfrm>
            <a:off x="10257563" y="6235049"/>
            <a:ext cx="1641619" cy="439076"/>
          </a:xfrm>
          <a:prstGeom prst="rect">
            <a:avLst/>
          </a:prstGeom>
          <a:ln w="12700">
            <a:miter lim="400000"/>
          </a:ln>
        </p:spPr>
      </p:pic>
      <p:pic>
        <p:nvPicPr>
          <p:cNvPr id="546" name="top.png" descr="top.png"/>
          <p:cNvPicPr>
            <a:picLocks noChangeAspect="1"/>
          </p:cNvPicPr>
          <p:nvPr/>
        </p:nvPicPr>
        <p:blipFill>
          <a:blip r:embed="rId4"/>
          <a:stretch>
            <a:fillRect/>
          </a:stretch>
        </p:blipFill>
        <p:spPr>
          <a:xfrm>
            <a:off x="-1" y="1"/>
            <a:ext cx="12143160" cy="510356"/>
          </a:xfrm>
          <a:prstGeom prst="rect">
            <a:avLst/>
          </a:prstGeom>
          <a:ln w="12700">
            <a:miter lim="400000"/>
          </a:ln>
        </p:spPr>
      </p:pic>
      <p:sp>
        <p:nvSpPr>
          <p:cNvPr id="547" name="Rectangle"/>
          <p:cNvSpPr/>
          <p:nvPr/>
        </p:nvSpPr>
        <p:spPr>
          <a:xfrm>
            <a:off x="6268829" y="2515707"/>
            <a:ext cx="5923172" cy="963196"/>
          </a:xfrm>
          <a:prstGeom prst="rect">
            <a:avLst/>
          </a:prstGeom>
          <a:solidFill>
            <a:srgbClr val="000000">
              <a:alpha val="75000"/>
            </a:srgbClr>
          </a:solidFill>
          <a:ln w="12700">
            <a:miter lim="400000"/>
          </a:ln>
        </p:spPr>
        <p:txBody>
          <a:bodyPr lIns="60959" tIns="60959" rIns="60959" bIns="60959"/>
          <a:lstStyle/>
          <a:p>
            <a:pPr marL="0" marR="0" lvl="0" indent="0" algn="r" defTabSz="914354" rtl="0" eaLnBrk="1" fontAlgn="auto" latinLnBrk="0" hangingPunct="0">
              <a:lnSpc>
                <a:spcPct val="100000"/>
              </a:lnSpc>
              <a:spcBef>
                <a:spcPts val="0"/>
              </a:spcBef>
              <a:spcAft>
                <a:spcPts val="0"/>
              </a:spcAft>
              <a:buClrTx/>
              <a:buSzTx/>
              <a:buFontTx/>
              <a:buNone/>
              <a:tabLst/>
              <a:defRPr>
                <a:latin typeface="+mn-lt"/>
                <a:ea typeface="+mn-ea"/>
                <a:cs typeface="+mn-cs"/>
                <a:sym typeface="Times Roman"/>
              </a:defRPr>
            </a:pPr>
            <a:endParaRPr kumimoji="0" sz="900" b="0" i="0" u="none" strike="noStrike" kern="0" cap="none" spc="0" normalizeH="0" baseline="0" noProof="0">
              <a:ln>
                <a:noFill/>
              </a:ln>
              <a:solidFill>
                <a:srgbClr val="000000"/>
              </a:solidFill>
              <a:effectLst/>
              <a:uLnTx/>
              <a:uFillTx/>
              <a:latin typeface="Times Roman"/>
              <a:sym typeface="Times Roman"/>
            </a:endParaRPr>
          </a:p>
        </p:txBody>
      </p:sp>
      <p:sp>
        <p:nvSpPr>
          <p:cNvPr id="548" name="Questions / Discussion"/>
          <p:cNvSpPr txBox="1"/>
          <p:nvPr/>
        </p:nvSpPr>
        <p:spPr>
          <a:xfrm>
            <a:off x="6670905" y="2735696"/>
            <a:ext cx="10073275" cy="523218"/>
          </a:xfrm>
          <a:prstGeom prst="rect">
            <a:avLst/>
          </a:prstGeom>
          <a:ln w="254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tIns="45719" rIns="45719" bIns="45719" anchor="ctr">
            <a:spAutoFit/>
          </a:bodyPr>
          <a:lstStyle>
            <a:lvl1pPr>
              <a:spcBef>
                <a:spcPts val="1600"/>
              </a:spcBef>
              <a:defRPr sz="5600" b="1">
                <a:solidFill>
                  <a:srgbClr val="FFFB00"/>
                </a:solidFill>
              </a:defRPr>
            </a:lvl1pPr>
          </a:lstStyle>
          <a:p>
            <a:pPr marL="0" marR="0" lvl="0" indent="0" algn="l" defTabSz="914354" rtl="0" eaLnBrk="1" fontAlgn="auto" latinLnBrk="0" hangingPunct="0">
              <a:lnSpc>
                <a:spcPct val="100000"/>
              </a:lnSpc>
              <a:spcBef>
                <a:spcPts val="1600"/>
              </a:spcBef>
              <a:spcAft>
                <a:spcPts val="0"/>
              </a:spcAft>
              <a:buClrTx/>
              <a:buSzTx/>
              <a:buFontTx/>
              <a:buNone/>
              <a:tabLst/>
              <a:defRPr/>
            </a:pPr>
            <a:r>
              <a:rPr kumimoji="0" lang="en-US" sz="2800" b="1" i="0" u="none" strike="noStrike" kern="0" cap="none" spc="0" normalizeH="0" baseline="0" noProof="0" dirty="0">
                <a:ln>
                  <a:noFill/>
                </a:ln>
                <a:solidFill>
                  <a:srgbClr val="FFFB00"/>
                </a:solidFill>
                <a:effectLst/>
                <a:uLnTx/>
                <a:uFillTx/>
                <a:latin typeface="Arial"/>
                <a:cs typeface="Arial"/>
                <a:sym typeface="Arial"/>
              </a:rPr>
              <a:t>THANK YOU!</a:t>
            </a:r>
            <a:endParaRPr kumimoji="0" sz="2800" b="1" i="0" u="none" strike="noStrike" kern="0" cap="none" spc="0" normalizeH="0" baseline="0" noProof="0" dirty="0">
              <a:ln>
                <a:noFill/>
              </a:ln>
              <a:solidFill>
                <a:srgbClr val="FFFB00"/>
              </a:solidFill>
              <a:effectLst/>
              <a:uLnTx/>
              <a:uFillTx/>
              <a:latin typeface="Arial"/>
              <a:cs typeface="Arial"/>
              <a:sym typeface="Arial"/>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1D574-F954-99FB-3E6B-D6E0525D2759}"/>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BF1A245-18E8-8DA3-91B3-0045A8F635BF}"/>
              </a:ext>
            </a:extLst>
          </p:cNvPr>
          <p:cNvSpPr>
            <a:spLocks noGrp="1"/>
          </p:cNvSpPr>
          <p:nvPr>
            <p:ph type="title"/>
          </p:nvPr>
        </p:nvSpPr>
        <p:spPr/>
        <p:txBody>
          <a:bodyPr>
            <a:normAutofit/>
          </a:bodyPr>
          <a:lstStyle/>
          <a:p>
            <a:r>
              <a:rPr lang="en-US"/>
              <a:t>Kimberly Carson </a:t>
            </a:r>
          </a:p>
        </p:txBody>
      </p:sp>
      <p:sp>
        <p:nvSpPr>
          <p:cNvPr id="12" name="Text Placeholder 11">
            <a:extLst>
              <a:ext uri="{FF2B5EF4-FFF2-40B4-BE49-F238E27FC236}">
                <a16:creationId xmlns:a16="http://schemas.microsoft.com/office/drawing/2014/main" id="{9DD1EC0A-30DD-B230-EC08-07ED53269732}"/>
              </a:ext>
            </a:extLst>
          </p:cNvPr>
          <p:cNvSpPr>
            <a:spLocks noGrp="1"/>
          </p:cNvSpPr>
          <p:nvPr>
            <p:ph type="body" sz="quarter" idx="16"/>
          </p:nvPr>
        </p:nvSpPr>
        <p:spPr/>
        <p:txBody>
          <a:bodyPr/>
          <a:lstStyle/>
          <a:p>
            <a:endParaRPr lang="en-US"/>
          </a:p>
        </p:txBody>
      </p:sp>
      <p:sp>
        <p:nvSpPr>
          <p:cNvPr id="3" name="TextBox 2">
            <a:extLst>
              <a:ext uri="{FF2B5EF4-FFF2-40B4-BE49-F238E27FC236}">
                <a16:creationId xmlns:a16="http://schemas.microsoft.com/office/drawing/2014/main" id="{F6BD573E-9AB4-09FA-568F-128CE7EFB79E}"/>
              </a:ext>
            </a:extLst>
          </p:cNvPr>
          <p:cNvSpPr txBox="1"/>
          <p:nvPr/>
        </p:nvSpPr>
        <p:spPr>
          <a:xfrm>
            <a:off x="3731652" y="1912765"/>
            <a:ext cx="8181305" cy="3970318"/>
          </a:xfrm>
          <a:prstGeom prst="rect">
            <a:avLst/>
          </a:prstGeom>
          <a:noFill/>
        </p:spPr>
        <p:txBody>
          <a:bodyPr wrap="square">
            <a:spAutoFit/>
          </a:bodyPr>
          <a:lstStyle/>
          <a:p>
            <a:pPr algn="ctr"/>
            <a:r>
              <a:rPr lang="en-US" sz="1400">
                <a:latin typeface="Segoe UI" panose="020B0502040204020203" pitchFamily="34" charset="0"/>
                <a:cs typeface="Segoe UI" panose="020B0502040204020203" pitchFamily="34" charset="0"/>
              </a:rPr>
              <a:t>Kimberly Carson is a dynamic leader in the charitable sector with over 25 years of experience driving impact through innovation and strategy. Since joining Breast Cancer Canada as CEO in 2015, she has transformed the organization by restructuring operations, expanding fundraising initiatives, and championing cutting-edge research across the country.</a:t>
            </a:r>
            <a:endParaRPr lang="en-CA" sz="1400">
              <a:latin typeface="Segoe UI" panose="020B0502040204020203" pitchFamily="34" charset="0"/>
              <a:cs typeface="Segoe UI" panose="020B0502040204020203" pitchFamily="34" charset="0"/>
            </a:endParaRPr>
          </a:p>
          <a:p>
            <a:pPr algn="ctr"/>
            <a:r>
              <a:rPr lang="en-US" sz="1400">
                <a:latin typeface="Segoe UI" panose="020B0502040204020203" pitchFamily="34" charset="0"/>
                <a:cs typeface="Segoe UI" panose="020B0502040204020203" pitchFamily="34" charset="0"/>
              </a:rPr>
              <a:t>A recognized voice in national and global breast cancer forums, Kimberly serves on multiple advisory boards and patient panels, shaping conversations on patient experiences and precision oncology. Her expertise in government and media relations further strengthens Breast Cancer Canada’s role as a leader in advancing breast cancer research and ensuring equity and access to the best care for Canadian breast cancer patients.</a:t>
            </a:r>
            <a:endParaRPr lang="en-CA" sz="1400">
              <a:latin typeface="Segoe UI" panose="020B0502040204020203" pitchFamily="34" charset="0"/>
              <a:cs typeface="Segoe UI" panose="020B0502040204020203" pitchFamily="34" charset="0"/>
            </a:endParaRPr>
          </a:p>
          <a:p>
            <a:pPr algn="ctr"/>
            <a:r>
              <a:rPr lang="en-US" sz="1400">
                <a:latin typeface="Segoe UI" panose="020B0502040204020203" pitchFamily="34" charset="0"/>
                <a:cs typeface="Segoe UI" panose="020B0502040204020203" pitchFamily="34" charset="0"/>
              </a:rPr>
              <a:t>Under Kimberly’s leadership, the organization has bridged national research with local communities through volunteer hubs across Canada and a national, first of its kind, patient-reported outcomes study, ensuring the patient voice is included in research. She continues to push the boundaries of patient-focused projects, integrating AI and precision medicine to redefine breast cancer care—because at Breast Cancer Canada, progress is beautiful.</a:t>
            </a:r>
            <a:endParaRPr lang="en-CA" sz="1400">
              <a:latin typeface="Segoe UI" panose="020B0502040204020203" pitchFamily="34" charset="0"/>
              <a:cs typeface="Segoe UI" panose="020B0502040204020203" pitchFamily="34" charset="0"/>
            </a:endParaRPr>
          </a:p>
          <a:p>
            <a:pPr algn="ctr"/>
            <a:r>
              <a:rPr lang="en-US" sz="1400">
                <a:latin typeface="Segoe UI" panose="020B0502040204020203" pitchFamily="34" charset="0"/>
                <a:cs typeface="Segoe UI" panose="020B0502040204020203" pitchFamily="34" charset="0"/>
              </a:rPr>
              <a:t>Kimberly holds an MA in Leadership from Royal Roads University, a BA in Psychology from York University, and a BA in Nonprofit Management from Western University. Her vision and commitment to bridging critical gaps in the patient journey have positioned Breast Cancer Canada as a driving force for change, transforming the landscape of breast cancer research.</a:t>
            </a:r>
            <a:endParaRPr lang="en-CA" sz="1400">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ED3AEA0E-CDE6-9142-5168-9D86E9E49D44}"/>
              </a:ext>
            </a:extLst>
          </p:cNvPr>
          <p:cNvGrpSpPr/>
          <p:nvPr/>
        </p:nvGrpSpPr>
        <p:grpSpPr>
          <a:xfrm>
            <a:off x="776746" y="1912765"/>
            <a:ext cx="2694038" cy="2694038"/>
            <a:chOff x="9199313" y="2107728"/>
            <a:chExt cx="2694038" cy="2694038"/>
          </a:xfrm>
        </p:grpSpPr>
        <p:pic>
          <p:nvPicPr>
            <p:cNvPr id="4" name="Picture 3" descr="41,262 City View Window Blurred Background Royalty-Free Photos and Stock  Images | Shutterstock">
              <a:hlinkClick r:id="rId2"/>
              <a:extLst>
                <a:ext uri="{FF2B5EF4-FFF2-40B4-BE49-F238E27FC236}">
                  <a16:creationId xmlns:a16="http://schemas.microsoft.com/office/drawing/2014/main" id="{C0802AD7-90C2-5919-EF7B-370A3F022BEC}"/>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9199313" y="2107728"/>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descr="A person in a pink jacket&#10;&#10;AI-generated content may be incorrect.">
              <a:extLst>
                <a:ext uri="{FF2B5EF4-FFF2-40B4-BE49-F238E27FC236}">
                  <a16:creationId xmlns:a16="http://schemas.microsoft.com/office/drawing/2014/main" id="{16774084-9439-0C5D-42F6-CB064895FF19}"/>
                </a:ext>
              </a:extLst>
            </p:cNvPr>
            <p:cNvPicPr>
              <a:picLocks noChangeAspect="1"/>
            </p:cNvPicPr>
            <p:nvPr/>
          </p:nvPicPr>
          <p:blipFill>
            <a:blip r:embed="rId5"/>
            <a:srcRect l="4369" t="1328" r="1311" b="1328"/>
            <a:stretch>
              <a:fillRect/>
            </a:stretch>
          </p:blipFill>
          <p:spPr>
            <a:xfrm>
              <a:off x="9199313" y="2107728"/>
              <a:ext cx="2694038" cy="2694038"/>
            </a:xfrm>
            <a:custGeom>
              <a:avLst/>
              <a:gdLst>
                <a:gd name="connsiteX0" fmla="*/ 1347019 w 2694038"/>
                <a:gd name="connsiteY0" fmla="*/ 0 h 2694038"/>
                <a:gd name="connsiteX1" fmla="*/ 2694038 w 2694038"/>
                <a:gd name="connsiteY1" fmla="*/ 1347019 h 2694038"/>
                <a:gd name="connsiteX2" fmla="*/ 1347019 w 2694038"/>
                <a:gd name="connsiteY2" fmla="*/ 2694038 h 2694038"/>
                <a:gd name="connsiteX3" fmla="*/ 0 w 2694038"/>
                <a:gd name="connsiteY3" fmla="*/ 1347019 h 2694038"/>
                <a:gd name="connsiteX4" fmla="*/ 1347019 w 2694038"/>
                <a:gd name="connsiteY4" fmla="*/ 0 h 269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38" h="2694038">
                  <a:moveTo>
                    <a:pt x="1347019" y="0"/>
                  </a:moveTo>
                  <a:cubicBezTo>
                    <a:pt x="2090957" y="0"/>
                    <a:pt x="2694038" y="603081"/>
                    <a:pt x="2694038" y="1347019"/>
                  </a:cubicBezTo>
                  <a:cubicBezTo>
                    <a:pt x="2694038" y="2090957"/>
                    <a:pt x="2090957" y="2694038"/>
                    <a:pt x="1347019" y="2694038"/>
                  </a:cubicBezTo>
                  <a:cubicBezTo>
                    <a:pt x="603081" y="2694038"/>
                    <a:pt x="0" y="2090957"/>
                    <a:pt x="0" y="1347019"/>
                  </a:cubicBezTo>
                  <a:cubicBezTo>
                    <a:pt x="0" y="603081"/>
                    <a:pt x="603081" y="0"/>
                    <a:pt x="1347019" y="0"/>
                  </a:cubicBezTo>
                  <a:close/>
                </a:path>
              </a:pathLst>
            </a:custGeom>
          </p:spPr>
        </p:pic>
      </p:grpSp>
      <p:sp>
        <p:nvSpPr>
          <p:cNvPr id="6" name="TextBox 5">
            <a:extLst>
              <a:ext uri="{FF2B5EF4-FFF2-40B4-BE49-F238E27FC236}">
                <a16:creationId xmlns:a16="http://schemas.microsoft.com/office/drawing/2014/main" id="{A9D7AB3B-CE5A-9EA6-C754-3068AFA57327}"/>
              </a:ext>
            </a:extLst>
          </p:cNvPr>
          <p:cNvSpPr txBox="1"/>
          <p:nvPr/>
        </p:nvSpPr>
        <p:spPr>
          <a:xfrm>
            <a:off x="799272" y="4816067"/>
            <a:ext cx="2694038" cy="861774"/>
          </a:xfrm>
          <a:prstGeom prst="rect">
            <a:avLst/>
          </a:prstGeom>
          <a:noFill/>
        </p:spPr>
        <p:txBody>
          <a:bodyPr wrap="square">
            <a:spAutoFit/>
          </a:bodyPr>
          <a:lstStyle/>
          <a:p>
            <a:pPr algn="ctr"/>
            <a:r>
              <a:rPr lang="en-US" b="1"/>
              <a:t>Kimberly Carson </a:t>
            </a:r>
          </a:p>
          <a:p>
            <a:pPr algn="ctr"/>
            <a:r>
              <a:rPr lang="en-US" sz="1600" kern="100">
                <a:latin typeface="Segoe UI" panose="020B0502040204020203" pitchFamily="34" charset="0"/>
                <a:cs typeface="Segoe UI" panose="020B0502040204020203" pitchFamily="34" charset="0"/>
              </a:rPr>
              <a:t>CEO </a:t>
            </a:r>
          </a:p>
          <a:p>
            <a:pPr algn="ctr"/>
            <a:r>
              <a:rPr lang="en-US" sz="1600" kern="100">
                <a:latin typeface="Segoe UI" panose="020B0502040204020203" pitchFamily="34" charset="0"/>
                <a:cs typeface="Segoe UI" panose="020B0502040204020203" pitchFamily="34" charset="0"/>
              </a:rPr>
              <a:t>Breast Cancer Canada</a:t>
            </a:r>
            <a:endParaRPr lang="en-CA" sz="1600" kern="1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0534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women posing for a photo&#10;&#10;AI-generated content may be incorrect.">
            <a:extLst>
              <a:ext uri="{FF2B5EF4-FFF2-40B4-BE49-F238E27FC236}">
                <a16:creationId xmlns:a16="http://schemas.microsoft.com/office/drawing/2014/main" id="{D41A138C-B606-DE27-5712-F29BD925E9DA}"/>
              </a:ext>
            </a:extLst>
          </p:cNvPr>
          <p:cNvPicPr>
            <a:picLocks noChangeAspect="1"/>
          </p:cNvPicPr>
          <p:nvPr/>
        </p:nvPicPr>
        <p:blipFill>
          <a:blip r:embed="rId2"/>
          <a:stretch>
            <a:fillRect/>
          </a:stretch>
        </p:blipFill>
        <p:spPr>
          <a:xfrm>
            <a:off x="2902" y="0"/>
            <a:ext cx="12189098" cy="6859633"/>
          </a:xfrm>
          <a:prstGeom prst="rect">
            <a:avLst/>
          </a:prstGeom>
        </p:spPr>
      </p:pic>
    </p:spTree>
    <p:extLst>
      <p:ext uri="{BB962C8B-B14F-4D97-AF65-F5344CB8AC3E}">
        <p14:creationId xmlns:p14="http://schemas.microsoft.com/office/powerpoint/2010/main" val="2887454318"/>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FCA0C-5504-D6A6-02AB-8E493F41E2FC}"/>
            </a:ext>
          </a:extLst>
        </p:cNvPr>
        <p:cNvGrpSpPr/>
        <p:nvPr/>
      </p:nvGrpSpPr>
      <p:grpSpPr>
        <a:xfrm>
          <a:off x="0" y="0"/>
          <a:ext cx="0" cy="0"/>
          <a:chOff x="0" y="0"/>
          <a:chExt cx="0" cy="0"/>
        </a:xfrm>
      </p:grpSpPr>
      <p:pic>
        <p:nvPicPr>
          <p:cNvPr id="3" name="Picture 2" descr="A close-up of a poster&#10;&#10;AI-generated content may be incorrect.">
            <a:extLst>
              <a:ext uri="{FF2B5EF4-FFF2-40B4-BE49-F238E27FC236}">
                <a16:creationId xmlns:a16="http://schemas.microsoft.com/office/drawing/2014/main" id="{F9539D81-57BA-DBBD-8E06-D81CF2402CF7}"/>
              </a:ext>
            </a:extLst>
          </p:cNvPr>
          <p:cNvPicPr>
            <a:picLocks noChangeAspect="1"/>
          </p:cNvPicPr>
          <p:nvPr/>
        </p:nvPicPr>
        <p:blipFill>
          <a:blip r:embed="rId2"/>
          <a:stretch>
            <a:fillRect/>
          </a:stretch>
        </p:blipFill>
        <p:spPr>
          <a:xfrm>
            <a:off x="2498" y="0"/>
            <a:ext cx="12189502" cy="6859405"/>
          </a:xfrm>
          <a:prstGeom prst="rect">
            <a:avLst/>
          </a:prstGeom>
        </p:spPr>
      </p:pic>
    </p:spTree>
    <p:extLst>
      <p:ext uri="{BB962C8B-B14F-4D97-AF65-F5344CB8AC3E}">
        <p14:creationId xmlns:p14="http://schemas.microsoft.com/office/powerpoint/2010/main" val="321444898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6C1DB-8FDC-3A54-8C53-DF87DDFADF7A}"/>
            </a:ext>
          </a:extLst>
        </p:cNvPr>
        <p:cNvGrpSpPr/>
        <p:nvPr/>
      </p:nvGrpSpPr>
      <p:grpSpPr>
        <a:xfrm>
          <a:off x="0" y="0"/>
          <a:ext cx="0" cy="0"/>
          <a:chOff x="0" y="0"/>
          <a:chExt cx="0" cy="0"/>
        </a:xfrm>
      </p:grpSpPr>
      <p:pic>
        <p:nvPicPr>
          <p:cNvPr id="3" name="Picture 2" descr="A person sitting in a chair&#10;&#10;AI-generated content may be incorrect.">
            <a:extLst>
              <a:ext uri="{FF2B5EF4-FFF2-40B4-BE49-F238E27FC236}">
                <a16:creationId xmlns:a16="http://schemas.microsoft.com/office/drawing/2014/main" id="{4DE1ED90-45D1-64A9-40A3-6E07926C111F}"/>
              </a:ext>
            </a:extLst>
          </p:cNvPr>
          <p:cNvPicPr>
            <a:picLocks noChangeAspect="1"/>
          </p:cNvPicPr>
          <p:nvPr/>
        </p:nvPicPr>
        <p:blipFill>
          <a:blip r:embed="rId2"/>
          <a:stretch>
            <a:fillRect/>
          </a:stretch>
        </p:blipFill>
        <p:spPr>
          <a:xfrm>
            <a:off x="830" y="0"/>
            <a:ext cx="12191169" cy="6858467"/>
          </a:xfrm>
          <a:prstGeom prst="rect">
            <a:avLst/>
          </a:prstGeom>
        </p:spPr>
      </p:pic>
    </p:spTree>
    <p:extLst>
      <p:ext uri="{BB962C8B-B14F-4D97-AF65-F5344CB8AC3E}">
        <p14:creationId xmlns:p14="http://schemas.microsoft.com/office/powerpoint/2010/main" val="200154627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96A7D-A6CB-D200-32E2-E2A4E761E560}"/>
            </a:ext>
          </a:extLst>
        </p:cNvPr>
        <p:cNvGrpSpPr/>
        <p:nvPr/>
      </p:nvGrpSpPr>
      <p:grpSpPr>
        <a:xfrm>
          <a:off x="0" y="0"/>
          <a:ext cx="0" cy="0"/>
          <a:chOff x="0" y="0"/>
          <a:chExt cx="0" cy="0"/>
        </a:xfrm>
      </p:grpSpPr>
      <p:pic>
        <p:nvPicPr>
          <p:cNvPr id="3" name="Picture 2" descr="A map of canada with different colored areas&#10;&#10;AI-generated content may be incorrect.">
            <a:extLst>
              <a:ext uri="{FF2B5EF4-FFF2-40B4-BE49-F238E27FC236}">
                <a16:creationId xmlns:a16="http://schemas.microsoft.com/office/drawing/2014/main" id="{868ED8B6-6341-E5BE-9CF8-24FE479AF1E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2911090"/>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E5025-49E9-B2C6-87ED-771D201B8CA3}"/>
            </a:ext>
          </a:extLst>
        </p:cNvPr>
        <p:cNvGrpSpPr/>
        <p:nvPr/>
      </p:nvGrpSpPr>
      <p:grpSpPr>
        <a:xfrm>
          <a:off x="0" y="0"/>
          <a:ext cx="0" cy="0"/>
          <a:chOff x="0" y="0"/>
          <a:chExt cx="0" cy="0"/>
        </a:xfrm>
      </p:grpSpPr>
      <p:pic>
        <p:nvPicPr>
          <p:cNvPr id="3" name="Picture 2" descr="A person standing in front of a black board with text&#10;&#10;AI-generated content may be incorrect.">
            <a:extLst>
              <a:ext uri="{FF2B5EF4-FFF2-40B4-BE49-F238E27FC236}">
                <a16:creationId xmlns:a16="http://schemas.microsoft.com/office/drawing/2014/main" id="{C146C97A-41FB-25A5-B10D-D2DE204A957B}"/>
              </a:ext>
            </a:extLst>
          </p:cNvPr>
          <p:cNvPicPr>
            <a:picLocks noChangeAspect="1"/>
          </p:cNvPicPr>
          <p:nvPr/>
        </p:nvPicPr>
        <p:blipFill>
          <a:blip r:embed="rId2"/>
          <a:stretch>
            <a:fillRect/>
          </a:stretch>
        </p:blipFill>
        <p:spPr>
          <a:xfrm>
            <a:off x="0" y="4911"/>
            <a:ext cx="12192000" cy="6848176"/>
          </a:xfrm>
          <a:prstGeom prst="rect">
            <a:avLst/>
          </a:prstGeom>
        </p:spPr>
      </p:pic>
    </p:spTree>
    <p:extLst>
      <p:ext uri="{BB962C8B-B14F-4D97-AF65-F5344CB8AC3E}">
        <p14:creationId xmlns:p14="http://schemas.microsoft.com/office/powerpoint/2010/main" val="3357793281"/>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70E22-B91A-2784-96DE-A2ED9ED7CC3C}"/>
            </a:ext>
          </a:extLst>
        </p:cNvPr>
        <p:cNvGrpSpPr/>
        <p:nvPr/>
      </p:nvGrpSpPr>
      <p:grpSpPr>
        <a:xfrm>
          <a:off x="0" y="0"/>
          <a:ext cx="0" cy="0"/>
          <a:chOff x="0" y="0"/>
          <a:chExt cx="0" cy="0"/>
        </a:xfrm>
      </p:grpSpPr>
      <p:pic>
        <p:nvPicPr>
          <p:cNvPr id="3" name="Picture 2" descr="A close-up of a breast cancer program&#10;&#10;AI-generated content may be incorrect.">
            <a:extLst>
              <a:ext uri="{FF2B5EF4-FFF2-40B4-BE49-F238E27FC236}">
                <a16:creationId xmlns:a16="http://schemas.microsoft.com/office/drawing/2014/main" id="{143D00A9-F709-AE0E-33FD-539523AE3D98}"/>
              </a:ext>
            </a:extLst>
          </p:cNvPr>
          <p:cNvPicPr>
            <a:picLocks noChangeAspect="1"/>
          </p:cNvPicPr>
          <p:nvPr/>
        </p:nvPicPr>
        <p:blipFill>
          <a:blip r:embed="rId2"/>
          <a:stretch>
            <a:fillRect/>
          </a:stretch>
        </p:blipFill>
        <p:spPr>
          <a:xfrm>
            <a:off x="0" y="2808"/>
            <a:ext cx="12196998" cy="6855192"/>
          </a:xfrm>
          <a:prstGeom prst="rect">
            <a:avLst/>
          </a:prstGeom>
        </p:spPr>
      </p:pic>
    </p:spTree>
    <p:extLst>
      <p:ext uri="{BB962C8B-B14F-4D97-AF65-F5344CB8AC3E}">
        <p14:creationId xmlns:p14="http://schemas.microsoft.com/office/powerpoint/2010/main" val="805827418"/>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8684D-E07D-CCAC-3DF5-4E12B7F28FA7}"/>
            </a:ext>
          </a:extLst>
        </p:cNvPr>
        <p:cNvGrpSpPr/>
        <p:nvPr/>
      </p:nvGrpSpPr>
      <p:grpSpPr>
        <a:xfrm>
          <a:off x="0" y="0"/>
          <a:ext cx="0" cy="0"/>
          <a:chOff x="0" y="0"/>
          <a:chExt cx="0" cy="0"/>
        </a:xfrm>
      </p:grpSpPr>
      <p:pic>
        <p:nvPicPr>
          <p:cNvPr id="2" name="Picture 1" descr="A person standing next to a doctor&#10;&#10;AI-generated content may be incorrect.">
            <a:extLst>
              <a:ext uri="{FF2B5EF4-FFF2-40B4-BE49-F238E27FC236}">
                <a16:creationId xmlns:a16="http://schemas.microsoft.com/office/drawing/2014/main" id="{7A044B56-5FAB-4F66-95F5-E8DD4EA7AD9F}"/>
              </a:ext>
            </a:extLst>
          </p:cNvPr>
          <p:cNvPicPr>
            <a:picLocks noChangeAspect="1"/>
          </p:cNvPicPr>
          <p:nvPr/>
        </p:nvPicPr>
        <p:blipFill>
          <a:blip r:embed="rId2"/>
          <a:stretch>
            <a:fillRect/>
          </a:stretch>
        </p:blipFill>
        <p:spPr>
          <a:xfrm>
            <a:off x="0" y="1634"/>
            <a:ext cx="12192000" cy="6854729"/>
          </a:xfrm>
          <a:prstGeom prst="rect">
            <a:avLst/>
          </a:prstGeom>
        </p:spPr>
      </p:pic>
    </p:spTree>
    <p:extLst>
      <p:ext uri="{BB962C8B-B14F-4D97-AF65-F5344CB8AC3E}">
        <p14:creationId xmlns:p14="http://schemas.microsoft.com/office/powerpoint/2010/main" val="404966184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6690C-7BF7-36F9-31DB-A09151A8BFCD}"/>
            </a:ext>
          </a:extLst>
        </p:cNvPr>
        <p:cNvGrpSpPr/>
        <p:nvPr/>
      </p:nvGrpSpPr>
      <p:grpSpPr>
        <a:xfrm>
          <a:off x="0" y="0"/>
          <a:ext cx="0" cy="0"/>
          <a:chOff x="0" y="0"/>
          <a:chExt cx="0" cy="0"/>
        </a:xfrm>
      </p:grpSpPr>
      <p:pic>
        <p:nvPicPr>
          <p:cNvPr id="7" name="Picture 6" descr="A red rectangle with many triangles&#10;&#10;AI-generated content may be incorrect.">
            <a:extLst>
              <a:ext uri="{FF2B5EF4-FFF2-40B4-BE49-F238E27FC236}">
                <a16:creationId xmlns:a16="http://schemas.microsoft.com/office/drawing/2014/main" id="{2A1F0BC9-4098-C4FA-918C-690783EAB49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Lst>
          </a:blip>
          <a:srcRect l="2244" t="2923" r="2079" b="3490"/>
          <a:stretch>
            <a:fillRect/>
          </a:stretch>
        </p:blipFill>
        <p:spPr>
          <a:xfrm flipH="1">
            <a:off x="0" y="-1"/>
            <a:ext cx="12192000" cy="6865583"/>
          </a:xfrm>
          <a:prstGeom prst="rect">
            <a:avLst/>
          </a:prstGeom>
        </p:spPr>
      </p:pic>
      <p:sp>
        <p:nvSpPr>
          <p:cNvPr id="10" name="Rectangle 9">
            <a:extLst>
              <a:ext uri="{FF2B5EF4-FFF2-40B4-BE49-F238E27FC236}">
                <a16:creationId xmlns:a16="http://schemas.microsoft.com/office/drawing/2014/main" id="{57158DCD-EBF9-DB57-54C0-A31F5E0ADFD5}"/>
              </a:ext>
            </a:extLst>
          </p:cNvPr>
          <p:cNvSpPr/>
          <p:nvPr/>
        </p:nvSpPr>
        <p:spPr>
          <a:xfrm>
            <a:off x="0" y="842027"/>
            <a:ext cx="4114800" cy="1293486"/>
          </a:xfrm>
          <a:prstGeom prst="rect">
            <a:avLst/>
          </a:prstGeom>
          <a:solidFill>
            <a:srgbClr val="770F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2B8B03C-5A92-E457-00F2-12D82E48B302}"/>
              </a:ext>
            </a:extLst>
          </p:cNvPr>
          <p:cNvSpPr/>
          <p:nvPr/>
        </p:nvSpPr>
        <p:spPr>
          <a:xfrm>
            <a:off x="0" y="4110972"/>
            <a:ext cx="12192000" cy="1905001"/>
          </a:xfrm>
          <a:prstGeom prst="rect">
            <a:avLst/>
          </a:prstGeom>
          <a:gradFill flip="none" rotWithShape="1">
            <a:gsLst>
              <a:gs pos="0">
                <a:srgbClr val="770F18"/>
              </a:gs>
              <a:gs pos="90000">
                <a:schemeClr val="bg1"/>
              </a:gs>
              <a:gs pos="10000">
                <a:schemeClr val="bg1"/>
              </a:gs>
              <a:gs pos="100000">
                <a:srgbClr val="770F18"/>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4FB411D7-64CA-7296-79ED-CDB1C94CBEB0}"/>
              </a:ext>
            </a:extLst>
          </p:cNvPr>
          <p:cNvSpPr txBox="1"/>
          <p:nvPr/>
        </p:nvSpPr>
        <p:spPr>
          <a:xfrm>
            <a:off x="494151" y="4681837"/>
            <a:ext cx="1210887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Panel </a:t>
            </a:r>
            <a:r>
              <a:rPr lang="en-US" sz="4400" b="1">
                <a:solidFill>
                  <a:prstClr val="black">
                    <a:lumMod val="85000"/>
                    <a:lumOff val="15000"/>
                  </a:prstClr>
                </a:solidFill>
                <a:latin typeface="Segoe UI" panose="020B0502040204020203" pitchFamily="34" charset="0"/>
                <a:cs typeface="Segoe UI" panose="020B0502040204020203" pitchFamily="34" charset="0"/>
              </a:rPr>
              <a:t>Discussion</a:t>
            </a:r>
            <a:endParaRPr kumimoji="0" lang="en-US" sz="44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endParaRPr>
          </a:p>
        </p:txBody>
      </p:sp>
      <p:pic>
        <p:nvPicPr>
          <p:cNvPr id="16" name="Picture 15" descr="A logo with red text&#10;&#10;AI-generated content may be incorrect.">
            <a:extLst>
              <a:ext uri="{FF2B5EF4-FFF2-40B4-BE49-F238E27FC236}">
                <a16:creationId xmlns:a16="http://schemas.microsoft.com/office/drawing/2014/main" id="{F0873181-A773-6E15-6520-8B5826928BB2}"/>
              </a:ext>
            </a:extLst>
          </p:cNvPr>
          <p:cNvPicPr>
            <a:picLocks noChangeAspect="1"/>
          </p:cNvPicPr>
          <p:nvPr/>
        </p:nvPicPr>
        <p:blipFill>
          <a:blip r:embed="rId4">
            <a:clrChange>
              <a:clrFrom>
                <a:srgbClr val="809EF3">
                  <a:alpha val="99608"/>
                </a:srgbClr>
              </a:clrFrom>
              <a:clrTo>
                <a:srgbClr val="809EF3">
                  <a:alpha val="0"/>
                </a:srgbClr>
              </a:clrTo>
            </a:clrChange>
          </a:blip>
          <a:stretch>
            <a:fillRect/>
          </a:stretch>
        </p:blipFill>
        <p:spPr>
          <a:xfrm>
            <a:off x="9791242" y="4063454"/>
            <a:ext cx="1821543" cy="1821543"/>
          </a:xfrm>
          <a:prstGeom prst="rect">
            <a:avLst/>
          </a:prstGeom>
        </p:spPr>
      </p:pic>
    </p:spTree>
    <p:extLst>
      <p:ext uri="{BB962C8B-B14F-4D97-AF65-F5344CB8AC3E}">
        <p14:creationId xmlns:p14="http://schemas.microsoft.com/office/powerpoint/2010/main" val="3389320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 name="Rectangle 5">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78061E-38A6-1BD7-102B-5D0C8F2E5366}"/>
              </a:ext>
            </a:extLst>
          </p:cNvPr>
          <p:cNvSpPr>
            <a:spLocks noGrp="1"/>
          </p:cNvSpPr>
          <p:nvPr>
            <p:ph type="title"/>
          </p:nvPr>
        </p:nvSpPr>
        <p:spPr>
          <a:xfrm>
            <a:off x="466722" y="586855"/>
            <a:ext cx="3201366" cy="3387497"/>
          </a:xfrm>
        </p:spPr>
        <p:txBody>
          <a:bodyPr anchor="b">
            <a:normAutofit/>
          </a:bodyPr>
          <a:lstStyle/>
          <a:p>
            <a:pPr algn="r"/>
            <a:r>
              <a:rPr lang="en-CA" sz="4000" dirty="0">
                <a:solidFill>
                  <a:srgbClr val="FFFFFF"/>
                </a:solidFill>
                <a:latin typeface="Aptos" panose="020B0004020202020204" pitchFamily="34" charset="0"/>
              </a:rPr>
              <a:t>Disclosures</a:t>
            </a:r>
          </a:p>
        </p:txBody>
      </p:sp>
      <p:sp>
        <p:nvSpPr>
          <p:cNvPr id="3" name="Content Placeholder 2">
            <a:extLst>
              <a:ext uri="{FF2B5EF4-FFF2-40B4-BE49-F238E27FC236}">
                <a16:creationId xmlns:a16="http://schemas.microsoft.com/office/drawing/2014/main" id="{79462D3A-0CE5-19EA-01E5-848540078F3A}"/>
              </a:ext>
            </a:extLst>
          </p:cNvPr>
          <p:cNvSpPr>
            <a:spLocks noGrp="1"/>
          </p:cNvSpPr>
          <p:nvPr>
            <p:ph idx="1"/>
          </p:nvPr>
        </p:nvSpPr>
        <p:spPr>
          <a:xfrm>
            <a:off x="4810259" y="649480"/>
            <a:ext cx="6555347" cy="5546047"/>
          </a:xfrm>
        </p:spPr>
        <p:txBody>
          <a:bodyPr anchor="ctr">
            <a:normAutofit/>
          </a:bodyPr>
          <a:lstStyle/>
          <a:p>
            <a:pPr marL="0" indent="0">
              <a:spcBef>
                <a:spcPts val="480"/>
              </a:spcBef>
              <a:buClr>
                <a:schemeClr val="dk1"/>
              </a:buClr>
              <a:buSzPts val="2400"/>
              <a:buNone/>
            </a:pPr>
            <a:r>
              <a:rPr lang="en-US" sz="2000" dirty="0">
                <a:latin typeface="Arial" panose="020B0604020202020204" pitchFamily="34" charset="0"/>
                <a:ea typeface="Calibri"/>
                <a:cs typeface="Arial" panose="020B0604020202020204" pitchFamily="34" charset="0"/>
                <a:sym typeface="Calibri"/>
              </a:rPr>
              <a:t>Relationships with financial sponsors/grants:</a:t>
            </a:r>
          </a:p>
          <a:p>
            <a:pPr marL="800100" lvl="1" indent="-342900">
              <a:spcBef>
                <a:spcPts val="400"/>
              </a:spcBef>
              <a:buSzPts val="2000"/>
            </a:pPr>
            <a:r>
              <a:rPr lang="en-US" sz="2000" dirty="0">
                <a:latin typeface="Arial" panose="020B0604020202020204" pitchFamily="34" charset="0"/>
                <a:cs typeface="Arial" panose="020B0604020202020204" pitchFamily="34" charset="0"/>
                <a:sym typeface="Calibri"/>
              </a:rPr>
              <a:t>CFPC Grant for Breast Cancer Survivorship Tool/Oncology Briefs</a:t>
            </a:r>
          </a:p>
          <a:p>
            <a:pPr marL="800100" lvl="1" indent="-342900">
              <a:spcBef>
                <a:spcPts val="400"/>
              </a:spcBef>
              <a:buSzPts val="2000"/>
            </a:pPr>
            <a:r>
              <a:rPr lang="en-US" sz="2000" dirty="0">
                <a:latin typeface="Arial" panose="020B0604020202020204" pitchFamily="34" charset="0"/>
                <a:cs typeface="Arial" panose="020B0604020202020204" pitchFamily="34" charset="0"/>
                <a:sym typeface="Calibri"/>
              </a:rPr>
              <a:t>Regional Cancer Primary Care Lead- Stipend</a:t>
            </a:r>
          </a:p>
          <a:p>
            <a:pPr marL="800100" lvl="1" indent="-342900">
              <a:spcBef>
                <a:spcPts val="400"/>
              </a:spcBef>
              <a:buSzPts val="2000"/>
            </a:pPr>
            <a:r>
              <a:rPr lang="en-US" sz="2000" dirty="0">
                <a:latin typeface="Arial" panose="020B0604020202020204" pitchFamily="34" charset="0"/>
                <a:cs typeface="Arial" panose="020B0604020202020204" pitchFamily="34" charset="0"/>
                <a:sym typeface="Calibri"/>
              </a:rPr>
              <a:t>Health Care Unburdened Grant</a:t>
            </a:r>
          </a:p>
          <a:p>
            <a:pPr marL="800100" lvl="1" indent="-342900">
              <a:spcBef>
                <a:spcPts val="400"/>
              </a:spcBef>
              <a:buSzPts val="2000"/>
            </a:pPr>
            <a:r>
              <a:rPr lang="en-US" sz="2000" dirty="0">
                <a:latin typeface="Arial" panose="020B0604020202020204" pitchFamily="34" charset="0"/>
                <a:cs typeface="Arial" panose="020B0604020202020204" pitchFamily="34" charset="0"/>
                <a:sym typeface="Calibri"/>
              </a:rPr>
              <a:t>Prostate Cancer Canada Foundation Grant</a:t>
            </a:r>
          </a:p>
          <a:p>
            <a:pPr marL="800100" lvl="1" indent="-342900">
              <a:spcBef>
                <a:spcPts val="400"/>
              </a:spcBef>
              <a:buSzPts val="2000"/>
            </a:pPr>
            <a:r>
              <a:rPr lang="en-US" sz="2000" dirty="0">
                <a:latin typeface="Arial" panose="020B0604020202020204" pitchFamily="34" charset="0"/>
                <a:cs typeface="Arial" panose="020B0604020202020204" pitchFamily="34" charset="0"/>
                <a:sym typeface="Calibri"/>
              </a:rPr>
              <a:t>Sullivan Urological Society Grant</a:t>
            </a:r>
          </a:p>
          <a:p>
            <a:pPr marL="800100" lvl="1" indent="-342900">
              <a:spcBef>
                <a:spcPts val="400"/>
              </a:spcBef>
              <a:buSzPts val="2000"/>
            </a:pPr>
            <a:r>
              <a:rPr lang="en-US" sz="2000" dirty="0">
                <a:latin typeface="Arial" panose="020B0604020202020204" pitchFamily="34" charset="0"/>
                <a:cs typeface="Arial" panose="020B0604020202020204" pitchFamily="34" charset="0"/>
                <a:sym typeface="Calibri"/>
              </a:rPr>
              <a:t>Breast Cancer Canada Grant</a:t>
            </a:r>
          </a:p>
          <a:p>
            <a:pPr marL="800100" lvl="1" indent="-342900">
              <a:spcBef>
                <a:spcPts val="400"/>
              </a:spcBef>
              <a:buSzPts val="2000"/>
            </a:pPr>
            <a:r>
              <a:rPr lang="en-US" sz="2000" dirty="0">
                <a:latin typeface="Arial" panose="020B0604020202020204" pitchFamily="34" charset="0"/>
                <a:cs typeface="Arial" panose="020B0604020202020204" pitchFamily="34" charset="0"/>
                <a:sym typeface="Calibri"/>
              </a:rPr>
              <a:t>Consultant-Thrive Health</a:t>
            </a:r>
          </a:p>
          <a:p>
            <a:endParaRPr lang="en-CA" sz="2000" dirty="0"/>
          </a:p>
        </p:txBody>
      </p:sp>
    </p:spTree>
    <p:extLst>
      <p:ext uri="{BB962C8B-B14F-4D97-AF65-F5344CB8AC3E}">
        <p14:creationId xmlns:p14="http://schemas.microsoft.com/office/powerpoint/2010/main" val="4087344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2DD1A-6EC6-22E4-4749-8904CB766A0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887BD817-BE4E-2AE0-E546-2C539E511085}"/>
              </a:ext>
            </a:extLst>
          </p:cNvPr>
          <p:cNvSpPr>
            <a:spLocks noGrp="1"/>
          </p:cNvSpPr>
          <p:nvPr>
            <p:ph type="title"/>
          </p:nvPr>
        </p:nvSpPr>
        <p:spPr/>
        <p:txBody>
          <a:bodyPr/>
          <a:lstStyle/>
          <a:p>
            <a:r>
              <a:rPr lang="en-US"/>
              <a:t>Panelists</a:t>
            </a:r>
          </a:p>
        </p:txBody>
      </p:sp>
      <p:sp>
        <p:nvSpPr>
          <p:cNvPr id="12" name="Text Placeholder 11">
            <a:extLst>
              <a:ext uri="{FF2B5EF4-FFF2-40B4-BE49-F238E27FC236}">
                <a16:creationId xmlns:a16="http://schemas.microsoft.com/office/drawing/2014/main" id="{562E629B-4CCA-61E5-BCA0-BECC3499F02B}"/>
              </a:ext>
            </a:extLst>
          </p:cNvPr>
          <p:cNvSpPr>
            <a:spLocks noGrp="1"/>
          </p:cNvSpPr>
          <p:nvPr>
            <p:ph type="body" sz="quarter" idx="16"/>
          </p:nvPr>
        </p:nvSpPr>
        <p:spPr/>
        <p:txBody>
          <a:bodyPr/>
          <a:lstStyle/>
          <a:p>
            <a:endParaRPr lang="en-US"/>
          </a:p>
        </p:txBody>
      </p:sp>
      <p:grpSp>
        <p:nvGrpSpPr>
          <p:cNvPr id="32" name="Group 31">
            <a:extLst>
              <a:ext uri="{FF2B5EF4-FFF2-40B4-BE49-F238E27FC236}">
                <a16:creationId xmlns:a16="http://schemas.microsoft.com/office/drawing/2014/main" id="{90A29552-C8B8-A354-7021-CD5BF30E6E66}"/>
              </a:ext>
            </a:extLst>
          </p:cNvPr>
          <p:cNvGrpSpPr/>
          <p:nvPr/>
        </p:nvGrpSpPr>
        <p:grpSpPr>
          <a:xfrm>
            <a:off x="9405895" y="1912765"/>
            <a:ext cx="2694038" cy="2694038"/>
            <a:chOff x="9199313" y="2107728"/>
            <a:chExt cx="2694038" cy="2694038"/>
          </a:xfrm>
        </p:grpSpPr>
        <p:pic>
          <p:nvPicPr>
            <p:cNvPr id="26" name="Picture 25" descr="41,262 City View Window Blurred Background Royalty-Free Photos and Stock  Images | Shutterstock">
              <a:hlinkClick r:id="rId2"/>
              <a:extLst>
                <a:ext uri="{FF2B5EF4-FFF2-40B4-BE49-F238E27FC236}">
                  <a16:creationId xmlns:a16="http://schemas.microsoft.com/office/drawing/2014/main" id="{47753601-98C9-47E6-6B1A-DE1167E9DD6E}"/>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9199313" y="2107728"/>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21" descr="A person in a pink jacket&#10;&#10;AI-generated content may be incorrect.">
              <a:extLst>
                <a:ext uri="{FF2B5EF4-FFF2-40B4-BE49-F238E27FC236}">
                  <a16:creationId xmlns:a16="http://schemas.microsoft.com/office/drawing/2014/main" id="{500116F3-52E6-F2ED-D50B-09E1368D70B4}"/>
                </a:ext>
              </a:extLst>
            </p:cNvPr>
            <p:cNvPicPr>
              <a:picLocks noChangeAspect="1"/>
            </p:cNvPicPr>
            <p:nvPr/>
          </p:nvPicPr>
          <p:blipFill>
            <a:blip r:embed="rId5"/>
            <a:srcRect l="4369" t="1328" r="1311" b="1328"/>
            <a:stretch>
              <a:fillRect/>
            </a:stretch>
          </p:blipFill>
          <p:spPr>
            <a:xfrm>
              <a:off x="9199313" y="2107728"/>
              <a:ext cx="2694038" cy="2694038"/>
            </a:xfrm>
            <a:custGeom>
              <a:avLst/>
              <a:gdLst>
                <a:gd name="connsiteX0" fmla="*/ 1347019 w 2694038"/>
                <a:gd name="connsiteY0" fmla="*/ 0 h 2694038"/>
                <a:gd name="connsiteX1" fmla="*/ 2694038 w 2694038"/>
                <a:gd name="connsiteY1" fmla="*/ 1347019 h 2694038"/>
                <a:gd name="connsiteX2" fmla="*/ 1347019 w 2694038"/>
                <a:gd name="connsiteY2" fmla="*/ 2694038 h 2694038"/>
                <a:gd name="connsiteX3" fmla="*/ 0 w 2694038"/>
                <a:gd name="connsiteY3" fmla="*/ 1347019 h 2694038"/>
                <a:gd name="connsiteX4" fmla="*/ 1347019 w 2694038"/>
                <a:gd name="connsiteY4" fmla="*/ 0 h 269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38" h="2694038">
                  <a:moveTo>
                    <a:pt x="1347019" y="0"/>
                  </a:moveTo>
                  <a:cubicBezTo>
                    <a:pt x="2090957" y="0"/>
                    <a:pt x="2694038" y="603081"/>
                    <a:pt x="2694038" y="1347019"/>
                  </a:cubicBezTo>
                  <a:cubicBezTo>
                    <a:pt x="2694038" y="2090957"/>
                    <a:pt x="2090957" y="2694038"/>
                    <a:pt x="1347019" y="2694038"/>
                  </a:cubicBezTo>
                  <a:cubicBezTo>
                    <a:pt x="603081" y="2694038"/>
                    <a:pt x="0" y="2090957"/>
                    <a:pt x="0" y="1347019"/>
                  </a:cubicBezTo>
                  <a:cubicBezTo>
                    <a:pt x="0" y="603081"/>
                    <a:pt x="603081" y="0"/>
                    <a:pt x="1347019" y="0"/>
                  </a:cubicBezTo>
                  <a:close/>
                </a:path>
              </a:pathLst>
            </a:custGeom>
          </p:spPr>
        </p:pic>
      </p:grpSp>
      <p:grpSp>
        <p:nvGrpSpPr>
          <p:cNvPr id="33" name="Group 32">
            <a:extLst>
              <a:ext uri="{FF2B5EF4-FFF2-40B4-BE49-F238E27FC236}">
                <a16:creationId xmlns:a16="http://schemas.microsoft.com/office/drawing/2014/main" id="{ECB2C841-C7F6-DCF8-240D-5B5ADB5E55B9}"/>
              </a:ext>
            </a:extLst>
          </p:cNvPr>
          <p:cNvGrpSpPr/>
          <p:nvPr/>
        </p:nvGrpSpPr>
        <p:grpSpPr>
          <a:xfrm>
            <a:off x="6518225" y="1912765"/>
            <a:ext cx="2694038" cy="2694038"/>
            <a:chOff x="3924811" y="2056233"/>
            <a:chExt cx="2694038" cy="2694038"/>
          </a:xfrm>
        </p:grpSpPr>
        <p:pic>
          <p:nvPicPr>
            <p:cNvPr id="25" name="Picture 24" descr="41,262 City View Window Blurred Background Royalty-Free Photos and Stock  Images | Shutterstock">
              <a:hlinkClick r:id="rId2"/>
              <a:extLst>
                <a:ext uri="{FF2B5EF4-FFF2-40B4-BE49-F238E27FC236}">
                  <a16:creationId xmlns:a16="http://schemas.microsoft.com/office/drawing/2014/main" id="{66063DD0-EE1C-BD7D-5B25-33C7D7445C0D}"/>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3924811" y="2056233"/>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23" name="Picture 22" descr="A person smiling at the camera&#10;&#10;AI-generated content may be incorrect.">
              <a:extLst>
                <a:ext uri="{FF2B5EF4-FFF2-40B4-BE49-F238E27FC236}">
                  <a16:creationId xmlns:a16="http://schemas.microsoft.com/office/drawing/2014/main" id="{793FFBC6-8845-02FA-4CA9-AD0F818D1B51}"/>
                </a:ext>
              </a:extLst>
            </p:cNvPr>
            <p:cNvPicPr>
              <a:picLocks noChangeAspect="1"/>
            </p:cNvPicPr>
            <p:nvPr/>
          </p:nvPicPr>
          <p:blipFill>
            <a:blip r:embed="rId6"/>
            <a:srcRect l="3633" b="1622"/>
            <a:stretch>
              <a:fillRect/>
            </a:stretch>
          </p:blipFill>
          <p:spPr>
            <a:xfrm>
              <a:off x="3947337" y="2107728"/>
              <a:ext cx="2671512" cy="2642543"/>
            </a:xfrm>
            <a:custGeom>
              <a:avLst/>
              <a:gdLst>
                <a:gd name="connsiteX0" fmla="*/ 981709 w 2671512"/>
                <a:gd name="connsiteY0" fmla="*/ 0 h 2642543"/>
                <a:gd name="connsiteX1" fmla="*/ 1712329 w 2671512"/>
                <a:gd name="connsiteY1" fmla="*/ 0 h 2642543"/>
                <a:gd name="connsiteX2" fmla="*/ 1747581 w 2671512"/>
                <a:gd name="connsiteY2" fmla="*/ 9064 h 2642543"/>
                <a:gd name="connsiteX3" fmla="*/ 2666672 w 2671512"/>
                <a:gd name="connsiteY3" fmla="*/ 1024053 h 2642543"/>
                <a:gd name="connsiteX4" fmla="*/ 2671512 w 2671512"/>
                <a:gd name="connsiteY4" fmla="*/ 1055770 h 2642543"/>
                <a:gd name="connsiteX5" fmla="*/ 2671512 w 2671512"/>
                <a:gd name="connsiteY5" fmla="*/ 1535278 h 2642543"/>
                <a:gd name="connsiteX6" fmla="*/ 2666672 w 2671512"/>
                <a:gd name="connsiteY6" fmla="*/ 1566995 h 2642543"/>
                <a:gd name="connsiteX7" fmla="*/ 1347019 w 2671512"/>
                <a:gd name="connsiteY7" fmla="*/ 2642543 h 2642543"/>
                <a:gd name="connsiteX8" fmla="*/ 0 w 2671512"/>
                <a:gd name="connsiteY8" fmla="*/ 1295524 h 2642543"/>
                <a:gd name="connsiteX9" fmla="*/ 946457 w 2671512"/>
                <a:gd name="connsiteY9" fmla="*/ 9064 h 264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12" h="2642543">
                  <a:moveTo>
                    <a:pt x="981709" y="0"/>
                  </a:moveTo>
                  <a:lnTo>
                    <a:pt x="1712329" y="0"/>
                  </a:lnTo>
                  <a:lnTo>
                    <a:pt x="1747581" y="9064"/>
                  </a:lnTo>
                  <a:cubicBezTo>
                    <a:pt x="2211552" y="153374"/>
                    <a:pt x="2567982" y="541771"/>
                    <a:pt x="2666672" y="1024053"/>
                  </a:cubicBezTo>
                  <a:lnTo>
                    <a:pt x="2671512" y="1055770"/>
                  </a:lnTo>
                  <a:lnTo>
                    <a:pt x="2671512" y="1535278"/>
                  </a:lnTo>
                  <a:lnTo>
                    <a:pt x="2666672" y="1566995"/>
                  </a:lnTo>
                  <a:cubicBezTo>
                    <a:pt x="2541067" y="2180809"/>
                    <a:pt x="1997965" y="2642543"/>
                    <a:pt x="1347019" y="2642543"/>
                  </a:cubicBezTo>
                  <a:cubicBezTo>
                    <a:pt x="603081" y="2642543"/>
                    <a:pt x="0" y="2039462"/>
                    <a:pt x="0" y="1295524"/>
                  </a:cubicBezTo>
                  <a:cubicBezTo>
                    <a:pt x="0" y="691074"/>
                    <a:pt x="398128" y="179612"/>
                    <a:pt x="946457" y="9064"/>
                  </a:cubicBezTo>
                  <a:close/>
                </a:path>
              </a:pathLst>
            </a:custGeom>
          </p:spPr>
        </p:pic>
      </p:grpSp>
      <p:grpSp>
        <p:nvGrpSpPr>
          <p:cNvPr id="34" name="Group 33">
            <a:extLst>
              <a:ext uri="{FF2B5EF4-FFF2-40B4-BE49-F238E27FC236}">
                <a16:creationId xmlns:a16="http://schemas.microsoft.com/office/drawing/2014/main" id="{DFF57FFE-FD3F-D594-8D0F-B8A583691EFD}"/>
              </a:ext>
            </a:extLst>
          </p:cNvPr>
          <p:cNvGrpSpPr/>
          <p:nvPr/>
        </p:nvGrpSpPr>
        <p:grpSpPr>
          <a:xfrm>
            <a:off x="3630555" y="1912765"/>
            <a:ext cx="2694038" cy="2694038"/>
            <a:chOff x="298649" y="2635443"/>
            <a:chExt cx="2694038" cy="2694038"/>
          </a:xfrm>
        </p:grpSpPr>
        <p:pic>
          <p:nvPicPr>
            <p:cNvPr id="7" name="Picture 6" descr="41,262 City View Window Blurred Background Royalty-Free Photos and Stock  Images | Shutterstock">
              <a:hlinkClick r:id="rId2"/>
              <a:extLst>
                <a:ext uri="{FF2B5EF4-FFF2-40B4-BE49-F238E27FC236}">
                  <a16:creationId xmlns:a16="http://schemas.microsoft.com/office/drawing/2014/main" id="{78CE73F4-7161-9CCC-8FC8-AEE34A776057}"/>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298649" y="2635443"/>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23" descr="A person in a white lab coat&#10;&#10;AI-generated content may be incorrect.">
              <a:extLst>
                <a:ext uri="{FF2B5EF4-FFF2-40B4-BE49-F238E27FC236}">
                  <a16:creationId xmlns:a16="http://schemas.microsoft.com/office/drawing/2014/main" id="{1A29732B-A959-A978-FC1B-F23F5C5089B2}"/>
                </a:ext>
              </a:extLst>
            </p:cNvPr>
            <p:cNvPicPr>
              <a:picLocks noChangeAspect="1"/>
            </p:cNvPicPr>
            <p:nvPr/>
          </p:nvPicPr>
          <p:blipFill>
            <a:blip r:embed="rId7"/>
            <a:srcRect l="15831" t="2827" r="15831" b="42502"/>
            <a:stretch>
              <a:fillRect/>
            </a:stretch>
          </p:blipFill>
          <p:spPr>
            <a:xfrm>
              <a:off x="298649" y="2635443"/>
              <a:ext cx="2694038" cy="2694038"/>
            </a:xfrm>
            <a:custGeom>
              <a:avLst/>
              <a:gdLst>
                <a:gd name="connsiteX0" fmla="*/ 1347019 w 2694038"/>
                <a:gd name="connsiteY0" fmla="*/ 0 h 2694038"/>
                <a:gd name="connsiteX1" fmla="*/ 2694038 w 2694038"/>
                <a:gd name="connsiteY1" fmla="*/ 1347019 h 2694038"/>
                <a:gd name="connsiteX2" fmla="*/ 1347019 w 2694038"/>
                <a:gd name="connsiteY2" fmla="*/ 2694038 h 2694038"/>
                <a:gd name="connsiteX3" fmla="*/ 0 w 2694038"/>
                <a:gd name="connsiteY3" fmla="*/ 1347019 h 2694038"/>
                <a:gd name="connsiteX4" fmla="*/ 1347019 w 2694038"/>
                <a:gd name="connsiteY4" fmla="*/ 0 h 269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38" h="2694038">
                  <a:moveTo>
                    <a:pt x="1347019" y="0"/>
                  </a:moveTo>
                  <a:cubicBezTo>
                    <a:pt x="2090957" y="0"/>
                    <a:pt x="2694038" y="603081"/>
                    <a:pt x="2694038" y="1347019"/>
                  </a:cubicBezTo>
                  <a:cubicBezTo>
                    <a:pt x="2694038" y="2090957"/>
                    <a:pt x="2090957" y="2694038"/>
                    <a:pt x="1347019" y="2694038"/>
                  </a:cubicBezTo>
                  <a:cubicBezTo>
                    <a:pt x="603081" y="2694038"/>
                    <a:pt x="0" y="2090957"/>
                    <a:pt x="0" y="1347019"/>
                  </a:cubicBezTo>
                  <a:cubicBezTo>
                    <a:pt x="0" y="603081"/>
                    <a:pt x="603081" y="0"/>
                    <a:pt x="1347019" y="0"/>
                  </a:cubicBezTo>
                  <a:close/>
                </a:path>
              </a:pathLst>
            </a:custGeom>
          </p:spPr>
        </p:pic>
      </p:grpSp>
      <p:grpSp>
        <p:nvGrpSpPr>
          <p:cNvPr id="35" name="Group 34">
            <a:extLst>
              <a:ext uri="{FF2B5EF4-FFF2-40B4-BE49-F238E27FC236}">
                <a16:creationId xmlns:a16="http://schemas.microsoft.com/office/drawing/2014/main" id="{7B4568B3-5013-92F5-CD59-9CEE11D39C4B}"/>
              </a:ext>
            </a:extLst>
          </p:cNvPr>
          <p:cNvGrpSpPr/>
          <p:nvPr/>
        </p:nvGrpSpPr>
        <p:grpSpPr>
          <a:xfrm>
            <a:off x="742885" y="1912765"/>
            <a:ext cx="2694038" cy="2694038"/>
            <a:chOff x="-3327513" y="2838563"/>
            <a:chExt cx="2694038" cy="2694038"/>
          </a:xfrm>
        </p:grpSpPr>
        <p:pic>
          <p:nvPicPr>
            <p:cNvPr id="28" name="Picture 27" descr="41,262 City View Window Blurred Background Royalty-Free Photos and Stock  Images | Shutterstock">
              <a:hlinkClick r:id="rId2"/>
              <a:extLst>
                <a:ext uri="{FF2B5EF4-FFF2-40B4-BE49-F238E27FC236}">
                  <a16:creationId xmlns:a16="http://schemas.microsoft.com/office/drawing/2014/main" id="{3467B1E5-EF13-711A-2E45-8D79C36E7740}"/>
                </a:ext>
              </a:extLst>
            </p:cNvPr>
            <p:cNvPicPr>
              <a:picLocks noChangeAspect="1" noChangeArrowheads="1"/>
            </p:cNvPicPr>
            <p:nvPr/>
          </p:nvPicPr>
          <p:blipFill rotWithShape="1">
            <a:blip r:embed="rId3">
              <a:alphaModFix/>
              <a:duotone>
                <a:schemeClr val="bg2">
                  <a:shade val="45000"/>
                  <a:satMod val="135000"/>
                </a:schemeClr>
                <a:prstClr val="white"/>
              </a:duotone>
              <a:extLst>
                <a:ext uri="{BEBA8EAE-BF5A-486C-A8C5-ECC9F3942E4B}">
                  <a14:imgProps xmlns:a14="http://schemas.microsoft.com/office/drawing/2010/main">
                    <a14:imgLayer r:embed="rId4">
                      <a14:imgEffect>
                        <a14:saturation sat="43000"/>
                      </a14:imgEffect>
                      <a14:imgEffect>
                        <a14:brightnessContrast bright="-3000"/>
                      </a14:imgEffect>
                    </a14:imgLayer>
                  </a14:imgProps>
                </a:ext>
                <a:ext uri="{28A0092B-C50C-407E-A947-70E740481C1C}">
                  <a14:useLocalDpi xmlns:a14="http://schemas.microsoft.com/office/drawing/2010/main" val="0"/>
                </a:ext>
              </a:extLst>
            </a:blip>
            <a:srcRect r="19931"/>
            <a:stretch/>
          </p:blipFill>
          <p:spPr bwMode="auto">
            <a:xfrm>
              <a:off x="-3327513" y="2838563"/>
              <a:ext cx="2694038" cy="2694038"/>
            </a:xfrm>
            <a:prstGeom prst="ellipse">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18050857-A78B-E370-2287-4312E60BA95B}"/>
                </a:ext>
              </a:extLst>
            </p:cNvPr>
            <p:cNvPicPr>
              <a:picLocks noChangeAspect="1"/>
            </p:cNvPicPr>
            <p:nvPr/>
          </p:nvPicPr>
          <p:blipFill>
            <a:blip r:embed="rId8"/>
            <a:srcRect l="4116" t="8561" r="5723"/>
            <a:stretch/>
          </p:blipFill>
          <p:spPr>
            <a:xfrm>
              <a:off x="-3327513" y="2838563"/>
              <a:ext cx="2694038" cy="2694038"/>
            </a:xfrm>
            <a:custGeom>
              <a:avLst/>
              <a:gdLst>
                <a:gd name="connsiteX0" fmla="*/ 1347019 w 2694038"/>
                <a:gd name="connsiteY0" fmla="*/ 0 h 2694038"/>
                <a:gd name="connsiteX1" fmla="*/ 2694038 w 2694038"/>
                <a:gd name="connsiteY1" fmla="*/ 1347019 h 2694038"/>
                <a:gd name="connsiteX2" fmla="*/ 1347019 w 2694038"/>
                <a:gd name="connsiteY2" fmla="*/ 2694038 h 2694038"/>
                <a:gd name="connsiteX3" fmla="*/ 0 w 2694038"/>
                <a:gd name="connsiteY3" fmla="*/ 1347019 h 2694038"/>
                <a:gd name="connsiteX4" fmla="*/ 1347019 w 2694038"/>
                <a:gd name="connsiteY4" fmla="*/ 0 h 269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038" h="2694038">
                  <a:moveTo>
                    <a:pt x="1347019" y="0"/>
                  </a:moveTo>
                  <a:cubicBezTo>
                    <a:pt x="2090957" y="0"/>
                    <a:pt x="2694038" y="603081"/>
                    <a:pt x="2694038" y="1347019"/>
                  </a:cubicBezTo>
                  <a:cubicBezTo>
                    <a:pt x="2694038" y="2090957"/>
                    <a:pt x="2090957" y="2694038"/>
                    <a:pt x="1347019" y="2694038"/>
                  </a:cubicBezTo>
                  <a:cubicBezTo>
                    <a:pt x="603081" y="2694038"/>
                    <a:pt x="0" y="2090957"/>
                    <a:pt x="0" y="1347019"/>
                  </a:cubicBezTo>
                  <a:cubicBezTo>
                    <a:pt x="0" y="603081"/>
                    <a:pt x="603081" y="0"/>
                    <a:pt x="1347019" y="0"/>
                  </a:cubicBezTo>
                  <a:close/>
                </a:path>
              </a:pathLst>
            </a:custGeom>
          </p:spPr>
        </p:pic>
      </p:grpSp>
      <p:sp>
        <p:nvSpPr>
          <p:cNvPr id="49" name="TextBox 48">
            <a:extLst>
              <a:ext uri="{FF2B5EF4-FFF2-40B4-BE49-F238E27FC236}">
                <a16:creationId xmlns:a16="http://schemas.microsoft.com/office/drawing/2014/main" id="{306F7342-D414-AB8F-DE8E-E3F054592EC8}"/>
              </a:ext>
            </a:extLst>
          </p:cNvPr>
          <p:cNvSpPr txBox="1"/>
          <p:nvPr/>
        </p:nvSpPr>
        <p:spPr>
          <a:xfrm>
            <a:off x="3630555" y="4816067"/>
            <a:ext cx="2694038" cy="1519198"/>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Dr. Anna Wilkinson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600" b="0" i="0" u="none" strike="noStrike" kern="1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MSc., MD, CCFP, FCFP</a:t>
            </a:r>
            <a:endParaRPr kumimoji="0" lang="en-CA" sz="1600" b="0" i="0" u="none" strike="noStrike" kern="1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600" b="0" i="0" u="none" strike="noStrike" kern="1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GP Oncologist, </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600" b="0" i="0" u="none" strike="noStrike" kern="1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The Ottawa Hospital (University of Ottawa)</a:t>
            </a:r>
            <a:endParaRPr kumimoji="0" lang="en-CA" sz="1600" b="0" i="0" u="none" strike="noStrike" kern="1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50" name="TextBox 49">
            <a:extLst>
              <a:ext uri="{FF2B5EF4-FFF2-40B4-BE49-F238E27FC236}">
                <a16:creationId xmlns:a16="http://schemas.microsoft.com/office/drawing/2014/main" id="{43393FFE-4E28-8D4B-BE16-1176B0B5BDD4}"/>
              </a:ext>
            </a:extLst>
          </p:cNvPr>
          <p:cNvSpPr txBox="1"/>
          <p:nvPr/>
        </p:nvSpPr>
        <p:spPr>
          <a:xfrm>
            <a:off x="6529488" y="4816067"/>
            <a:ext cx="2694038" cy="1519198"/>
          </a:xfrm>
          <a:prstGeom prst="rect">
            <a:avLst/>
          </a:prstGeom>
          <a:noFill/>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1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Dr. Sandeep Sehdev </a:t>
            </a:r>
            <a:r>
              <a:rPr kumimoji="0" lang="en-US" sz="1600" b="0" i="0" u="none" strike="noStrike" kern="1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MD FRCPC</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600" b="0" i="0" u="none" strike="noStrike" kern="100" cap="none" spc="0" normalizeH="0" baseline="0" noProof="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Medical Oncologist, Ottawa Hospital Cancer Centre (University of Ottawa)</a:t>
            </a:r>
          </a:p>
        </p:txBody>
      </p:sp>
      <p:sp>
        <p:nvSpPr>
          <p:cNvPr id="51" name="TextBox 50">
            <a:extLst>
              <a:ext uri="{FF2B5EF4-FFF2-40B4-BE49-F238E27FC236}">
                <a16:creationId xmlns:a16="http://schemas.microsoft.com/office/drawing/2014/main" id="{881A9723-0D06-501B-B0BE-F2239DE29500}"/>
              </a:ext>
            </a:extLst>
          </p:cNvPr>
          <p:cNvSpPr txBox="1"/>
          <p:nvPr/>
        </p:nvSpPr>
        <p:spPr>
          <a:xfrm>
            <a:off x="9428421" y="4816067"/>
            <a:ext cx="2694038"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ptos" panose="02110004020202020204"/>
                <a:ea typeface="+mn-ea"/>
                <a:cs typeface="+mn-cs"/>
              </a:rPr>
              <a:t>Kimberly Carson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Breast Cancer Canada</a:t>
            </a:r>
            <a:endParaRPr kumimoji="0" lang="en-CA" sz="1600" b="0" i="0" u="none" strike="noStrike" kern="1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2" name="TextBox 51">
            <a:extLst>
              <a:ext uri="{FF2B5EF4-FFF2-40B4-BE49-F238E27FC236}">
                <a16:creationId xmlns:a16="http://schemas.microsoft.com/office/drawing/2014/main" id="{D01249E8-816C-AD0B-FD83-3BDA8D47793A}"/>
              </a:ext>
            </a:extLst>
          </p:cNvPr>
          <p:cNvSpPr txBox="1"/>
          <p:nvPr/>
        </p:nvSpPr>
        <p:spPr>
          <a:xfrm>
            <a:off x="622801" y="4816067"/>
            <a:ext cx="2694038"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Jefferson Tea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CEO,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Agilis Health </a:t>
            </a:r>
            <a:endParaRPr kumimoji="0" lang="en-CA" sz="16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3" name="TextBox 52">
            <a:extLst>
              <a:ext uri="{FF2B5EF4-FFF2-40B4-BE49-F238E27FC236}">
                <a16:creationId xmlns:a16="http://schemas.microsoft.com/office/drawing/2014/main" id="{883A30EE-27C8-2FE1-7F9C-00A9C733B0A4}"/>
              </a:ext>
            </a:extLst>
          </p:cNvPr>
          <p:cNvSpPr txBox="1"/>
          <p:nvPr/>
        </p:nvSpPr>
        <p:spPr>
          <a:xfrm>
            <a:off x="1378651" y="1255363"/>
            <a:ext cx="1422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70F18"/>
                </a:solidFill>
                <a:effectLst/>
                <a:uLnTx/>
                <a:uFillTx/>
                <a:latin typeface="Segoe UI" panose="020B0502040204020203" pitchFamily="34" charset="0"/>
                <a:ea typeface="+mn-ea"/>
                <a:cs typeface="Segoe UI" panose="020B0502040204020203" pitchFamily="34" charset="0"/>
              </a:rPr>
              <a:t>Moderator:</a:t>
            </a:r>
          </a:p>
        </p:txBody>
      </p:sp>
      <p:sp>
        <p:nvSpPr>
          <p:cNvPr id="54" name="TextBox 53">
            <a:extLst>
              <a:ext uri="{FF2B5EF4-FFF2-40B4-BE49-F238E27FC236}">
                <a16:creationId xmlns:a16="http://schemas.microsoft.com/office/drawing/2014/main" id="{C481913F-DDCF-8D78-5FCB-82ABB9EDB605}"/>
              </a:ext>
            </a:extLst>
          </p:cNvPr>
          <p:cNvSpPr txBox="1"/>
          <p:nvPr/>
        </p:nvSpPr>
        <p:spPr>
          <a:xfrm>
            <a:off x="7228958" y="1254135"/>
            <a:ext cx="12134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770F18"/>
                </a:solidFill>
                <a:effectLst/>
                <a:uLnTx/>
                <a:uFillTx/>
                <a:latin typeface="Segoe UI" panose="020B0502040204020203" pitchFamily="34" charset="0"/>
                <a:ea typeface="+mn-ea"/>
                <a:cs typeface="Segoe UI" panose="020B0502040204020203" pitchFamily="34" charset="0"/>
              </a:rPr>
              <a:t>Speakers:</a:t>
            </a:r>
          </a:p>
        </p:txBody>
      </p:sp>
      <p:cxnSp>
        <p:nvCxnSpPr>
          <p:cNvPr id="56" name="Straight Connector 55">
            <a:extLst>
              <a:ext uri="{FF2B5EF4-FFF2-40B4-BE49-F238E27FC236}">
                <a16:creationId xmlns:a16="http://schemas.microsoft.com/office/drawing/2014/main" id="{F39E3D5D-13CE-3A9A-74C9-6CFD0830848F}"/>
              </a:ext>
            </a:extLst>
          </p:cNvPr>
          <p:cNvCxnSpPr>
            <a:cxnSpLocks/>
          </p:cNvCxnSpPr>
          <p:nvPr/>
        </p:nvCxnSpPr>
        <p:spPr>
          <a:xfrm>
            <a:off x="3766088" y="1438801"/>
            <a:ext cx="3462870" cy="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a:extLst>
              <a:ext uri="{FF2B5EF4-FFF2-40B4-BE49-F238E27FC236}">
                <a16:creationId xmlns:a16="http://schemas.microsoft.com/office/drawing/2014/main" id="{77CDF0F9-C99C-6DDE-335D-7AAFC1EC6D19}"/>
              </a:ext>
            </a:extLst>
          </p:cNvPr>
          <p:cNvCxnSpPr>
            <a:cxnSpLocks/>
          </p:cNvCxnSpPr>
          <p:nvPr/>
        </p:nvCxnSpPr>
        <p:spPr>
          <a:xfrm>
            <a:off x="8442432" y="1438801"/>
            <a:ext cx="346287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6258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D45E3-E1C1-7C64-E932-2E23B5D7C66F}"/>
            </a:ext>
          </a:extLst>
        </p:cNvPr>
        <p:cNvGrpSpPr/>
        <p:nvPr/>
      </p:nvGrpSpPr>
      <p:grpSpPr>
        <a:xfrm>
          <a:off x="0" y="0"/>
          <a:ext cx="0" cy="0"/>
          <a:chOff x="0" y="0"/>
          <a:chExt cx="0" cy="0"/>
        </a:xfrm>
      </p:grpSpPr>
      <p:pic>
        <p:nvPicPr>
          <p:cNvPr id="7" name="Picture 6" descr="A red rectangle with many triangles&#10;&#10;AI-generated content may be incorrect.">
            <a:extLst>
              <a:ext uri="{FF2B5EF4-FFF2-40B4-BE49-F238E27FC236}">
                <a16:creationId xmlns:a16="http://schemas.microsoft.com/office/drawing/2014/main" id="{CF41EC0A-9E3A-729C-B488-5A22D1253AF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1000"/>
                    </a14:imgEffect>
                  </a14:imgLayer>
                </a14:imgProps>
              </a:ext>
            </a:extLst>
          </a:blip>
          <a:srcRect l="2244" t="2923" r="2079" b="3490"/>
          <a:stretch>
            <a:fillRect/>
          </a:stretch>
        </p:blipFill>
        <p:spPr>
          <a:xfrm flipH="1">
            <a:off x="0" y="-1"/>
            <a:ext cx="12192000" cy="6865583"/>
          </a:xfrm>
          <a:prstGeom prst="rect">
            <a:avLst/>
          </a:prstGeom>
        </p:spPr>
      </p:pic>
      <p:sp>
        <p:nvSpPr>
          <p:cNvPr id="10" name="Rectangle 9">
            <a:extLst>
              <a:ext uri="{FF2B5EF4-FFF2-40B4-BE49-F238E27FC236}">
                <a16:creationId xmlns:a16="http://schemas.microsoft.com/office/drawing/2014/main" id="{8EC57DC8-A18F-3B69-306E-C1A1646C904D}"/>
              </a:ext>
            </a:extLst>
          </p:cNvPr>
          <p:cNvSpPr/>
          <p:nvPr/>
        </p:nvSpPr>
        <p:spPr>
          <a:xfrm>
            <a:off x="0" y="842027"/>
            <a:ext cx="4114800" cy="1293486"/>
          </a:xfrm>
          <a:prstGeom prst="rect">
            <a:avLst/>
          </a:prstGeom>
          <a:solidFill>
            <a:srgbClr val="770F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BB60C501-CA8F-B7CB-24FE-7D3DAB53D937}"/>
              </a:ext>
            </a:extLst>
          </p:cNvPr>
          <p:cNvSpPr/>
          <p:nvPr/>
        </p:nvSpPr>
        <p:spPr>
          <a:xfrm>
            <a:off x="0" y="4110972"/>
            <a:ext cx="12192000" cy="1905001"/>
          </a:xfrm>
          <a:prstGeom prst="rect">
            <a:avLst/>
          </a:prstGeom>
          <a:gradFill flip="none" rotWithShape="1">
            <a:gsLst>
              <a:gs pos="0">
                <a:srgbClr val="770F18"/>
              </a:gs>
              <a:gs pos="90000">
                <a:schemeClr val="bg1"/>
              </a:gs>
              <a:gs pos="10000">
                <a:schemeClr val="bg1"/>
              </a:gs>
              <a:gs pos="100000">
                <a:srgbClr val="770F18"/>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15F5040F-8B24-0F15-C645-9A523A06D70C}"/>
              </a:ext>
            </a:extLst>
          </p:cNvPr>
          <p:cNvSpPr txBox="1"/>
          <p:nvPr/>
        </p:nvSpPr>
        <p:spPr>
          <a:xfrm>
            <a:off x="494151" y="4754532"/>
            <a:ext cx="1210887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85000"/>
                    <a:lumOff val="15000"/>
                  </a:prstClr>
                </a:solidFill>
                <a:effectLst/>
                <a:uLnTx/>
                <a:uFillTx/>
                <a:latin typeface="Segoe UI" panose="020B0502040204020203" pitchFamily="34" charset="0"/>
                <a:ea typeface="+mn-ea"/>
                <a:cs typeface="Segoe UI" panose="020B0502040204020203" pitchFamily="34" charset="0"/>
              </a:rPr>
              <a:t>THANK YOU!</a:t>
            </a:r>
          </a:p>
        </p:txBody>
      </p:sp>
      <p:pic>
        <p:nvPicPr>
          <p:cNvPr id="2" name="Picture 1">
            <a:extLst>
              <a:ext uri="{FF2B5EF4-FFF2-40B4-BE49-F238E27FC236}">
                <a16:creationId xmlns:a16="http://schemas.microsoft.com/office/drawing/2014/main" id="{21193C6F-ABDF-9D90-6977-E3875751DDA9}"/>
              </a:ext>
            </a:extLst>
          </p:cNvPr>
          <p:cNvPicPr>
            <a:picLocks noChangeAspect="1"/>
          </p:cNvPicPr>
          <p:nvPr/>
        </p:nvPicPr>
        <p:blipFill>
          <a:blip r:embed="rId4"/>
          <a:stretch>
            <a:fillRect/>
          </a:stretch>
        </p:blipFill>
        <p:spPr>
          <a:xfrm>
            <a:off x="6424869" y="4586180"/>
            <a:ext cx="5272980" cy="865098"/>
          </a:xfrm>
          <a:prstGeom prst="rect">
            <a:avLst/>
          </a:prstGeom>
        </p:spPr>
      </p:pic>
    </p:spTree>
    <p:extLst>
      <p:ext uri="{BB962C8B-B14F-4D97-AF65-F5344CB8AC3E}">
        <p14:creationId xmlns:p14="http://schemas.microsoft.com/office/powerpoint/2010/main" val="360115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6AE36-7EFE-8070-AAF4-6A645CC7C4DB}"/>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5A73869-7EAE-674F-7019-FA231D8A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3F7B8BE-D953-4A8B-E7A4-9BD6B0142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E4B2C97E-31B5-16A7-2DDB-BB2CAF2E5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6D259D18-DD13-9E9F-CDB0-D274637B00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952888-B31A-9BB6-2990-E684B0BD3B89}"/>
              </a:ext>
            </a:extLst>
          </p:cNvPr>
          <p:cNvSpPr>
            <a:spLocks noGrp="1"/>
          </p:cNvSpPr>
          <p:nvPr>
            <p:ph type="title"/>
          </p:nvPr>
        </p:nvSpPr>
        <p:spPr>
          <a:xfrm>
            <a:off x="699715" y="832693"/>
            <a:ext cx="10719399" cy="977442"/>
          </a:xfrm>
        </p:spPr>
        <p:txBody>
          <a:bodyPr vert="horz" lIns="91440" tIns="45720" rIns="91440" bIns="45720" rtlCol="0" anchor="ctr">
            <a:noAutofit/>
          </a:bodyPr>
          <a:lstStyle/>
          <a:p>
            <a:r>
              <a:rPr lang="en-US" sz="4800" dirty="0">
                <a:solidFill>
                  <a:srgbClr val="FFFFFF"/>
                </a:solidFill>
                <a:latin typeface="Aptos" panose="020B0004020202020204" pitchFamily="34" charset="0"/>
              </a:rPr>
              <a:t>Breast Cancer Incidence in Canada</a:t>
            </a:r>
            <a:br>
              <a:rPr lang="en-US" sz="6600" dirty="0">
                <a:solidFill>
                  <a:srgbClr val="FFFFFF"/>
                </a:solidFill>
                <a:latin typeface="Aptos ExtraBold" panose="020F0502020204030204" pitchFamily="34" charset="0"/>
              </a:rPr>
            </a:br>
            <a:endParaRPr lang="en-US" sz="6600" dirty="0">
              <a:solidFill>
                <a:srgbClr val="FFFFFF"/>
              </a:solidFill>
              <a:latin typeface="Aptos ExtraBold" panose="020F0502020204030204" pitchFamily="34" charset="0"/>
            </a:endParaRPr>
          </a:p>
        </p:txBody>
      </p:sp>
      <p:pic>
        <p:nvPicPr>
          <p:cNvPr id="1026" name="Picture 2" descr="Curroncol 29 00444 g001">
            <a:extLst>
              <a:ext uri="{FF2B5EF4-FFF2-40B4-BE49-F238E27FC236}">
                <a16:creationId xmlns:a16="http://schemas.microsoft.com/office/drawing/2014/main" id="{72E7D1A8-4B70-4858-A980-554B84215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15" y="1632857"/>
            <a:ext cx="9969159" cy="52390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0ADB92E-E6A4-ED0E-D02F-EE6C77930C13}"/>
              </a:ext>
            </a:extLst>
          </p:cNvPr>
          <p:cNvSpPr txBox="1"/>
          <p:nvPr/>
        </p:nvSpPr>
        <p:spPr>
          <a:xfrm>
            <a:off x="165486" y="6614049"/>
            <a:ext cx="12015628"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Wilkinson, A. N., Billette, J. M., Ellison, L. F., Killip, M. A., Islam, N., &amp; Seely, J. M. (2022). The impact of </a:t>
            </a:r>
            <a:r>
              <a:rPr kumimoji="0" lang="en-US" sz="8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organised</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screening programs on breast cancer stage at diagnosis for Canadian women aged 40–49 and 50–59.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Current Oncology</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29</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(8), 5627-5643.</a:t>
            </a:r>
            <a:endPar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9761572-3B4C-9F4B-F715-52CB5320F151}"/>
              </a:ext>
            </a:extLst>
          </p:cNvPr>
          <p:cNvPicPr>
            <a:picLocks noChangeAspect="1"/>
          </p:cNvPicPr>
          <p:nvPr/>
        </p:nvPicPr>
        <p:blipFill>
          <a:blip r:embed="rId4"/>
          <a:stretch>
            <a:fillRect/>
          </a:stretch>
        </p:blipFill>
        <p:spPr>
          <a:xfrm>
            <a:off x="2428995" y="3257228"/>
            <a:ext cx="7993934" cy="1118827"/>
          </a:xfrm>
          <a:prstGeom prst="rect">
            <a:avLst/>
          </a:prstGeom>
        </p:spPr>
      </p:pic>
    </p:spTree>
    <p:extLst>
      <p:ext uri="{BB962C8B-B14F-4D97-AF65-F5344CB8AC3E}">
        <p14:creationId xmlns:p14="http://schemas.microsoft.com/office/powerpoint/2010/main" val="172518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06B87-B10F-7D29-1CFB-1969DE985BCA}"/>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423D1B81-88F4-27B8-E2E8-745E27B78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 name="Rectangle 5">
            <a:extLst>
              <a:ext uri="{FF2B5EF4-FFF2-40B4-BE49-F238E27FC236}">
                <a16:creationId xmlns:a16="http://schemas.microsoft.com/office/drawing/2014/main" id="{A3BEBC22-2360-548F-C65E-10BF8FF9A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AFB45D1-BD82-28CC-893A-F512D3F36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5EEE002-70AE-B118-02D5-0EBF93C8D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D8925E6-0F5D-A7F5-5F2A-021992E01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9FFA2F5E-ECFE-F1C7-0D40-9FA82F747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0B7570B-679E-684F-4F54-94F60C42FA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4FCABA-C5F2-44E9-75E1-13137B57E3C2}"/>
              </a:ext>
            </a:extLst>
          </p:cNvPr>
          <p:cNvSpPr>
            <a:spLocks noGrp="1"/>
          </p:cNvSpPr>
          <p:nvPr>
            <p:ph type="title"/>
          </p:nvPr>
        </p:nvSpPr>
        <p:spPr>
          <a:xfrm>
            <a:off x="152400" y="1762511"/>
            <a:ext cx="3504802" cy="3387497"/>
          </a:xfrm>
        </p:spPr>
        <p:txBody>
          <a:bodyPr anchor="b">
            <a:noAutofit/>
          </a:bodyPr>
          <a:lstStyle/>
          <a:p>
            <a:pPr algn="r"/>
            <a:r>
              <a:rPr lang="en-CA" sz="5400" dirty="0">
                <a:solidFill>
                  <a:srgbClr val="FFFFFF"/>
                </a:solidFill>
                <a:latin typeface="Aptos" panose="020B0004020202020204" pitchFamily="34" charset="0"/>
              </a:rPr>
              <a:t>Increasing Incidence in Young Women</a:t>
            </a:r>
          </a:p>
        </p:txBody>
      </p:sp>
      <p:sp>
        <p:nvSpPr>
          <p:cNvPr id="10" name="Rectangle 1">
            <a:extLst>
              <a:ext uri="{FF2B5EF4-FFF2-40B4-BE49-F238E27FC236}">
                <a16:creationId xmlns:a16="http://schemas.microsoft.com/office/drawing/2014/main" id="{1B1B095F-DEE7-5A1A-712D-F0275FDE6A59}"/>
              </a:ext>
            </a:extLst>
          </p:cNvPr>
          <p:cNvSpPr>
            <a:spLocks noChangeArrowheads="1"/>
          </p:cNvSpPr>
          <p:nvPr/>
        </p:nvSpPr>
        <p:spPr bwMode="auto">
          <a:xfrm>
            <a:off x="4027714" y="6535658"/>
            <a:ext cx="776151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Seely JM, Ellison LF, Billette J-M, Zhang SX, Wilkinson AN. Incidence of Breast Cancer in Younger Women: A Canadian Trend Analysis. </a:t>
            </a:r>
            <a:r>
              <a:rPr kumimoji="0" lang="en-US" altLang="en-US" sz="800"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t>Canadian Association of Radiologists Journal</a:t>
            </a:r>
            <a:r>
              <a:rPr kumimoji="0" lang="en-US" alt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2024;75(4):847-854. doi:</a:t>
            </a:r>
            <a:r>
              <a:rPr kumimoji="0" lang="en-US" alt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hlinkClick r:id="rId3"/>
              </a:rPr>
              <a:t>10.1177/08465371241246422</a:t>
            </a:r>
            <a:endParaRPr kumimoji="0" lang="en-US" altLang="en-US" sz="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14" name="Picture 13">
            <a:extLst>
              <a:ext uri="{FF2B5EF4-FFF2-40B4-BE49-F238E27FC236}">
                <a16:creationId xmlns:a16="http://schemas.microsoft.com/office/drawing/2014/main" id="{224D99F0-540A-F2FF-C191-6507B8529BD2}"/>
              </a:ext>
            </a:extLst>
          </p:cNvPr>
          <p:cNvPicPr>
            <a:picLocks noChangeAspect="1"/>
          </p:cNvPicPr>
          <p:nvPr/>
        </p:nvPicPr>
        <p:blipFill>
          <a:blip r:embed="rId4"/>
          <a:srcRect t="13922" b="8161"/>
          <a:stretch/>
        </p:blipFill>
        <p:spPr>
          <a:xfrm>
            <a:off x="5423119" y="250346"/>
            <a:ext cx="4572000" cy="2014850"/>
          </a:xfrm>
          <a:prstGeom prst="rect">
            <a:avLst/>
          </a:prstGeom>
        </p:spPr>
      </p:pic>
      <p:pic>
        <p:nvPicPr>
          <p:cNvPr id="16" name="Picture 15">
            <a:extLst>
              <a:ext uri="{FF2B5EF4-FFF2-40B4-BE49-F238E27FC236}">
                <a16:creationId xmlns:a16="http://schemas.microsoft.com/office/drawing/2014/main" id="{810B2A10-7C72-7876-2150-050DF18B31F7}"/>
              </a:ext>
            </a:extLst>
          </p:cNvPr>
          <p:cNvPicPr>
            <a:picLocks noChangeAspect="1"/>
          </p:cNvPicPr>
          <p:nvPr/>
        </p:nvPicPr>
        <p:blipFill>
          <a:blip r:embed="rId5"/>
          <a:srcRect t="15053" b="5521"/>
          <a:stretch/>
        </p:blipFill>
        <p:spPr>
          <a:xfrm>
            <a:off x="5423119" y="2360707"/>
            <a:ext cx="4572000" cy="1854500"/>
          </a:xfrm>
          <a:prstGeom prst="rect">
            <a:avLst/>
          </a:prstGeom>
        </p:spPr>
      </p:pic>
      <p:pic>
        <p:nvPicPr>
          <p:cNvPr id="17" name="Picture 16">
            <a:extLst>
              <a:ext uri="{FF2B5EF4-FFF2-40B4-BE49-F238E27FC236}">
                <a16:creationId xmlns:a16="http://schemas.microsoft.com/office/drawing/2014/main" id="{0321A973-744F-4EE6-BCB2-5E1152EC7B26}"/>
              </a:ext>
            </a:extLst>
          </p:cNvPr>
          <p:cNvPicPr>
            <a:picLocks noChangeAspect="1"/>
          </p:cNvPicPr>
          <p:nvPr/>
        </p:nvPicPr>
        <p:blipFill>
          <a:blip r:embed="rId6"/>
          <a:srcRect t="14972" b="7314"/>
          <a:stretch/>
        </p:blipFill>
        <p:spPr>
          <a:xfrm>
            <a:off x="5423119" y="4310718"/>
            <a:ext cx="4572000" cy="1939450"/>
          </a:xfrm>
          <a:prstGeom prst="rect">
            <a:avLst/>
          </a:prstGeom>
        </p:spPr>
      </p:pic>
      <p:sp>
        <p:nvSpPr>
          <p:cNvPr id="18" name="TextBox 17">
            <a:extLst>
              <a:ext uri="{FF2B5EF4-FFF2-40B4-BE49-F238E27FC236}">
                <a16:creationId xmlns:a16="http://schemas.microsoft.com/office/drawing/2014/main" id="{B2BDFADC-77E6-3B6E-F644-CDD69CC12E48}"/>
              </a:ext>
            </a:extLst>
          </p:cNvPr>
          <p:cNvSpPr txBox="1"/>
          <p:nvPr/>
        </p:nvSpPr>
        <p:spPr>
          <a:xfrm>
            <a:off x="4281319" y="2858721"/>
            <a:ext cx="994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30’s</a:t>
            </a:r>
          </a:p>
        </p:txBody>
      </p:sp>
      <p:sp>
        <p:nvSpPr>
          <p:cNvPr id="19" name="TextBox 18">
            <a:extLst>
              <a:ext uri="{FF2B5EF4-FFF2-40B4-BE49-F238E27FC236}">
                <a16:creationId xmlns:a16="http://schemas.microsoft.com/office/drawing/2014/main" id="{50E4DB00-344E-6C16-4BF2-30A30AEC5D49}"/>
              </a:ext>
            </a:extLst>
          </p:cNvPr>
          <p:cNvSpPr txBox="1"/>
          <p:nvPr/>
        </p:nvSpPr>
        <p:spPr>
          <a:xfrm>
            <a:off x="4281319" y="937393"/>
            <a:ext cx="994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20’s</a:t>
            </a:r>
          </a:p>
        </p:txBody>
      </p:sp>
      <p:sp>
        <p:nvSpPr>
          <p:cNvPr id="20" name="TextBox 19">
            <a:extLst>
              <a:ext uri="{FF2B5EF4-FFF2-40B4-BE49-F238E27FC236}">
                <a16:creationId xmlns:a16="http://schemas.microsoft.com/office/drawing/2014/main" id="{683807EC-BE7D-4BD2-979E-3C6F45B45762}"/>
              </a:ext>
            </a:extLst>
          </p:cNvPr>
          <p:cNvSpPr txBox="1"/>
          <p:nvPr/>
        </p:nvSpPr>
        <p:spPr>
          <a:xfrm>
            <a:off x="4281319" y="4780049"/>
            <a:ext cx="9946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40’s</a:t>
            </a:r>
          </a:p>
        </p:txBody>
      </p:sp>
      <p:sp>
        <p:nvSpPr>
          <p:cNvPr id="21" name="TextBox 20">
            <a:extLst>
              <a:ext uri="{FF2B5EF4-FFF2-40B4-BE49-F238E27FC236}">
                <a16:creationId xmlns:a16="http://schemas.microsoft.com/office/drawing/2014/main" id="{EFEA3A75-82F3-9A71-BE73-7FDA311C16B4}"/>
              </a:ext>
            </a:extLst>
          </p:cNvPr>
          <p:cNvSpPr txBox="1"/>
          <p:nvPr/>
        </p:nvSpPr>
        <p:spPr>
          <a:xfrm>
            <a:off x="9897896" y="5504377"/>
            <a:ext cx="2264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FF0000"/>
                </a:solidFill>
                <a:effectLst/>
                <a:uLnTx/>
                <a:uFillTx/>
                <a:latin typeface="Aptos" panose="020B0004020202020204" pitchFamily="34" charset="0"/>
                <a:ea typeface="+mn-ea"/>
                <a:cs typeface="Arial" panose="020B0604020202020204" pitchFamily="34" charset="0"/>
              </a:rPr>
              <a:t>9.1% increase</a:t>
            </a:r>
          </a:p>
        </p:txBody>
      </p:sp>
      <p:sp>
        <p:nvSpPr>
          <p:cNvPr id="22" name="TextBox 21">
            <a:extLst>
              <a:ext uri="{FF2B5EF4-FFF2-40B4-BE49-F238E27FC236}">
                <a16:creationId xmlns:a16="http://schemas.microsoft.com/office/drawing/2014/main" id="{20EB8B1E-D033-CF81-AD2C-DDC6C9354F14}"/>
              </a:ext>
            </a:extLst>
          </p:cNvPr>
          <p:cNvSpPr txBox="1"/>
          <p:nvPr/>
        </p:nvSpPr>
        <p:spPr>
          <a:xfrm>
            <a:off x="9897896" y="3490518"/>
            <a:ext cx="2264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FF0000"/>
                </a:solidFill>
                <a:effectLst/>
                <a:uLnTx/>
                <a:uFillTx/>
                <a:latin typeface="Aptos" panose="020B0004020202020204" pitchFamily="34" charset="0"/>
                <a:ea typeface="+mn-ea"/>
                <a:cs typeface="Arial" panose="020B0604020202020204" pitchFamily="34" charset="0"/>
              </a:rPr>
              <a:t>12.5% increase</a:t>
            </a:r>
          </a:p>
        </p:txBody>
      </p:sp>
      <p:sp>
        <p:nvSpPr>
          <p:cNvPr id="23" name="TextBox 22">
            <a:extLst>
              <a:ext uri="{FF2B5EF4-FFF2-40B4-BE49-F238E27FC236}">
                <a16:creationId xmlns:a16="http://schemas.microsoft.com/office/drawing/2014/main" id="{631638A1-6E58-D6A4-C0E4-964B27F3D6DF}"/>
              </a:ext>
            </a:extLst>
          </p:cNvPr>
          <p:cNvSpPr txBox="1"/>
          <p:nvPr/>
        </p:nvSpPr>
        <p:spPr>
          <a:xfrm>
            <a:off x="9897896" y="1563750"/>
            <a:ext cx="2264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FF0000"/>
                </a:solidFill>
                <a:effectLst/>
                <a:uLnTx/>
                <a:uFillTx/>
                <a:latin typeface="Aptos" panose="020B0004020202020204" pitchFamily="34" charset="0"/>
                <a:ea typeface="+mn-ea"/>
                <a:cs typeface="Arial" panose="020B0604020202020204" pitchFamily="34" charset="0"/>
              </a:rPr>
              <a:t>56.4% increase</a:t>
            </a:r>
          </a:p>
        </p:txBody>
      </p:sp>
    </p:spTree>
    <p:extLst>
      <p:ext uri="{BB962C8B-B14F-4D97-AF65-F5344CB8AC3E}">
        <p14:creationId xmlns:p14="http://schemas.microsoft.com/office/powerpoint/2010/main" val="9454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3ED8-6FC6-EEE6-11E7-8D21871F2507}"/>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E675BC4-FE77-7D01-5217-650C17045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8213FE58-D5FA-F066-1C23-2A5DDEE2C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2081E1D-E4C2-51F2-1C54-8BF300182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305994" y="-5310547"/>
            <a:ext cx="1580014" cy="12192002"/>
          </a:xfrm>
          <a:prstGeom prst="rect">
            <a:avLst/>
          </a:prstGeom>
          <a:gradFill>
            <a:gsLst>
              <a:gs pos="19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9FDD9D4C-10C9-2483-1BB9-66649CAFD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72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4DDFC0-6CCB-ABE6-0206-BED0A48565A5}"/>
              </a:ext>
            </a:extLst>
          </p:cNvPr>
          <p:cNvSpPr>
            <a:spLocks noGrp="1"/>
          </p:cNvSpPr>
          <p:nvPr>
            <p:ph type="title"/>
          </p:nvPr>
        </p:nvSpPr>
        <p:spPr>
          <a:xfrm>
            <a:off x="699715" y="832693"/>
            <a:ext cx="10719399" cy="977442"/>
          </a:xfrm>
        </p:spPr>
        <p:txBody>
          <a:bodyPr vert="horz" lIns="91440" tIns="45720" rIns="91440" bIns="45720" rtlCol="0" anchor="ctr">
            <a:noAutofit/>
          </a:bodyPr>
          <a:lstStyle/>
          <a:p>
            <a:r>
              <a:rPr lang="en-US" sz="4800" dirty="0">
                <a:solidFill>
                  <a:srgbClr val="FFFFFF"/>
                </a:solidFill>
                <a:latin typeface="Aptos" panose="020B0004020202020204" pitchFamily="34" charset="0"/>
              </a:rPr>
              <a:t>Race and Ethnicity and Breast Cancer</a:t>
            </a:r>
            <a:br>
              <a:rPr lang="en-US" sz="6600" dirty="0">
                <a:solidFill>
                  <a:srgbClr val="FFFFFF"/>
                </a:solidFill>
                <a:latin typeface="Aptos" panose="020B0004020202020204" pitchFamily="34" charset="0"/>
              </a:rPr>
            </a:br>
            <a:endParaRPr lang="en-US" sz="6600" dirty="0">
              <a:solidFill>
                <a:srgbClr val="FFFFFF"/>
              </a:solidFill>
              <a:latin typeface="Aptos" panose="020B0004020202020204" pitchFamily="34" charset="0"/>
            </a:endParaRPr>
          </a:p>
        </p:txBody>
      </p:sp>
      <p:sp>
        <p:nvSpPr>
          <p:cNvPr id="3" name="TextBox 2">
            <a:extLst>
              <a:ext uri="{FF2B5EF4-FFF2-40B4-BE49-F238E27FC236}">
                <a16:creationId xmlns:a16="http://schemas.microsoft.com/office/drawing/2014/main" id="{5C47662F-A36D-D7F9-40F6-8A7D9E7B0250}"/>
              </a:ext>
            </a:extLst>
          </p:cNvPr>
          <p:cNvSpPr txBox="1"/>
          <p:nvPr/>
        </p:nvSpPr>
        <p:spPr>
          <a:xfrm>
            <a:off x="21772" y="6620042"/>
            <a:ext cx="1184365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Wilkinson, A. N., Ng, C., Ellison, L. F., &amp; Seely, J. M. (2024). Breast cancer incidence and mortality, by age, stage and molecular subtypes, by race/ethnicity in Canada. </a:t>
            </a:r>
            <a:r>
              <a:rPr kumimoji="0" lang="en-US" sz="8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The Oncologist</a:t>
            </a:r>
            <a:r>
              <a:rPr kumimoji="0" lang="en-US" sz="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oyae283.</a:t>
            </a:r>
            <a:endParaRPr kumimoji="0" lang="en-CA"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phic 1">
            <a:extLst>
              <a:ext uri="{FF2B5EF4-FFF2-40B4-BE49-F238E27FC236}">
                <a16:creationId xmlns:a16="http://schemas.microsoft.com/office/drawing/2014/main" id="{D3C247E8-0B13-E811-86E5-F1C4F43E741F}"/>
              </a:ext>
            </a:extLst>
          </p:cNvPr>
          <p:cNvPicPr>
            <a:picLocks noChangeAspect="1"/>
          </p:cNvPicPr>
          <p:nvPr/>
        </p:nvPicPr>
        <p:blipFill>
          <a:blip r:embed="rId3">
            <a:extLst>
              <a:ext uri="{96DAC541-7B7A-43D3-8B79-37D633B846F1}">
                <asvg:svgBlip xmlns:asvg="http://schemas.microsoft.com/office/drawing/2016/SVG/main" r:embed="rId4"/>
              </a:ext>
            </a:extLst>
          </a:blip>
          <a:srcRect b="14749"/>
          <a:stretch/>
        </p:blipFill>
        <p:spPr>
          <a:xfrm>
            <a:off x="498122" y="1554592"/>
            <a:ext cx="7971101" cy="5096580"/>
          </a:xfrm>
          <a:prstGeom prst="rect">
            <a:avLst/>
          </a:prstGeom>
        </p:spPr>
      </p:pic>
      <p:sp>
        <p:nvSpPr>
          <p:cNvPr id="5" name="Arrow: Left 4">
            <a:extLst>
              <a:ext uri="{FF2B5EF4-FFF2-40B4-BE49-F238E27FC236}">
                <a16:creationId xmlns:a16="http://schemas.microsoft.com/office/drawing/2014/main" id="{F1EF910F-146E-D9FA-6D58-5D4B12983EEF}"/>
              </a:ext>
            </a:extLst>
          </p:cNvPr>
          <p:cNvSpPr/>
          <p:nvPr/>
        </p:nvSpPr>
        <p:spPr>
          <a:xfrm rot="21216769">
            <a:off x="5861387" y="2398784"/>
            <a:ext cx="865620" cy="423068"/>
          </a:xfrm>
          <a:prstGeom prst="lef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Left 6">
            <a:extLst>
              <a:ext uri="{FF2B5EF4-FFF2-40B4-BE49-F238E27FC236}">
                <a16:creationId xmlns:a16="http://schemas.microsoft.com/office/drawing/2014/main" id="{0C1B86C7-7DA3-9555-44B0-3AD120482643}"/>
              </a:ext>
            </a:extLst>
          </p:cNvPr>
          <p:cNvSpPr/>
          <p:nvPr/>
        </p:nvSpPr>
        <p:spPr>
          <a:xfrm rot="10800000">
            <a:off x="2119993" y="2001081"/>
            <a:ext cx="946227" cy="495143"/>
          </a:xfrm>
          <a:prstGeom prst="leftArrow">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35E805E-1F27-CB70-1927-190D575858A0}"/>
              </a:ext>
            </a:extLst>
          </p:cNvPr>
          <p:cNvSpPr txBox="1"/>
          <p:nvPr/>
        </p:nvSpPr>
        <p:spPr>
          <a:xfrm>
            <a:off x="6701343" y="1972715"/>
            <a:ext cx="1419339" cy="733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65</a:t>
            </a:r>
          </a:p>
        </p:txBody>
      </p:sp>
      <p:sp>
        <p:nvSpPr>
          <p:cNvPr id="9" name="TextBox 8">
            <a:extLst>
              <a:ext uri="{FF2B5EF4-FFF2-40B4-BE49-F238E27FC236}">
                <a16:creationId xmlns:a16="http://schemas.microsoft.com/office/drawing/2014/main" id="{9C92643D-F08F-BF7F-B434-4E2D4329FF0A}"/>
              </a:ext>
            </a:extLst>
          </p:cNvPr>
          <p:cNvSpPr txBox="1"/>
          <p:nvPr/>
        </p:nvSpPr>
        <p:spPr>
          <a:xfrm>
            <a:off x="1016018" y="1805153"/>
            <a:ext cx="1419339" cy="733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a:t>
            </a:r>
          </a:p>
        </p:txBody>
      </p:sp>
      <p:pic>
        <p:nvPicPr>
          <p:cNvPr id="11" name="Picture 10">
            <a:extLst>
              <a:ext uri="{FF2B5EF4-FFF2-40B4-BE49-F238E27FC236}">
                <a16:creationId xmlns:a16="http://schemas.microsoft.com/office/drawing/2014/main" id="{65C82049-D639-9A75-C471-B4BA63B19BAD}"/>
              </a:ext>
            </a:extLst>
          </p:cNvPr>
          <p:cNvPicPr>
            <a:picLocks noChangeAspect="1"/>
          </p:cNvPicPr>
          <p:nvPr/>
        </p:nvPicPr>
        <p:blipFill>
          <a:blip r:embed="rId5"/>
          <a:stretch>
            <a:fillRect/>
          </a:stretch>
        </p:blipFill>
        <p:spPr>
          <a:xfrm>
            <a:off x="2047150" y="5397228"/>
            <a:ext cx="5191850" cy="657317"/>
          </a:xfrm>
          <a:prstGeom prst="rect">
            <a:avLst/>
          </a:prstGeom>
        </p:spPr>
      </p:pic>
      <p:sp>
        <p:nvSpPr>
          <p:cNvPr id="13" name="TextBox 12">
            <a:extLst>
              <a:ext uri="{FF2B5EF4-FFF2-40B4-BE49-F238E27FC236}">
                <a16:creationId xmlns:a16="http://schemas.microsoft.com/office/drawing/2014/main" id="{279B3120-B61B-1B7F-087D-7593BCCD0F77}"/>
              </a:ext>
            </a:extLst>
          </p:cNvPr>
          <p:cNvSpPr txBox="1"/>
          <p:nvPr/>
        </p:nvSpPr>
        <p:spPr>
          <a:xfrm>
            <a:off x="8414658" y="2231571"/>
            <a:ext cx="3646714"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Mortality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40-49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40% higher in Black</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60-69</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higher in First Nations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 higher in Métis</a:t>
            </a:r>
          </a:p>
        </p:txBody>
      </p:sp>
    </p:spTree>
    <p:extLst>
      <p:ext uri="{BB962C8B-B14F-4D97-AF65-F5344CB8AC3E}">
        <p14:creationId xmlns:p14="http://schemas.microsoft.com/office/powerpoint/2010/main" val="320696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uOttawa-powerpoint-template">
  <a:themeElements>
    <a:clrScheme name="uOttawa-powerpoint-template">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uOttawa-powerpoint-template">
      <a:majorFont>
        <a:latin typeface="Helvetica"/>
        <a:ea typeface="Helvetica"/>
        <a:cs typeface="Helvetica"/>
      </a:majorFont>
      <a:minorFont>
        <a:latin typeface="Times Roman"/>
        <a:ea typeface="Times Roman"/>
        <a:cs typeface="Times Roman"/>
      </a:minorFont>
    </a:fontScheme>
    <a:fmtScheme name="uOttawa-powerpoint-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50800" cap="flat">
          <a:solidFill>
            <a:schemeClr val="accent1"/>
          </a:solidFill>
          <a:prstDash val="solid"/>
          <a:round/>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4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135DA2EDDC1043ADDBEA0EC0365999" ma:contentTypeVersion="13" ma:contentTypeDescription="Create a new document." ma:contentTypeScope="" ma:versionID="866b0b7a954f580e012b47133a2cfdb3">
  <xsd:schema xmlns:xsd="http://www.w3.org/2001/XMLSchema" xmlns:xs="http://www.w3.org/2001/XMLSchema" xmlns:p="http://schemas.microsoft.com/office/2006/metadata/properties" xmlns:ns2="09f6d9ca-6b98-41ad-b3e2-d71d6ba612a2" xmlns:ns3="5227762c-1b16-4a06-80c8-bd7533d046ae" targetNamespace="http://schemas.microsoft.com/office/2006/metadata/properties" ma:root="true" ma:fieldsID="9842d5b15b61638b540306491fe94e8b" ns2:_="" ns3:_="">
    <xsd:import namespace="09f6d9ca-6b98-41ad-b3e2-d71d6ba612a2"/>
    <xsd:import namespace="5227762c-1b16-4a06-80c8-bd7533d046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f6d9ca-6b98-41ad-b3e2-d71d6ba612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3ee78da-ddfb-46f7-86ce-e46b37148999"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227762c-1b16-4a06-80c8-bd7533d046a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3b8f2d4-ced4-4b2d-8731-75b4a843b1ee}" ma:internalName="TaxCatchAll" ma:showField="CatchAllData" ma:web="5227762c-1b16-4a06-80c8-bd7533d046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227762c-1b16-4a06-80c8-bd7533d046ae" xsi:nil="true"/>
    <lcf76f155ced4ddcb4097134ff3c332f xmlns="09f6d9ca-6b98-41ad-b3e2-d71d6ba612a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F04D5E2-DA3D-424A-96E6-311F97B8926F}"/>
</file>

<file path=customXml/itemProps2.xml><?xml version="1.0" encoding="utf-8"?>
<ds:datastoreItem xmlns:ds="http://schemas.openxmlformats.org/officeDocument/2006/customXml" ds:itemID="{C11D2088-5CDC-4C20-BFC8-EC2B02E908E3}">
  <ds:schemaRefs>
    <ds:schemaRef ds:uri="http://schemas.microsoft.com/sharepoint/v3/contenttype/forms"/>
  </ds:schemaRefs>
</ds:datastoreItem>
</file>

<file path=customXml/itemProps3.xml><?xml version="1.0" encoding="utf-8"?>
<ds:datastoreItem xmlns:ds="http://schemas.openxmlformats.org/officeDocument/2006/customXml" ds:itemID="{A6DCAF9F-1A48-4ED4-A1A0-C32BD37B5E99}">
  <ds:schemaRefs>
    <ds:schemaRef ds:uri="6a98edb1-3370-466b-8ae3-7490b5d718a7"/>
    <ds:schemaRef ds:uri="daebf625-c952-4848-a664-13e376ae5c8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215</TotalTime>
  <Words>3431</Words>
  <Application>Microsoft Office PowerPoint</Application>
  <PresentationFormat>Widescreen</PresentationFormat>
  <Paragraphs>486</Paragraphs>
  <Slides>61</Slides>
  <Notes>17</Notes>
  <HiddenSlides>0</HiddenSlides>
  <MMClips>0</MMClips>
  <ScaleCrop>false</ScaleCrop>
  <HeadingPairs>
    <vt:vector size="4" baseType="variant">
      <vt:variant>
        <vt:lpstr>Theme</vt:lpstr>
      </vt:variant>
      <vt:variant>
        <vt:i4>3</vt:i4>
      </vt:variant>
      <vt:variant>
        <vt:lpstr>Slide Titles</vt:lpstr>
      </vt:variant>
      <vt:variant>
        <vt:i4>61</vt:i4>
      </vt:variant>
    </vt:vector>
  </HeadingPairs>
  <TitlesOfParts>
    <vt:vector size="64" baseType="lpstr">
      <vt:lpstr>Office Theme</vt:lpstr>
      <vt:lpstr>1_Office Theme</vt:lpstr>
      <vt:lpstr>uOttawa-powerpoint-template</vt:lpstr>
      <vt:lpstr>PowerPoint Presentation</vt:lpstr>
      <vt:lpstr>Agenda</vt:lpstr>
      <vt:lpstr>Guest Speakers</vt:lpstr>
      <vt:lpstr>Dr. Anna Wilkinson </vt:lpstr>
      <vt:lpstr>Early Detection, Lifesaving Action: Advancing Breast Cancer Screening in Canada</vt:lpstr>
      <vt:lpstr>Disclosures</vt:lpstr>
      <vt:lpstr>Breast Cancer Incidence in Canada </vt:lpstr>
      <vt:lpstr>Increasing Incidence in Young Women</vt:lpstr>
      <vt:lpstr>Race and Ethnicity and Breast Cancer </vt:lpstr>
      <vt:lpstr>Cancer Screening </vt:lpstr>
      <vt:lpstr>Benefits of Screening- Earlier Stage </vt:lpstr>
      <vt:lpstr>Benefits of Screening- Survival </vt:lpstr>
      <vt:lpstr>Benefits of Screening- Morbidity </vt:lpstr>
      <vt:lpstr>Benefits of Screening- Cost Savings </vt:lpstr>
      <vt:lpstr>Real World Data shows Impacts of Screening on Breast Cancer Outcomes </vt:lpstr>
      <vt:lpstr>PowerPoint Presentation</vt:lpstr>
      <vt:lpstr>Increased Net Survival</vt:lpstr>
      <vt:lpstr>Decreased Incidence of Breast Cancer for Women in 50s</vt:lpstr>
      <vt:lpstr>Barriers to Screening </vt:lpstr>
      <vt:lpstr>PowerPoint Presentation</vt:lpstr>
      <vt:lpstr>THANK YOU!</vt:lpstr>
      <vt:lpstr>Dr. Sandeep Sehdev</vt:lpstr>
      <vt:lpstr>PowerPoint Presentation</vt:lpstr>
      <vt:lpstr>Disclosures</vt:lpstr>
      <vt:lpstr>Objectives</vt:lpstr>
      <vt:lpstr>WHY?</vt:lpstr>
      <vt:lpstr>PowerPoint Presentation</vt:lpstr>
      <vt:lpstr>Advocacy in Canada</vt:lpstr>
      <vt:lpstr>Realities</vt:lpstr>
      <vt:lpstr>PowerPoint Presentation</vt:lpstr>
      <vt:lpstr>HR+/HER2− EBC Face Risk of Both Early and Late Recurrence</vt:lpstr>
      <vt:lpstr>PowerPoint Presentation</vt:lpstr>
      <vt:lpstr>Mod-High Risk Early Breast Cancer: Adjuvant Ribociclib (NATALEE)</vt:lpstr>
      <vt:lpstr>KN522: Stage II-III Early TNBC:  Pembrolizumab</vt:lpstr>
      <vt:lpstr>Stage II-III Her2+ Early Breast CA:  Neoadjuvant Pertuzumab</vt:lpstr>
      <vt:lpstr>KATHERINE: Stage II-III Her2+ Breast Cancer: Adjuvant T-DM1</vt:lpstr>
      <vt:lpstr>PowerPoint Presentation</vt:lpstr>
      <vt:lpstr>PowerPoint Presentation</vt:lpstr>
      <vt:lpstr>PROBLEMS</vt:lpstr>
      <vt:lpstr>PowerPoint Presentation</vt:lpstr>
      <vt:lpstr>Accessibility</vt:lpstr>
      <vt:lpstr>PowerPoint Presentation</vt:lpstr>
      <vt:lpstr>PowerPoint Presentation</vt:lpstr>
      <vt:lpstr>Sequential process leads to long reimbursement timelines</vt:lpstr>
      <vt:lpstr>Problems / Solutions?</vt:lpstr>
      <vt:lpstr>Problems / Solutions?</vt:lpstr>
      <vt:lpstr>pCPA Timelines</vt:lpstr>
      <vt:lpstr>Problems / Solutions?</vt:lpstr>
      <vt:lpstr>Problems / Solutions?</vt:lpstr>
      <vt:lpstr>PowerPoint Presentation</vt:lpstr>
      <vt:lpstr>Kimberly Carson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Panelists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Czaniecki</dc:creator>
  <cp:lastModifiedBy>Jefferson Tea</cp:lastModifiedBy>
  <cp:revision>3</cp:revision>
  <dcterms:created xsi:type="dcterms:W3CDTF">2025-09-15T17:45:00Z</dcterms:created>
  <dcterms:modified xsi:type="dcterms:W3CDTF">2025-09-22T15:29:28Z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0x01010055135DA2EDDC1043ADDBEA0EC0365999</vt:lpwstr>
  </property>
  <property fmtid="{D5CDD505-2E9C-101B-9397-08002B2CF9AE}" pid="3" name="MediaServiceImageTags">
    <vt:lpwstr/>
  </property>
</Properties>
</file>