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docMetadata/LabelInfo.xml" ContentType="application/vnd.ms-office.classificationlabel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1"/>
  </p:sldMasterIdLst>
  <p:notesMasterIdLst>
    <p:notesMasterId r:id="rId7"/>
  </p:notesMasterIdLst>
  <p:handoutMasterIdLst>
    <p:handoutMasterId r:id="rId8"/>
  </p:handoutMasterIdLst>
  <p:sldIdLst>
    <p:sldId id="256" r:id="rId2"/>
    <p:sldId id="2147470393" r:id="rId3"/>
    <p:sldId id="5457" r:id="rId4"/>
    <p:sldId id="2147470392" r:id="rId5"/>
    <p:sldId id="2147470391" r:id="rId6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BC9904-F8C9-8393-0CC9-BB5361EB9839}" name="Barot, Purva" initials="PB" userId="S::Purva.Barot@ca.imshealth.com::0ebf9643-e047-4fb2-9127-9ce7163ba0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7"/>
    <a:srgbClr val="FFFFFF"/>
    <a:srgbClr val="008675"/>
    <a:srgbClr val="F0B323"/>
    <a:srgbClr val="C627A6"/>
    <a:srgbClr val="FE8A12"/>
    <a:srgbClr val="79D853"/>
    <a:srgbClr val="027123"/>
    <a:srgbClr val="43B02A"/>
    <a:srgbClr val="0C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33" autoAdjust="0"/>
  </p:normalViewPr>
  <p:slideViewPr>
    <p:cSldViewPr snapToGrid="0">
      <p:cViewPr varScale="1">
        <p:scale>
          <a:sx n="66" d="100"/>
          <a:sy n="66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3334" y="279251"/>
            <a:ext cx="4381139" cy="367206"/>
          </a:xfrm>
          <a:prstGeom prst="rect">
            <a:avLst/>
          </a:prstGeom>
        </p:spPr>
        <p:txBody>
          <a:bodyPr vert="horz" lIns="93100" tIns="46550" rIns="93100" bIns="46550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3334" y="667792"/>
            <a:ext cx="4381139" cy="152931"/>
          </a:xfrm>
          <a:prstGeom prst="rect">
            <a:avLst/>
          </a:prstGeom>
        </p:spPr>
        <p:txBody>
          <a:bodyPr vert="horz" lIns="93100" tIns="0" rIns="93100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9/19/2025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3350" y="8762275"/>
            <a:ext cx="2885668" cy="250832"/>
          </a:xfrm>
          <a:prstGeom prst="rect">
            <a:avLst/>
          </a:prstGeom>
        </p:spPr>
        <p:txBody>
          <a:bodyPr vert="horz" lIns="93100" tIns="46550" rIns="93100" bIns="46550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2077" y="8762275"/>
            <a:ext cx="1218640" cy="250832"/>
          </a:xfrm>
          <a:prstGeom prst="rect">
            <a:avLst/>
          </a:prstGeom>
        </p:spPr>
        <p:txBody>
          <a:bodyPr vert="horz" lIns="93100" tIns="46550" rIns="93100" bIns="46550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0676" y="670084"/>
            <a:ext cx="1551373" cy="280661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4983" cy="465770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4282"/>
            <a:ext cx="3034983" cy="465770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7484" y="8824282"/>
            <a:ext cx="3034983" cy="465770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772" y="4470757"/>
            <a:ext cx="5604507" cy="3658037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7484" y="1"/>
            <a:ext cx="3034983" cy="465770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9/19/2025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3738" y="6907213"/>
            <a:ext cx="2681287" cy="1509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5340" y="1312220"/>
            <a:ext cx="6213371" cy="5248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8841" y="329023"/>
            <a:ext cx="4464731" cy="4180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84192" y="8762275"/>
            <a:ext cx="924534" cy="250832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</a:t>
            </a:r>
            <a:br>
              <a:rPr lang="en-US"/>
            </a:br>
            <a:r>
              <a:rPr lang="en-US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44599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6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2024.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0093106-F02C-275F-3865-9BC43431A1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676577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05" imgH="405" progId="TCLayout.ActiveDocument.1">
                  <p:embed/>
                </p:oleObj>
              </mc:Choice>
              <mc:Fallback>
                <p:oleObj name="think-cell Slide" r:id="rId34" imgW="405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093106-F02C-275F-3865-9BC43431A1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5% Charcoal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Indigo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9" r:id="rId6"/>
    <p:sldLayoutId id="2147484280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  <p:sldLayoutId id="2147484250" r:id="rId18"/>
    <p:sldLayoutId id="2147484251" r:id="rId19"/>
    <p:sldLayoutId id="2147484252" r:id="rId20"/>
    <p:sldLayoutId id="2147484253" r:id="rId21"/>
    <p:sldLayoutId id="2147484254" r:id="rId22"/>
    <p:sldLayoutId id="2147484255" r:id="rId23"/>
    <p:sldLayoutId id="2147484256" r:id="rId24"/>
    <p:sldLayoutId id="2147484281" r:id="rId25"/>
    <p:sldLayoutId id="2147484282" r:id="rId26"/>
    <p:sldLayoutId id="2147484283" r:id="rId27"/>
    <p:sldLayoutId id="2147484284" r:id="rId28"/>
    <p:sldLayoutId id="2147484285" r:id="rId29"/>
    <p:sldLayoutId id="2147484286" r:id="rId30"/>
    <p:sldLayoutId id="2147484287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.emf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937107D-4ACD-870D-D7A7-722FE04616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1345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37107D-4ACD-870D-D7A7-722FE0461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FB10-878E-0CD7-8E95-6DD7C8C36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608" y="4175059"/>
            <a:ext cx="11578392" cy="1195801"/>
          </a:xfrm>
        </p:spPr>
        <p:txBody>
          <a:bodyPr/>
          <a:lstStyle/>
          <a:p>
            <a:r>
              <a:rPr lang="en-US" sz="2000" b="1" dirty="0">
                <a:latin typeface="Open Sans"/>
              </a:rPr>
              <a:t>Moderator:  </a:t>
            </a:r>
          </a:p>
          <a:p>
            <a:r>
              <a:rPr lang="en-US" sz="2000" b="1" dirty="0">
                <a:latin typeface="Open Sans"/>
              </a:rPr>
              <a:t>Shoghag Khoudigian</a:t>
            </a:r>
          </a:p>
          <a:p>
            <a:r>
              <a:rPr lang="en-US" sz="1800" dirty="0">
                <a:latin typeface="Open Sans"/>
              </a:rPr>
              <a:t>Associate Principal, Real World Solutions, IQVIA Canada</a:t>
            </a:r>
          </a:p>
          <a:p>
            <a:endParaRPr lang="en-US" sz="1800" dirty="0">
              <a:latin typeface="Open Sans"/>
            </a:endParaRPr>
          </a:p>
          <a:p>
            <a:endParaRPr lang="en-US" sz="1800" dirty="0">
              <a:latin typeface="Open Sans"/>
            </a:endParaRPr>
          </a:p>
          <a:p>
            <a:endParaRPr lang="en-CA" sz="2000" i="0" dirty="0">
              <a:ea typeface="+mn-lt"/>
              <a:cs typeface="+mn-lt"/>
            </a:endParaRPr>
          </a:p>
          <a:p>
            <a:r>
              <a:rPr lang="en-CA" sz="1400" i="0" dirty="0">
                <a:ea typeface="+mn-lt"/>
                <a:cs typeface="+mn-lt"/>
              </a:rPr>
              <a:t>CAPT 2025 Conference</a:t>
            </a:r>
            <a:br>
              <a:rPr lang="en-CA" sz="1400" i="0" dirty="0">
                <a:ea typeface="+mn-lt"/>
                <a:cs typeface="+mn-lt"/>
              </a:rPr>
            </a:br>
            <a:r>
              <a:rPr lang="en-CA" sz="1400" i="0" dirty="0">
                <a:ea typeface="+mn-lt"/>
                <a:cs typeface="+mn-lt"/>
              </a:rPr>
              <a:t>Monday September 22</a:t>
            </a:r>
            <a:r>
              <a:rPr lang="en-CA" sz="1400" i="0" baseline="30000" dirty="0">
                <a:ea typeface="+mn-lt"/>
                <a:cs typeface="+mn-lt"/>
              </a:rPr>
              <a:t>nd</a:t>
            </a:r>
            <a:r>
              <a:rPr lang="en-CA" sz="1400" i="0" dirty="0">
                <a:ea typeface="+mn-lt"/>
                <a:cs typeface="+mn-lt"/>
              </a:rPr>
              <a:t>, 2025</a:t>
            </a:r>
            <a:endParaRPr lang="en-US" sz="1400" i="0" dirty="0"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C5644-711A-25EC-9948-82810157A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CA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Modernizing Market Access: Evolving Pharmacoeconomic Methodologies in Canadian HTA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9C61901-E0D3-3916-8AD1-04A7849475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2448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C61901-E0D3-3916-8AD1-04A784947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A4853-57FD-144E-C74D-2CB72806A9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dirty="0"/>
              <a:t>Empowering Canadian market access with evidence-informed strategies aligned to global HTA evolution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E74913-BB0F-D511-5CC0-8BE9BCC7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CA" b="0" dirty="0"/>
              <a:t>HEMA is </a:t>
            </a:r>
            <a:r>
              <a:rPr lang="en-CA" b="0" dirty="0">
                <a:solidFill>
                  <a:schemeClr val="tx1">
                    <a:lumMod val="50000"/>
                  </a:schemeClr>
                </a:solidFill>
              </a:rPr>
              <a:t>redefining</a:t>
            </a:r>
            <a:r>
              <a:rPr lang="en-CA" b="0" dirty="0"/>
              <a:t> how HTA captures real-world complexity, patient relevance, and evolving evidence standards</a:t>
            </a:r>
            <a:endParaRPr lang="en-GB" b="0" dirty="0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C20260DB-5F87-E376-AEA2-A8019911117E}"/>
              </a:ext>
            </a:extLst>
          </p:cNvPr>
          <p:cNvSpPr/>
          <p:nvPr/>
        </p:nvSpPr>
        <p:spPr>
          <a:xfrm rot="5400000">
            <a:off x="4377501" y="1715292"/>
            <a:ext cx="658506" cy="9413506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20000">
                <a:schemeClr val="accent2"/>
              </a:gs>
              <a:gs pos="8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C3A9B1-0788-A474-64CA-97638A05689B}"/>
              </a:ext>
            </a:extLst>
          </p:cNvPr>
          <p:cNvSpPr/>
          <p:nvPr/>
        </p:nvSpPr>
        <p:spPr>
          <a:xfrm>
            <a:off x="506991" y="6136179"/>
            <a:ext cx="8411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CA" sz="1600" dirty="0">
                <a:solidFill>
                  <a:schemeClr val="bg1"/>
                </a:solidFill>
              </a:rPr>
              <a:t>These domains are actively integrated into our current projects, enabling the delivery of innovative therapies that align with the evolving expectations of HTA bodies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CEA67-FC15-438A-B0CA-2F75748F329E}"/>
              </a:ext>
            </a:extLst>
          </p:cNvPr>
          <p:cNvSpPr txBox="1"/>
          <p:nvPr/>
        </p:nvSpPr>
        <p:spPr>
          <a:xfrm>
            <a:off x="6378993" y="1898724"/>
            <a:ext cx="5467982" cy="383610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HEMA initiative focuses on evolving HTA methodologies to reflect real-world complexity</a:t>
            </a:r>
          </a:p>
          <a:p>
            <a:pPr lvl="0" fontAlgn="base"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Evidence (RWE)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100" i="1" dirty="0"/>
              <a:t>Emphasizes the use of EMR, claims, and registry data to capture treatment effectiveness in everyday clinical settings, not just controlled trials.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Patient-Centered Outcomes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100" i="1" dirty="0"/>
              <a:t>Prioritizes what matters most to patients, including quality of life, functional improvements, and long-term well-being, beyond traditional clinical endpoints.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Modeling</a:t>
            </a:r>
            <a:b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200" i="1" dirty="0"/>
              <a:t>Encourages the adoption of Bayesian methods, machine learning, and simulation tools to better handle uncertainty and complexity in economic evaluations.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fontAlgn="base"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Standards</a:t>
            </a:r>
            <a:b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200" i="1" dirty="0"/>
              <a:t>Aims to harmonize HTA methodologies across jurisdictions, enabling more consistent and transparent decision-making worldwide.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Lifecycle Reassessment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200" i="1" dirty="0"/>
              <a:t>Supports ongoing evaluation of therapies post-launch, using new evidence to inform pricing, access, and value over time.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10DBEAA-4EBD-1755-DBCF-C1AB3C4795B2}"/>
              </a:ext>
            </a:extLst>
          </p:cNvPr>
          <p:cNvSpPr/>
          <p:nvPr/>
        </p:nvSpPr>
        <p:spPr>
          <a:xfrm>
            <a:off x="5952227" y="1639784"/>
            <a:ext cx="659174" cy="4330929"/>
          </a:xfrm>
          <a:custGeom>
            <a:avLst/>
            <a:gdLst>
              <a:gd name="connsiteX0" fmla="*/ 0 w 1541806"/>
              <a:gd name="connsiteY0" fmla="*/ 770903 h 4645573"/>
              <a:gd name="connsiteX1" fmla="*/ 770903 w 1541806"/>
              <a:gd name="connsiteY1" fmla="*/ 0 h 4645573"/>
              <a:gd name="connsiteX2" fmla="*/ 770903 w 1541806"/>
              <a:gd name="connsiteY2" fmla="*/ 0 h 4645573"/>
              <a:gd name="connsiteX3" fmla="*/ 1541806 w 1541806"/>
              <a:gd name="connsiteY3" fmla="*/ 770903 h 4645573"/>
              <a:gd name="connsiteX4" fmla="*/ 1541806 w 1541806"/>
              <a:gd name="connsiteY4" fmla="*/ 3874670 h 4645573"/>
              <a:gd name="connsiteX5" fmla="*/ 770903 w 1541806"/>
              <a:gd name="connsiteY5" fmla="*/ 4645573 h 4645573"/>
              <a:gd name="connsiteX6" fmla="*/ 770903 w 1541806"/>
              <a:gd name="connsiteY6" fmla="*/ 4645573 h 4645573"/>
              <a:gd name="connsiteX7" fmla="*/ 0 w 1541806"/>
              <a:gd name="connsiteY7" fmla="*/ 3874670 h 4645573"/>
              <a:gd name="connsiteX8" fmla="*/ 0 w 1541806"/>
              <a:gd name="connsiteY8" fmla="*/ 770903 h 4645573"/>
              <a:gd name="connsiteX0" fmla="*/ 1541806 w 1633246"/>
              <a:gd name="connsiteY0" fmla="*/ 770903 h 4645573"/>
              <a:gd name="connsiteX1" fmla="*/ 1541806 w 1633246"/>
              <a:gd name="connsiteY1" fmla="*/ 3874670 h 4645573"/>
              <a:gd name="connsiteX2" fmla="*/ 770903 w 1633246"/>
              <a:gd name="connsiteY2" fmla="*/ 4645573 h 4645573"/>
              <a:gd name="connsiteX3" fmla="*/ 770903 w 1633246"/>
              <a:gd name="connsiteY3" fmla="*/ 4645573 h 4645573"/>
              <a:gd name="connsiteX4" fmla="*/ 0 w 1633246"/>
              <a:gd name="connsiteY4" fmla="*/ 3874670 h 4645573"/>
              <a:gd name="connsiteX5" fmla="*/ 0 w 1633246"/>
              <a:gd name="connsiteY5" fmla="*/ 770903 h 4645573"/>
              <a:gd name="connsiteX6" fmla="*/ 770903 w 1633246"/>
              <a:gd name="connsiteY6" fmla="*/ 0 h 4645573"/>
              <a:gd name="connsiteX7" fmla="*/ 770903 w 1633246"/>
              <a:gd name="connsiteY7" fmla="*/ 0 h 4645573"/>
              <a:gd name="connsiteX8" fmla="*/ 1633246 w 1633246"/>
              <a:gd name="connsiteY8" fmla="*/ 862343 h 4645573"/>
              <a:gd name="connsiteX0" fmla="*/ 1541806 w 1541806"/>
              <a:gd name="connsiteY0" fmla="*/ 770903 h 4645573"/>
              <a:gd name="connsiteX1" fmla="*/ 1541806 w 1541806"/>
              <a:gd name="connsiteY1" fmla="*/ 3874670 h 4645573"/>
              <a:gd name="connsiteX2" fmla="*/ 770903 w 1541806"/>
              <a:gd name="connsiteY2" fmla="*/ 4645573 h 4645573"/>
              <a:gd name="connsiteX3" fmla="*/ 770903 w 1541806"/>
              <a:gd name="connsiteY3" fmla="*/ 4645573 h 4645573"/>
              <a:gd name="connsiteX4" fmla="*/ 0 w 1541806"/>
              <a:gd name="connsiteY4" fmla="*/ 3874670 h 4645573"/>
              <a:gd name="connsiteX5" fmla="*/ 0 w 1541806"/>
              <a:gd name="connsiteY5" fmla="*/ 770903 h 4645573"/>
              <a:gd name="connsiteX6" fmla="*/ 770903 w 1541806"/>
              <a:gd name="connsiteY6" fmla="*/ 0 h 4645573"/>
              <a:gd name="connsiteX7" fmla="*/ 770903 w 1541806"/>
              <a:gd name="connsiteY7" fmla="*/ 0 h 4645573"/>
              <a:gd name="connsiteX0" fmla="*/ 1541806 w 1541806"/>
              <a:gd name="connsiteY0" fmla="*/ 3874670 h 4645573"/>
              <a:gd name="connsiteX1" fmla="*/ 770903 w 1541806"/>
              <a:gd name="connsiteY1" fmla="*/ 4645573 h 4645573"/>
              <a:gd name="connsiteX2" fmla="*/ 770903 w 1541806"/>
              <a:gd name="connsiteY2" fmla="*/ 4645573 h 4645573"/>
              <a:gd name="connsiteX3" fmla="*/ 0 w 1541806"/>
              <a:gd name="connsiteY3" fmla="*/ 3874670 h 4645573"/>
              <a:gd name="connsiteX4" fmla="*/ 0 w 1541806"/>
              <a:gd name="connsiteY4" fmla="*/ 770903 h 4645573"/>
              <a:gd name="connsiteX5" fmla="*/ 770903 w 1541806"/>
              <a:gd name="connsiteY5" fmla="*/ 0 h 4645573"/>
              <a:gd name="connsiteX6" fmla="*/ 770903 w 1541806"/>
              <a:gd name="connsiteY6" fmla="*/ 0 h 4645573"/>
              <a:gd name="connsiteX0" fmla="*/ 770903 w 770903"/>
              <a:gd name="connsiteY0" fmla="*/ 4645573 h 4645573"/>
              <a:gd name="connsiteX1" fmla="*/ 770903 w 770903"/>
              <a:gd name="connsiteY1" fmla="*/ 4645573 h 4645573"/>
              <a:gd name="connsiteX2" fmla="*/ 0 w 770903"/>
              <a:gd name="connsiteY2" fmla="*/ 3874670 h 4645573"/>
              <a:gd name="connsiteX3" fmla="*/ 0 w 770903"/>
              <a:gd name="connsiteY3" fmla="*/ 770903 h 4645573"/>
              <a:gd name="connsiteX4" fmla="*/ 770903 w 770903"/>
              <a:gd name="connsiteY4" fmla="*/ 0 h 4645573"/>
              <a:gd name="connsiteX5" fmla="*/ 770903 w 770903"/>
              <a:gd name="connsiteY5" fmla="*/ 0 h 46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903" h="4645573">
                <a:moveTo>
                  <a:pt x="770903" y="4645573"/>
                </a:moveTo>
                <a:lnTo>
                  <a:pt x="770903" y="4645573"/>
                </a:lnTo>
                <a:cubicBezTo>
                  <a:pt x="345145" y="4645573"/>
                  <a:pt x="0" y="4300428"/>
                  <a:pt x="0" y="3874670"/>
                </a:cubicBezTo>
                <a:lnTo>
                  <a:pt x="0" y="770903"/>
                </a:lnTo>
                <a:cubicBezTo>
                  <a:pt x="0" y="345145"/>
                  <a:pt x="345145" y="0"/>
                  <a:pt x="770903" y="0"/>
                </a:cubicBezTo>
                <a:lnTo>
                  <a:pt x="770903" y="0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CE90B5-16C2-4DAB-4C29-DC700EA1CCE0}"/>
              </a:ext>
            </a:extLst>
          </p:cNvPr>
          <p:cNvGrpSpPr/>
          <p:nvPr/>
        </p:nvGrpSpPr>
        <p:grpSpPr>
          <a:xfrm>
            <a:off x="280468" y="1988181"/>
            <a:ext cx="5658319" cy="3846362"/>
            <a:chOff x="280468" y="1208185"/>
            <a:chExt cx="5658319" cy="384636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71B5ECC-ECB1-3141-3C61-F863AAAD85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8204" y="3021479"/>
              <a:ext cx="1880583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3AF835-C211-DE2B-3B77-3419CA23B7BC}"/>
                </a:ext>
              </a:extLst>
            </p:cNvPr>
            <p:cNvSpPr/>
            <p:nvPr/>
          </p:nvSpPr>
          <p:spPr>
            <a:xfrm>
              <a:off x="3294313" y="1208185"/>
              <a:ext cx="22177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ICER (US)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DF6292-57BD-178F-D3B1-C33D94969685}"/>
                </a:ext>
              </a:extLst>
            </p:cNvPr>
            <p:cNvGrpSpPr/>
            <p:nvPr/>
          </p:nvGrpSpPr>
          <p:grpSpPr>
            <a:xfrm>
              <a:off x="2027452" y="1685539"/>
              <a:ext cx="2609976" cy="2628758"/>
              <a:chOff x="2028636" y="2348052"/>
              <a:chExt cx="2136558" cy="2151934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0DEB07E-B787-805F-A9DF-275CBD514647}"/>
                  </a:ext>
                </a:extLst>
              </p:cNvPr>
              <p:cNvSpPr/>
              <p:nvPr/>
            </p:nvSpPr>
            <p:spPr>
              <a:xfrm>
                <a:off x="2474379" y="2660014"/>
                <a:ext cx="1540042" cy="15400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r>
                  <a:rPr lang="en-US" sz="1600" b="1" dirty="0"/>
                  <a:t>Health </a:t>
                </a:r>
                <a:br>
                  <a:rPr lang="en-US" sz="1600" b="1" dirty="0"/>
                </a:br>
                <a:r>
                  <a:rPr lang="en-US" sz="1600" b="1" dirty="0"/>
                  <a:t>Economics </a:t>
                </a:r>
                <a:br>
                  <a:rPr lang="en-US" sz="1600" b="1" dirty="0"/>
                </a:br>
                <a:r>
                  <a:rPr lang="en-US" sz="1600" b="1" dirty="0"/>
                  <a:t>Methods </a:t>
                </a:r>
                <a:br>
                  <a:rPr lang="en-US" sz="1600" b="1" dirty="0"/>
                </a:br>
                <a:r>
                  <a:rPr lang="en-US" sz="1600" b="1" dirty="0"/>
                  <a:t>Advisory</a:t>
                </a:r>
                <a:br>
                  <a:rPr lang="en-US" sz="1600" b="1" dirty="0"/>
                </a:br>
                <a:r>
                  <a:rPr lang="en-US" sz="1600" b="1" dirty="0"/>
                  <a:t>(HEMA)</a:t>
                </a: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BB739E7D-671E-91A8-1480-CC5AF94A6C49}"/>
                  </a:ext>
                </a:extLst>
              </p:cNvPr>
              <p:cNvSpPr/>
              <p:nvPr/>
            </p:nvSpPr>
            <p:spPr>
              <a:xfrm>
                <a:off x="2332113" y="2512460"/>
                <a:ext cx="1833081" cy="1833081"/>
              </a:xfrm>
              <a:prstGeom prst="arc">
                <a:avLst>
                  <a:gd name="adj1" fmla="val 14468668"/>
                  <a:gd name="adj2" fmla="val 21125504"/>
                </a:avLst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490E95F0-8BC8-A7EB-E4F3-68F13D2832AA}"/>
                  </a:ext>
                </a:extLst>
              </p:cNvPr>
              <p:cNvSpPr/>
              <p:nvPr/>
            </p:nvSpPr>
            <p:spPr>
              <a:xfrm>
                <a:off x="2320539" y="2512460"/>
                <a:ext cx="1833081" cy="1833081"/>
              </a:xfrm>
              <a:prstGeom prst="arc">
                <a:avLst>
                  <a:gd name="adj1" fmla="val 7503409"/>
                  <a:gd name="adj2" fmla="val 13780509"/>
                </a:avLst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BAC0F1C5-7B33-3DEC-DC31-8251F40AFEF4}"/>
                  </a:ext>
                </a:extLst>
              </p:cNvPr>
              <p:cNvSpPr/>
              <p:nvPr/>
            </p:nvSpPr>
            <p:spPr>
              <a:xfrm>
                <a:off x="2327859" y="2512460"/>
                <a:ext cx="1833081" cy="1833081"/>
              </a:xfrm>
              <a:prstGeom prst="arc">
                <a:avLst>
                  <a:gd name="adj1" fmla="val 615177"/>
                  <a:gd name="adj2" fmla="val 6751691"/>
                </a:avLst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7738CA0-AF95-3CAA-4C81-4C9E7F3A9A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0083" y="2348052"/>
                <a:ext cx="120316" cy="227792"/>
              </a:xfrm>
              <a:prstGeom prst="line">
                <a:avLst/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48C8182-C2A6-4B57-00D3-865FDCA31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6246" y="4268016"/>
                <a:ext cx="128743" cy="231970"/>
              </a:xfrm>
              <a:prstGeom prst="line">
                <a:avLst/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DCFD87D-CB84-98AF-56B2-A796EB3790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8636" y="3429000"/>
                <a:ext cx="287191" cy="0"/>
              </a:xfrm>
              <a:prstGeom prst="line">
                <a:avLst/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EF89C8-48C8-5B03-E2D5-437736E5859F}"/>
                </a:ext>
              </a:extLst>
            </p:cNvPr>
            <p:cNvSpPr/>
            <p:nvPr/>
          </p:nvSpPr>
          <p:spPr>
            <a:xfrm>
              <a:off x="3294313" y="4419571"/>
              <a:ext cx="22177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NICE (UK)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1CF2AA-F8BB-D52A-2916-3A5ABA5003F0}"/>
                </a:ext>
              </a:extLst>
            </p:cNvPr>
            <p:cNvSpPr/>
            <p:nvPr/>
          </p:nvSpPr>
          <p:spPr>
            <a:xfrm>
              <a:off x="345026" y="2713617"/>
              <a:ext cx="17391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CDA-AMC (Canada)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466308-1075-2668-1027-8701DB490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468" y="3359948"/>
              <a:ext cx="2094625" cy="42422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6E7437-A3FC-6384-86E0-CA878FFCD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0468" y="1562495"/>
              <a:ext cx="915917" cy="49020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217A3A1-A3FE-58B8-281F-010917867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5972" y="4809009"/>
              <a:ext cx="1794550" cy="24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9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71E7999-A13E-66A2-2807-D5ACCBB9DA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3748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1E7999-A13E-66A2-2807-D5ACCBB9DA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821D821-8822-20CF-529B-F218ADAD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36718"/>
            <a:ext cx="11561646" cy="768263"/>
          </a:xfrm>
        </p:spPr>
        <p:txBody>
          <a:bodyPr vert="horz"/>
          <a:lstStyle/>
          <a:p>
            <a:r>
              <a:rPr lang="en-CA" b="0" dirty="0">
                <a:solidFill>
                  <a:schemeClr val="tx1">
                    <a:lumMod val="50000"/>
                  </a:schemeClr>
                </a:solidFill>
              </a:rPr>
              <a:t>The HEMA initiative is a collaborative movement; its success depends on the active engagement of stakeholders across the HTA ecosystem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B5DEF7-2BF7-DFE5-374B-E41CD7208488}"/>
              </a:ext>
            </a:extLst>
          </p:cNvPr>
          <p:cNvGrpSpPr/>
          <p:nvPr/>
        </p:nvGrpSpPr>
        <p:grpSpPr>
          <a:xfrm>
            <a:off x="238135" y="1075617"/>
            <a:ext cx="11715730" cy="5449415"/>
            <a:chOff x="238135" y="1650642"/>
            <a:chExt cx="11715730" cy="5449415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CACAF154-0675-9E36-3E78-C000DDD2F243}"/>
                </a:ext>
              </a:extLst>
            </p:cNvPr>
            <p:cNvSpPr/>
            <p:nvPr/>
          </p:nvSpPr>
          <p:spPr>
            <a:xfrm>
              <a:off x="417404" y="2434760"/>
              <a:ext cx="1997533" cy="4665297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069CFF57-11D9-BC0B-142A-845C5047AE8C}"/>
                </a:ext>
              </a:extLst>
            </p:cNvPr>
            <p:cNvSpPr/>
            <p:nvPr/>
          </p:nvSpPr>
          <p:spPr>
            <a:xfrm>
              <a:off x="2758023" y="2280760"/>
              <a:ext cx="1973748" cy="4819297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Rounded Rectangle 1">
              <a:extLst>
                <a:ext uri="{FF2B5EF4-FFF2-40B4-BE49-F238E27FC236}">
                  <a16:creationId xmlns:a16="http://schemas.microsoft.com/office/drawing/2014/main" id="{8C2EE868-BD32-4A83-F591-AFF4087BBD7F}"/>
                </a:ext>
              </a:extLst>
            </p:cNvPr>
            <p:cNvSpPr/>
            <p:nvPr/>
          </p:nvSpPr>
          <p:spPr>
            <a:xfrm>
              <a:off x="5088911" y="2434760"/>
              <a:ext cx="1987795" cy="4665297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Rounded Rectangle 1">
              <a:extLst>
                <a:ext uri="{FF2B5EF4-FFF2-40B4-BE49-F238E27FC236}">
                  <a16:creationId xmlns:a16="http://schemas.microsoft.com/office/drawing/2014/main" id="{6560F509-E619-7813-5AAB-2BFB1C6BEF35}"/>
                </a:ext>
              </a:extLst>
            </p:cNvPr>
            <p:cNvSpPr/>
            <p:nvPr/>
          </p:nvSpPr>
          <p:spPr>
            <a:xfrm>
              <a:off x="7422498" y="2653882"/>
              <a:ext cx="2011479" cy="4446175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7" name="Rounded Rectangle 1">
              <a:extLst>
                <a:ext uri="{FF2B5EF4-FFF2-40B4-BE49-F238E27FC236}">
                  <a16:creationId xmlns:a16="http://schemas.microsoft.com/office/drawing/2014/main" id="{DD5BC8DD-05DA-F059-07F9-A6DC7372E949}"/>
                </a:ext>
              </a:extLst>
            </p:cNvPr>
            <p:cNvSpPr/>
            <p:nvPr/>
          </p:nvSpPr>
          <p:spPr>
            <a:xfrm>
              <a:off x="9778243" y="2434760"/>
              <a:ext cx="1996352" cy="4665297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A33892-0145-ED00-2204-190765E46C39}"/>
                </a:ext>
              </a:extLst>
            </p:cNvPr>
            <p:cNvSpPr/>
            <p:nvPr/>
          </p:nvSpPr>
          <p:spPr>
            <a:xfrm>
              <a:off x="410508" y="1836744"/>
              <a:ext cx="1996352" cy="19963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11C140-5D35-5B2D-ACF8-72641F96B3E3}"/>
                </a:ext>
              </a:extLst>
            </p:cNvPr>
            <p:cNvSpPr/>
            <p:nvPr/>
          </p:nvSpPr>
          <p:spPr>
            <a:xfrm>
              <a:off x="2754874" y="1836744"/>
              <a:ext cx="1996352" cy="199635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91EC620-DA0E-A384-F81E-3612AFAF9B83}"/>
                </a:ext>
              </a:extLst>
            </p:cNvPr>
            <p:cNvSpPr/>
            <p:nvPr/>
          </p:nvSpPr>
          <p:spPr>
            <a:xfrm>
              <a:off x="7451104" y="1836744"/>
              <a:ext cx="1996352" cy="19963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3FE6A6-034C-7312-9254-FB3BC7BAC857}"/>
                </a:ext>
              </a:extLst>
            </p:cNvPr>
            <p:cNvSpPr/>
            <p:nvPr/>
          </p:nvSpPr>
          <p:spPr>
            <a:xfrm>
              <a:off x="5089512" y="1836744"/>
              <a:ext cx="1996352" cy="19963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AD80B0-5EB1-C4C3-F0C2-8EA442036F6D}"/>
                </a:ext>
              </a:extLst>
            </p:cNvPr>
            <p:cNvSpPr/>
            <p:nvPr/>
          </p:nvSpPr>
          <p:spPr>
            <a:xfrm>
              <a:off x="9778244" y="1836744"/>
              <a:ext cx="1996352" cy="19963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8A2815-2EB9-1D53-3651-3B74D00514A9}"/>
                </a:ext>
              </a:extLst>
            </p:cNvPr>
            <p:cNvSpPr/>
            <p:nvPr/>
          </p:nvSpPr>
          <p:spPr>
            <a:xfrm>
              <a:off x="387301" y="2230137"/>
              <a:ext cx="20044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b="1" dirty="0">
                  <a:solidFill>
                    <a:schemeClr val="bg1"/>
                  </a:solidFill>
                </a:rPr>
                <a:t>HTA Bodies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17A2897-A237-E7B0-E4B4-2ED76783501D}"/>
                </a:ext>
              </a:extLst>
            </p:cNvPr>
            <p:cNvSpPr/>
            <p:nvPr/>
          </p:nvSpPr>
          <p:spPr>
            <a:xfrm>
              <a:off x="2753224" y="2230137"/>
              <a:ext cx="19926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b="1" dirty="0">
                  <a:solidFill>
                    <a:schemeClr val="bg1"/>
                  </a:solidFill>
                </a:rPr>
                <a:t>Industry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6D21E3-B0C1-4CD4-F1BD-3FCBCCAB07C8}"/>
                </a:ext>
              </a:extLst>
            </p:cNvPr>
            <p:cNvSpPr/>
            <p:nvPr/>
          </p:nvSpPr>
          <p:spPr>
            <a:xfrm>
              <a:off x="9762534" y="2236179"/>
              <a:ext cx="20066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b="1" dirty="0">
                  <a:solidFill>
                    <a:schemeClr val="bg1"/>
                  </a:solidFill>
                </a:rPr>
                <a:t>Payers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2E5358-C380-ACCB-F1D4-A5EF8C791141}"/>
                </a:ext>
              </a:extLst>
            </p:cNvPr>
            <p:cNvSpPr/>
            <p:nvPr/>
          </p:nvSpPr>
          <p:spPr>
            <a:xfrm>
              <a:off x="7451102" y="1987573"/>
              <a:ext cx="20098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b="1" dirty="0">
                  <a:solidFill>
                    <a:schemeClr val="bg1"/>
                  </a:solidFill>
                </a:rPr>
                <a:t>Patient Advocacy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6FB936A-497F-969D-B461-BC0ED6713AFE}"/>
                </a:ext>
              </a:extLst>
            </p:cNvPr>
            <p:cNvSpPr/>
            <p:nvPr/>
          </p:nvSpPr>
          <p:spPr>
            <a:xfrm>
              <a:off x="5085760" y="2233158"/>
              <a:ext cx="20001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b="1" dirty="0">
                  <a:solidFill>
                    <a:schemeClr val="bg1"/>
                  </a:solidFill>
                </a:rPr>
                <a:t>Academia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2D9F4E4-0A6C-29FB-0941-5DB165D61941}"/>
                </a:ext>
              </a:extLst>
            </p:cNvPr>
            <p:cNvSpPr>
              <a:spLocks/>
            </p:cNvSpPr>
            <p:nvPr/>
          </p:nvSpPr>
          <p:spPr>
            <a:xfrm>
              <a:off x="457999" y="4169355"/>
              <a:ext cx="1863033" cy="2344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rtlCol="0" anchor="t"/>
            <a:lstStyle/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Define methodological standards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Evaluate emerging evidence frameworks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Ensure alignment with national policy and payer expectations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0" name="Graphic 40">
              <a:extLst>
                <a:ext uri="{FF2B5EF4-FFF2-40B4-BE49-F238E27FC236}">
                  <a16:creationId xmlns:a16="http://schemas.microsoft.com/office/drawing/2014/main" id="{04636BC0-8CA4-521C-A477-0F8A6135972C}"/>
                </a:ext>
              </a:extLst>
            </p:cNvPr>
            <p:cNvSpPr/>
            <p:nvPr/>
          </p:nvSpPr>
          <p:spPr>
            <a:xfrm>
              <a:off x="245660" y="1650642"/>
              <a:ext cx="11708205" cy="2332611"/>
            </a:xfrm>
            <a:custGeom>
              <a:avLst/>
              <a:gdLst>
                <a:gd name="connsiteX0" fmla="*/ 11711967 w 11708204"/>
                <a:gd name="connsiteY0" fmla="*/ 1173830 h 2332611"/>
                <a:gd name="connsiteX1" fmla="*/ 10541899 w 11708204"/>
                <a:gd name="connsiteY1" fmla="*/ 3762 h 2332611"/>
                <a:gd name="connsiteX2" fmla="*/ 9368069 w 11708204"/>
                <a:gd name="connsiteY2" fmla="*/ 1164048 h 2332611"/>
                <a:gd name="connsiteX3" fmla="*/ 9368069 w 11708204"/>
                <a:gd name="connsiteY3" fmla="*/ 1164048 h 2332611"/>
                <a:gd name="connsiteX4" fmla="*/ 8198001 w 11708204"/>
                <a:gd name="connsiteY4" fmla="*/ 2334117 h 2332611"/>
                <a:gd name="connsiteX5" fmla="*/ 7027933 w 11708204"/>
                <a:gd name="connsiteY5" fmla="*/ 1170068 h 2332611"/>
                <a:gd name="connsiteX6" fmla="*/ 7027933 w 11708204"/>
                <a:gd name="connsiteY6" fmla="*/ 1170068 h 2332611"/>
                <a:gd name="connsiteX7" fmla="*/ 5857865 w 11708204"/>
                <a:gd name="connsiteY7" fmla="*/ 0 h 2332611"/>
                <a:gd name="connsiteX8" fmla="*/ 4680272 w 11708204"/>
                <a:gd name="connsiteY8" fmla="*/ 1164048 h 2332611"/>
                <a:gd name="connsiteX9" fmla="*/ 4680272 w 11708204"/>
                <a:gd name="connsiteY9" fmla="*/ 1164048 h 2332611"/>
                <a:gd name="connsiteX10" fmla="*/ 3510204 w 11708204"/>
                <a:gd name="connsiteY10" fmla="*/ 2334117 h 2332611"/>
                <a:gd name="connsiteX11" fmla="*/ 2340136 w 11708204"/>
                <a:gd name="connsiteY11" fmla="*/ 1170068 h 2332611"/>
                <a:gd name="connsiteX12" fmla="*/ 2340136 w 11708204"/>
                <a:gd name="connsiteY12" fmla="*/ 1170068 h 2332611"/>
                <a:gd name="connsiteX13" fmla="*/ 1170068 w 11708204"/>
                <a:gd name="connsiteY13" fmla="*/ 0 h 2332611"/>
                <a:gd name="connsiteX14" fmla="*/ 0 w 11708204"/>
                <a:gd name="connsiteY14" fmla="*/ 1170068 h 23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08204" h="2332611">
                  <a:moveTo>
                    <a:pt x="11711967" y="1173830"/>
                  </a:moveTo>
                  <a:cubicBezTo>
                    <a:pt x="11711967" y="527471"/>
                    <a:pt x="11188258" y="3762"/>
                    <a:pt x="10541899" y="3762"/>
                  </a:cubicBezTo>
                  <a:cubicBezTo>
                    <a:pt x="9895540" y="3762"/>
                    <a:pt x="9368069" y="517689"/>
                    <a:pt x="9368069" y="1164048"/>
                  </a:cubicBezTo>
                  <a:lnTo>
                    <a:pt x="9368069" y="1164048"/>
                  </a:lnTo>
                  <a:cubicBezTo>
                    <a:pt x="9368069" y="1810408"/>
                    <a:pt x="8844360" y="2334117"/>
                    <a:pt x="8198001" y="2334117"/>
                  </a:cubicBezTo>
                  <a:cubicBezTo>
                    <a:pt x="7551642" y="2334117"/>
                    <a:pt x="7027933" y="1816427"/>
                    <a:pt x="7027933" y="1170068"/>
                  </a:cubicBezTo>
                  <a:lnTo>
                    <a:pt x="7027933" y="1170068"/>
                  </a:lnTo>
                  <a:cubicBezTo>
                    <a:pt x="7027933" y="523709"/>
                    <a:pt x="6504224" y="0"/>
                    <a:pt x="5857865" y="0"/>
                  </a:cubicBezTo>
                  <a:cubicBezTo>
                    <a:pt x="5211506" y="0"/>
                    <a:pt x="4680272" y="517689"/>
                    <a:pt x="4680272" y="1164048"/>
                  </a:cubicBezTo>
                  <a:lnTo>
                    <a:pt x="4680272" y="1164048"/>
                  </a:lnTo>
                  <a:cubicBezTo>
                    <a:pt x="4680272" y="1810408"/>
                    <a:pt x="4156564" y="2334117"/>
                    <a:pt x="3510204" y="2334117"/>
                  </a:cubicBezTo>
                  <a:cubicBezTo>
                    <a:pt x="2863845" y="2334117"/>
                    <a:pt x="2340136" y="1816427"/>
                    <a:pt x="2340136" y="1170068"/>
                  </a:cubicBezTo>
                  <a:lnTo>
                    <a:pt x="2340136" y="1170068"/>
                  </a:lnTo>
                  <a:cubicBezTo>
                    <a:pt x="2340136" y="523709"/>
                    <a:pt x="1816427" y="0"/>
                    <a:pt x="1170068" y="0"/>
                  </a:cubicBezTo>
                  <a:cubicBezTo>
                    <a:pt x="523709" y="0"/>
                    <a:pt x="0" y="523709"/>
                    <a:pt x="0" y="1170068"/>
                  </a:cubicBezTo>
                </a:path>
              </a:pathLst>
            </a:custGeom>
            <a:noFill/>
            <a:ln w="3238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Graphic 40">
              <a:extLst>
                <a:ext uri="{FF2B5EF4-FFF2-40B4-BE49-F238E27FC236}">
                  <a16:creationId xmlns:a16="http://schemas.microsoft.com/office/drawing/2014/main" id="{BD671342-7231-0F52-D792-E4AEAA155ED9}"/>
                </a:ext>
              </a:extLst>
            </p:cNvPr>
            <p:cNvSpPr/>
            <p:nvPr/>
          </p:nvSpPr>
          <p:spPr>
            <a:xfrm>
              <a:off x="238135" y="1650642"/>
              <a:ext cx="11708205" cy="2332611"/>
            </a:xfrm>
            <a:custGeom>
              <a:avLst/>
              <a:gdLst>
                <a:gd name="connsiteX0" fmla="*/ 11711967 w 11708204"/>
                <a:gd name="connsiteY0" fmla="*/ 1173830 h 2332611"/>
                <a:gd name="connsiteX1" fmla="*/ 10541899 w 11708204"/>
                <a:gd name="connsiteY1" fmla="*/ 3762 h 2332611"/>
                <a:gd name="connsiteX2" fmla="*/ 9368069 w 11708204"/>
                <a:gd name="connsiteY2" fmla="*/ 1164048 h 2332611"/>
                <a:gd name="connsiteX3" fmla="*/ 9368069 w 11708204"/>
                <a:gd name="connsiteY3" fmla="*/ 1164048 h 2332611"/>
                <a:gd name="connsiteX4" fmla="*/ 8198001 w 11708204"/>
                <a:gd name="connsiteY4" fmla="*/ 2334117 h 2332611"/>
                <a:gd name="connsiteX5" fmla="*/ 7027933 w 11708204"/>
                <a:gd name="connsiteY5" fmla="*/ 1170068 h 2332611"/>
                <a:gd name="connsiteX6" fmla="*/ 7027933 w 11708204"/>
                <a:gd name="connsiteY6" fmla="*/ 1170068 h 2332611"/>
                <a:gd name="connsiteX7" fmla="*/ 5857865 w 11708204"/>
                <a:gd name="connsiteY7" fmla="*/ 0 h 2332611"/>
                <a:gd name="connsiteX8" fmla="*/ 4680272 w 11708204"/>
                <a:gd name="connsiteY8" fmla="*/ 1164048 h 2332611"/>
                <a:gd name="connsiteX9" fmla="*/ 4680272 w 11708204"/>
                <a:gd name="connsiteY9" fmla="*/ 1164048 h 2332611"/>
                <a:gd name="connsiteX10" fmla="*/ 3510204 w 11708204"/>
                <a:gd name="connsiteY10" fmla="*/ 2334117 h 2332611"/>
                <a:gd name="connsiteX11" fmla="*/ 2340136 w 11708204"/>
                <a:gd name="connsiteY11" fmla="*/ 1170068 h 2332611"/>
                <a:gd name="connsiteX12" fmla="*/ 2340136 w 11708204"/>
                <a:gd name="connsiteY12" fmla="*/ 1170068 h 2332611"/>
                <a:gd name="connsiteX13" fmla="*/ 1170068 w 11708204"/>
                <a:gd name="connsiteY13" fmla="*/ 0 h 2332611"/>
                <a:gd name="connsiteX14" fmla="*/ 0 w 11708204"/>
                <a:gd name="connsiteY14" fmla="*/ 1170068 h 23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08204" h="2332611">
                  <a:moveTo>
                    <a:pt x="11711967" y="1173830"/>
                  </a:moveTo>
                  <a:cubicBezTo>
                    <a:pt x="11711967" y="527471"/>
                    <a:pt x="11188258" y="3762"/>
                    <a:pt x="10541899" y="3762"/>
                  </a:cubicBezTo>
                  <a:cubicBezTo>
                    <a:pt x="9895540" y="3762"/>
                    <a:pt x="9368069" y="517689"/>
                    <a:pt x="9368069" y="1164048"/>
                  </a:cubicBezTo>
                  <a:lnTo>
                    <a:pt x="9368069" y="1164048"/>
                  </a:lnTo>
                  <a:cubicBezTo>
                    <a:pt x="9368069" y="1810408"/>
                    <a:pt x="8844360" y="2334117"/>
                    <a:pt x="8198001" y="2334117"/>
                  </a:cubicBezTo>
                  <a:cubicBezTo>
                    <a:pt x="7551642" y="2334117"/>
                    <a:pt x="7027933" y="1816427"/>
                    <a:pt x="7027933" y="1170068"/>
                  </a:cubicBezTo>
                  <a:lnTo>
                    <a:pt x="7027933" y="1170068"/>
                  </a:lnTo>
                  <a:cubicBezTo>
                    <a:pt x="7027933" y="523709"/>
                    <a:pt x="6504224" y="0"/>
                    <a:pt x="5857865" y="0"/>
                  </a:cubicBezTo>
                  <a:cubicBezTo>
                    <a:pt x="5211506" y="0"/>
                    <a:pt x="4680272" y="517689"/>
                    <a:pt x="4680272" y="1164048"/>
                  </a:cubicBezTo>
                  <a:lnTo>
                    <a:pt x="4680272" y="1164048"/>
                  </a:lnTo>
                  <a:cubicBezTo>
                    <a:pt x="4680272" y="1810408"/>
                    <a:pt x="4156564" y="2334117"/>
                    <a:pt x="3510204" y="2334117"/>
                  </a:cubicBezTo>
                  <a:cubicBezTo>
                    <a:pt x="2863845" y="2334117"/>
                    <a:pt x="2340136" y="1816427"/>
                    <a:pt x="2340136" y="1170068"/>
                  </a:cubicBezTo>
                  <a:lnTo>
                    <a:pt x="2340136" y="1170068"/>
                  </a:lnTo>
                  <a:cubicBezTo>
                    <a:pt x="2340136" y="523709"/>
                    <a:pt x="1816427" y="0"/>
                    <a:pt x="1170068" y="0"/>
                  </a:cubicBezTo>
                  <a:cubicBezTo>
                    <a:pt x="523709" y="0"/>
                    <a:pt x="0" y="523709"/>
                    <a:pt x="0" y="1170068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DB7A2A8-26BF-FEF1-FB35-7CD7BFC7C23C}"/>
                </a:ext>
              </a:extLst>
            </p:cNvPr>
            <p:cNvSpPr>
              <a:spLocks/>
            </p:cNvSpPr>
            <p:nvPr/>
          </p:nvSpPr>
          <p:spPr>
            <a:xfrm>
              <a:off x="2887243" y="4169355"/>
              <a:ext cx="1701800" cy="27114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rtlCol="0" anchor="t"/>
            <a:lstStyle/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Generate real-world evidence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Contribute advanced modeling insights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Collaborate on lifecycle reassessment strategies to support value demonstration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E7E99EB-4F05-A8F8-78A4-FBFCBCD74DE7}"/>
                </a:ext>
              </a:extLst>
            </p:cNvPr>
            <p:cNvSpPr>
              <a:spLocks/>
            </p:cNvSpPr>
            <p:nvPr/>
          </p:nvSpPr>
          <p:spPr>
            <a:xfrm>
              <a:off x="5220830" y="4169355"/>
              <a:ext cx="1701800" cy="17930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rtlCol="0" anchor="t"/>
            <a:lstStyle/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Lead innovation in health economics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Validate new approaches like Bayesian modeling and machine learning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Provide independent critique of evolving HTA methods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E4C4F53-0CD6-D419-E0A8-EBB4A319BC9C}"/>
                </a:ext>
              </a:extLst>
            </p:cNvPr>
            <p:cNvSpPr>
              <a:spLocks/>
            </p:cNvSpPr>
            <p:nvPr/>
          </p:nvSpPr>
          <p:spPr>
            <a:xfrm>
              <a:off x="7576574" y="4169355"/>
              <a:ext cx="1701800" cy="17930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rtlCol="0" anchor="t"/>
            <a:lstStyle/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Ensure that patient-centered outcomes are prioritized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Advocate for inclusion of lived experience in value frameworks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Help define what </a:t>
              </a:r>
              <a:r>
                <a:rPr lang="en-CA" sz="1400" i="1" dirty="0">
                  <a:solidFill>
                    <a:schemeClr val="tx1">
                      <a:lumMod val="50000"/>
                    </a:schemeClr>
                  </a:solidFill>
                </a:rPr>
                <a:t>“meaningful benefit</a:t>
              </a: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” looks like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7482625-90A9-4B54-42E1-C6ACE15284F2}"/>
                </a:ext>
              </a:extLst>
            </p:cNvPr>
            <p:cNvSpPr>
              <a:spLocks/>
            </p:cNvSpPr>
            <p:nvPr/>
          </p:nvSpPr>
          <p:spPr>
            <a:xfrm>
              <a:off x="9914965" y="4126518"/>
              <a:ext cx="1701800" cy="17930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rtlCol="0" anchor="t"/>
            <a:lstStyle/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Translate evidence into funding decisions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Assess affordability and long-term value</a:t>
              </a:r>
            </a:p>
            <a:p>
              <a:pPr marL="198438" indent="-19843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tx1">
                      <a:lumMod val="50000"/>
                    </a:schemeClr>
                  </a:solidFill>
                </a:rPr>
                <a:t>Support adaptive reimbursement models based on evolving data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67E98FC-3EC6-ECBF-FF40-C632F2765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7418" y="2183989"/>
            <a:ext cx="828624" cy="82862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A7B9828D-B35B-37C3-9373-CB71CFB7B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4918" y="2196126"/>
            <a:ext cx="854503" cy="85450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01577A92-5FA8-163C-B092-A117D9371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58980" y="2176428"/>
            <a:ext cx="788139" cy="788139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CF3B37F4-02F7-FE41-97E8-B4EE2C1DFB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5997" y="2036941"/>
            <a:ext cx="991282" cy="991282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A7CD775C-A0C3-9565-38AE-0FF4E1AADC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5833" y="2196126"/>
            <a:ext cx="854503" cy="8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65CDC6-350A-FF13-294C-E86492DA54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9106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65CDC6-350A-FF13-294C-E86492DA5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2">
            <a:extLst>
              <a:ext uri="{FF2B5EF4-FFF2-40B4-BE49-F238E27FC236}">
                <a16:creationId xmlns:a16="http://schemas.microsoft.com/office/drawing/2014/main" id="{9888BB8C-11B9-1377-A1A4-D18D7F668F5C}"/>
              </a:ext>
            </a:extLst>
          </p:cNvPr>
          <p:cNvSpPr>
            <a:spLocks noGrp="1"/>
          </p:cNvSpPr>
          <p:nvPr/>
        </p:nvSpPr>
        <p:spPr>
          <a:xfrm>
            <a:off x="426720" y="419315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Our Panelists for Today</a:t>
            </a:r>
            <a:endParaRPr lang="en-CA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5BA876-03B1-B562-A9E5-D9226E4FD465}"/>
              </a:ext>
            </a:extLst>
          </p:cNvPr>
          <p:cNvGrpSpPr/>
          <p:nvPr/>
        </p:nvGrpSpPr>
        <p:grpSpPr>
          <a:xfrm>
            <a:off x="1880100" y="1347313"/>
            <a:ext cx="9486417" cy="4898447"/>
            <a:chOff x="2498665" y="1521122"/>
            <a:chExt cx="6514706" cy="4898447"/>
          </a:xfrm>
        </p:grpSpPr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721BB59D-3330-B6AC-9939-19CA6B19C626}"/>
                </a:ext>
              </a:extLst>
            </p:cNvPr>
            <p:cNvSpPr txBox="1"/>
            <p:nvPr/>
          </p:nvSpPr>
          <p:spPr bwMode="gray">
            <a:xfrm>
              <a:off x="2498665" y="1521122"/>
              <a:ext cx="6514706" cy="995601"/>
            </a:xfrm>
            <a:prstGeom prst="rect">
              <a:avLst/>
            </a:prstGeom>
            <a:noFill/>
          </p:spPr>
          <p:txBody>
            <a:bodyPr wrap="square" lIns="108000" tIns="468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0A3E0"/>
                  </a:solidFill>
                </a:rPr>
                <a:t>Mr. Alexander Haines, </a:t>
              </a:r>
              <a:br>
                <a:rPr lang="en-US" dirty="0"/>
              </a:br>
              <a:r>
                <a:rPr lang="en-CA" b="0" i="1" dirty="0">
                  <a:solidFill>
                    <a:schemeClr val="accent1"/>
                  </a:solidFill>
                  <a:effectLst/>
                </a:rPr>
                <a:t>Director of Health Economics, Canada’s Drug Agency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8D54119B-7A01-1869-15D0-92DA13B0E63F}"/>
                </a:ext>
              </a:extLst>
            </p:cNvPr>
            <p:cNvSpPr txBox="1"/>
            <p:nvPr/>
          </p:nvSpPr>
          <p:spPr bwMode="gray">
            <a:xfrm>
              <a:off x="2498665" y="2773114"/>
              <a:ext cx="6514706" cy="995601"/>
            </a:xfrm>
            <a:prstGeom prst="rect">
              <a:avLst/>
            </a:prstGeom>
            <a:noFill/>
          </p:spPr>
          <p:txBody>
            <a:bodyPr wrap="square" lIns="108000" tIns="468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0A3E0"/>
                  </a:solidFill>
                </a:rPr>
                <a:t>Ms. Yulia Privolnev,</a:t>
              </a:r>
              <a:br>
                <a:rPr lang="en-US" dirty="0"/>
              </a:br>
              <a:r>
                <a:rPr lang="en-CA" i="1" dirty="0">
                  <a:solidFill>
                    <a:schemeClr val="accent1"/>
                  </a:solidFill>
                  <a:effectLst/>
                </a:rPr>
                <a:t>Senior Manager, Market Access, Daiichi Sankyo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B853BC4F-9DCE-3557-E310-C592084D454F}"/>
                </a:ext>
              </a:extLst>
            </p:cNvPr>
            <p:cNvSpPr txBox="1"/>
            <p:nvPr/>
          </p:nvSpPr>
          <p:spPr bwMode="gray">
            <a:xfrm>
              <a:off x="2498665" y="5423968"/>
              <a:ext cx="6514706" cy="995601"/>
            </a:xfrm>
            <a:prstGeom prst="rect">
              <a:avLst/>
            </a:prstGeom>
            <a:noFill/>
          </p:spPr>
          <p:txBody>
            <a:bodyPr wrap="square" lIns="108000" tIns="468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0A3E0"/>
                  </a:solidFill>
                </a:rPr>
                <a:t>Ms. Lisa Machado,</a:t>
              </a:r>
              <a:r>
                <a:rPr lang="en-US" dirty="0">
                  <a:solidFill>
                    <a:srgbClr val="00A3E0"/>
                  </a:solidFill>
                </a:rPr>
                <a:t> </a:t>
              </a:r>
              <a:br>
                <a:rPr lang="en-US" dirty="0">
                  <a:solidFill>
                    <a:srgbClr val="00A3E0"/>
                  </a:solidFill>
                </a:rPr>
              </a:br>
              <a:r>
                <a:rPr lang="en-US" i="1" dirty="0">
                  <a:solidFill>
                    <a:schemeClr val="accent1"/>
                  </a:solidFill>
                </a:rPr>
                <a:t>Patient representative, Canadian CML Network</a:t>
              </a: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C29B1DE6-68D7-2E88-592B-47A360EF382D}"/>
                </a:ext>
              </a:extLst>
            </p:cNvPr>
            <p:cNvSpPr txBox="1"/>
            <p:nvPr/>
          </p:nvSpPr>
          <p:spPr bwMode="gray">
            <a:xfrm>
              <a:off x="2498665" y="4074516"/>
              <a:ext cx="6514706" cy="995601"/>
            </a:xfrm>
            <a:prstGeom prst="rect">
              <a:avLst/>
            </a:prstGeom>
            <a:noFill/>
          </p:spPr>
          <p:txBody>
            <a:bodyPr wrap="square" lIns="108000" tIns="468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0A3E0"/>
                  </a:solidFill>
                </a:rPr>
                <a:t>Dr. Jason Guertin, </a:t>
              </a:r>
              <a:br>
                <a:rPr lang="en-US" dirty="0">
                  <a:solidFill>
                    <a:srgbClr val="00A3E0"/>
                  </a:solidFill>
                </a:rPr>
              </a:br>
              <a:r>
                <a:rPr lang="fr-FR" i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</a:rPr>
                <a:t>Associate Professor chez Université Laval</a:t>
              </a:r>
              <a:endParaRPr lang="en-US" i="1" dirty="0">
                <a:solidFill>
                  <a:srgbClr val="00A3E0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B96DD2-3AF6-22FA-CF1B-028CA24DFA22}"/>
              </a:ext>
            </a:extLst>
          </p:cNvPr>
          <p:cNvCxnSpPr>
            <a:cxnSpLocks/>
          </p:cNvCxnSpPr>
          <p:nvPr/>
        </p:nvCxnSpPr>
        <p:spPr>
          <a:xfrm flipH="1">
            <a:off x="1942280" y="2519838"/>
            <a:ext cx="90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EA9041-E2BE-6F41-9376-BEE6F4F0C3C6}"/>
              </a:ext>
            </a:extLst>
          </p:cNvPr>
          <p:cNvCxnSpPr>
            <a:cxnSpLocks/>
          </p:cNvCxnSpPr>
          <p:nvPr/>
        </p:nvCxnSpPr>
        <p:spPr>
          <a:xfrm flipH="1">
            <a:off x="1977116" y="3771830"/>
            <a:ext cx="90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7CA8AB-552B-FDBD-BD45-A87313074C1D}"/>
              </a:ext>
            </a:extLst>
          </p:cNvPr>
          <p:cNvCxnSpPr>
            <a:cxnSpLocks/>
          </p:cNvCxnSpPr>
          <p:nvPr/>
        </p:nvCxnSpPr>
        <p:spPr>
          <a:xfrm flipH="1">
            <a:off x="1977116" y="5073233"/>
            <a:ext cx="90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014C5AE-AF76-4B2E-1845-23667EB3E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7" y="5212148"/>
            <a:ext cx="1121517" cy="1121517"/>
          </a:xfrm>
          <a:prstGeom prst="ellipse">
            <a:avLst/>
          </a:prstGeom>
          <a:ln w="38100"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CE0127-9444-DD5E-FEEE-970217CDB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5" y="1260610"/>
            <a:ext cx="1127729" cy="1121517"/>
          </a:xfrm>
          <a:prstGeom prst="ellipse">
            <a:avLst/>
          </a:prstGeom>
          <a:ln w="38100"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87BA67-96FD-5F57-9AA9-3729929C28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30" r="7575"/>
          <a:stretch>
            <a:fillRect/>
          </a:stretch>
        </p:blipFill>
        <p:spPr>
          <a:xfrm>
            <a:off x="570735" y="3867482"/>
            <a:ext cx="1196855" cy="1167364"/>
          </a:xfrm>
          <a:prstGeom prst="ellipse">
            <a:avLst/>
          </a:prstGeom>
          <a:ln w="38100"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8D1C6C9-39FB-FB80-9918-7B9381CE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5" y="2559429"/>
            <a:ext cx="1173154" cy="1130751"/>
          </a:xfrm>
          <a:prstGeom prst="ellipse">
            <a:avLst/>
          </a:prstGeom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PT – Canadian Association for Population Therapeutics">
            <a:extLst>
              <a:ext uri="{FF2B5EF4-FFF2-40B4-BE49-F238E27FC236}">
                <a16:creationId xmlns:a16="http://schemas.microsoft.com/office/drawing/2014/main" id="{8ACCA4CA-52E0-DDB3-A1E4-F3B82709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89" y="5593636"/>
            <a:ext cx="1343387" cy="1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30BA4-25AA-0E74-1CF1-47091FA8F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75" y="1781175"/>
            <a:ext cx="2867025" cy="2867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949B7-B966-8F6D-0726-58579DCE18BA}"/>
              </a:ext>
            </a:extLst>
          </p:cNvPr>
          <p:cNvSpPr txBox="1"/>
          <p:nvPr/>
        </p:nvSpPr>
        <p:spPr>
          <a:xfrm>
            <a:off x="1781175" y="5076825"/>
            <a:ext cx="38876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Join at </a:t>
            </a:r>
            <a:r>
              <a:rPr lang="da-DK" sz="3200" b="1" i="1" dirty="0"/>
              <a:t>slido.com</a:t>
            </a:r>
          </a:p>
          <a:p>
            <a:pPr algn="ctr"/>
            <a:r>
              <a:rPr lang="da-DK" sz="3200" b="1" dirty="0">
                <a:solidFill>
                  <a:schemeClr val="accent1"/>
                </a:solidFill>
              </a:rPr>
              <a:t>#3975 336</a:t>
            </a:r>
          </a:p>
          <a:p>
            <a:pPr algn="ctr"/>
            <a:endParaRPr lang="en-US" sz="2800" b="1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CFB3A099-8EA2-4B2C-9200-1914E5D219C0}" vid="{D033992A-36D5-46E8-B564-F6DA75A1DC77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35DA2EDDC1043ADDBEA0EC0365999" ma:contentTypeVersion="13" ma:contentTypeDescription="Create a new document." ma:contentTypeScope="" ma:versionID="866b0b7a954f580e012b47133a2cfdb3">
  <xsd:schema xmlns:xsd="http://www.w3.org/2001/XMLSchema" xmlns:xs="http://www.w3.org/2001/XMLSchema" xmlns:p="http://schemas.microsoft.com/office/2006/metadata/properties" xmlns:ns2="09f6d9ca-6b98-41ad-b3e2-d71d6ba612a2" xmlns:ns3="5227762c-1b16-4a06-80c8-bd7533d046ae" targetNamespace="http://schemas.microsoft.com/office/2006/metadata/properties" ma:root="true" ma:fieldsID="9842d5b15b61638b540306491fe94e8b" ns2:_="" ns3:_="">
    <xsd:import namespace="09f6d9ca-6b98-41ad-b3e2-d71d6ba612a2"/>
    <xsd:import namespace="5227762c-1b16-4a06-80c8-bd7533d04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6d9ca-6b98-41ad-b3e2-d71d6ba61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ee78da-ddfb-46f7-86ce-e46b371489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7762c-1b16-4a06-80c8-bd7533d046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b8f2d4-ced4-4b2d-8731-75b4a843b1ee}" ma:internalName="TaxCatchAll" ma:showField="CatchAllData" ma:web="5227762c-1b16-4a06-80c8-bd7533d046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f6d9ca-6b98-41ad-b3e2-d71d6ba612a2">
      <Terms xmlns="http://schemas.microsoft.com/office/infopath/2007/PartnerControls"/>
    </lcf76f155ced4ddcb4097134ff3c332f>
    <TaxCatchAll xmlns="5227762c-1b16-4a06-80c8-bd7533d046ae" xsi:nil="true"/>
  </documentManagement>
</p:properties>
</file>

<file path=customXml/itemProps1.xml><?xml version="1.0" encoding="utf-8"?>
<ds:datastoreItem xmlns:ds="http://schemas.openxmlformats.org/officeDocument/2006/customXml" ds:itemID="{8D941907-643E-47FF-A817-1082D3F1C3CA}"/>
</file>

<file path=customXml/itemProps2.xml><?xml version="1.0" encoding="utf-8"?>
<ds:datastoreItem xmlns:ds="http://schemas.openxmlformats.org/officeDocument/2006/customXml" ds:itemID="{F04038DA-CFDC-4273-AB74-E8A2D0D400B5}"/>
</file>

<file path=customXml/itemProps3.xml><?xml version="1.0" encoding="utf-8"?>
<ds:datastoreItem xmlns:ds="http://schemas.openxmlformats.org/officeDocument/2006/customXml" ds:itemID="{C2D023A6-744A-4DF8-81A5-CDD5C997845B}"/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1441</TotalTime>
  <Words>436</Words>
  <Application>Microsoft Office PowerPoint</Application>
  <PresentationFormat>Widescreen</PresentationFormat>
  <Paragraphs>54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Calibri</vt:lpstr>
      <vt:lpstr>Georgia</vt:lpstr>
      <vt:lpstr>Open Sans</vt:lpstr>
      <vt:lpstr>System Font Regular</vt:lpstr>
      <vt:lpstr>Wingdings</vt:lpstr>
      <vt:lpstr>IQVIA_V3.0.0</vt:lpstr>
      <vt:lpstr>think-cell Slide</vt:lpstr>
      <vt:lpstr>Modernizing Market Access: Evolving Pharmacoeconomic Methodologies in Canadian HTA </vt:lpstr>
      <vt:lpstr>HEMA is redefining how HTA captures real-world complexity, patient relevance, and evolving evidence standards</vt:lpstr>
      <vt:lpstr>The HEMA initiative is a collaborative movement; its success depends on the active engagement of stakeholders across the HTA ecosystem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IQVIA RWS Canada</dc:title>
  <dc:creator>IQVIA</dc:creator>
  <cp:lastModifiedBy>Shen, Julia</cp:lastModifiedBy>
  <cp:revision>8</cp:revision>
  <cp:lastPrinted>2024-10-18T17:57:03Z</cp:lastPrinted>
  <dcterms:created xsi:type="dcterms:W3CDTF">2024-09-24T19:08:30Z</dcterms:created>
  <dcterms:modified xsi:type="dcterms:W3CDTF">2025-09-19T17:32:32Z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0x01010055135DA2EDDC1043ADDBEA0EC0365999</vt:lpwstr>
  </property>
</Properties>
</file>