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3" r:id="rId5"/>
    <p:sldId id="15368299" r:id="rId6"/>
    <p:sldId id="15368297" r:id="rId7"/>
    <p:sldId id="466" r:id="rId8"/>
    <p:sldId id="464" r:id="rId9"/>
    <p:sldId id="467" r:id="rId10"/>
    <p:sldId id="15368298" r:id="rId11"/>
    <p:sldId id="277" r:id="rId12"/>
    <p:sldId id="270" r:id="rId13"/>
    <p:sldId id="263" r:id="rId14"/>
    <p:sldId id="281" r:id="rId15"/>
    <p:sldId id="469" r:id="rId16"/>
    <p:sldId id="267" r:id="rId17"/>
    <p:sldId id="278"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E2DF0B-6DF0-53B3-7027-D2D09F4B6B88}" name="Macfarlane, Bonnie [JOICA]" initials="BM" userId="S::bmacfarl@its.jnj.com::8d1a26cc-7c33-4505-b3f7-634a64b31854" providerId="AD"/>
  <p188:author id="{A03D6C36-8918-C23C-FCED-7682F70C799D}" name="YEG" initials="YEG" userId="YEG" providerId="None"/>
  <p188:author id="{2A3F1DA0-88F4-6F29-74EF-7A38498A9C61}" name="MP9" initials="XX" userId="MP9" providerId="None"/>
  <p188:author id="{B40FDDB7-6C15-8B3E-B5E2-C9F9F44888A3}" name="Kerry Allerton" initials="KA" userId="S::kallerton@3sixtypublicaffairs.com::a3f55fa1-b759-4967-b04a-d770338108b2" providerId="AD"/>
  <p188:author id="{199A2CC2-B97E-FA63-6E53-557F2C5574F6}" name="Gail Attara" initials="GA" userId="97125b5d0ca8b353" providerId="Windows Live"/>
  <p188:author id="{969FB2D3-BB0B-3A66-C8B2-E8CE7BBD5427}" name="Robin Martin" initials="" userId="S::rmartin@3sixtypublicaffairs.com::1eed13c4-d6cd-49ba-97a0-8b980781fa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CBE"/>
    <a:srgbClr val="176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6C70A-A949-CC4B-985C-1BD97284C17A}" v="28" dt="2025-09-08T21:11:58.061"/>
    <p1510:client id="{21E1C9D3-2BE8-274C-9649-BA3635E7DC25}" v="121" dt="2025-09-08T22:43:03.541"/>
    <p1510:client id="{8433CE7F-5095-7747-BCF3-C550CB24E4BB}" v="113" dt="2025-09-09T14:38:48.339"/>
    <p1510:client id="{B37EA62A-9E3C-494E-BA41-4F88A596D857}" v="1596" dt="2025-09-08T21:44:18.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2"/>
    <p:restoredTop sz="85188"/>
  </p:normalViewPr>
  <p:slideViewPr>
    <p:cSldViewPr snapToGrid="0">
      <p:cViewPr varScale="1">
        <p:scale>
          <a:sx n="97" d="100"/>
          <a:sy n="97" d="100"/>
        </p:scale>
        <p:origin x="10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F79B6-0443-4BD8-B4B0-81E3E6415E6F}" type="doc">
      <dgm:prSet loTypeId="urn:microsoft.com/office/officeart/2005/8/layout/hProcess9" loCatId="process" qsTypeId="urn:microsoft.com/office/officeart/2005/8/quickstyle/simple1" qsCatId="simple" csTypeId="urn:microsoft.com/office/officeart/2005/8/colors/accent1_2" csCatId="accent1" phldr="1"/>
      <dgm:spPr/>
    </dgm:pt>
    <dgm:pt modelId="{FF5E7497-8198-46C2-8077-A1776C9E2EF3}">
      <dgm:prSet phldrT="[Text]" custT="1"/>
      <dgm:spPr/>
      <dgm:t>
        <a:bodyPr/>
        <a:lstStyle/>
        <a:p>
          <a:r>
            <a:rPr lang="en-CA" sz="1600">
              <a:latin typeface="Lato" panose="020F0502020204030203" pitchFamily="34" charset="0"/>
              <a:ea typeface="Lato" panose="020F0502020204030203" pitchFamily="34" charset="0"/>
              <a:cs typeface="Lato" panose="020F0502020204030203" pitchFamily="34" charset="0"/>
            </a:rPr>
            <a:t>Analysis :  CADTH  procedures vs. </a:t>
          </a:r>
          <a:r>
            <a:rPr lang="en-CA" sz="1600" err="1">
              <a:latin typeface="Lato" panose="020F0502020204030203" pitchFamily="34" charset="0"/>
              <a:ea typeface="Lato" panose="020F0502020204030203" pitchFamily="34" charset="0"/>
              <a:cs typeface="Lato" panose="020F0502020204030203" pitchFamily="34" charset="0"/>
            </a:rPr>
            <a:t>HTAi</a:t>
          </a:r>
          <a:r>
            <a:rPr lang="en-CA" sz="1600">
              <a:latin typeface="Lato" panose="020F0502020204030203" pitchFamily="34" charset="0"/>
              <a:ea typeface="Lato" panose="020F0502020204030203" pitchFamily="34" charset="0"/>
              <a:cs typeface="Lato" panose="020F0502020204030203" pitchFamily="34" charset="0"/>
            </a:rPr>
            <a:t> Values and Standards</a:t>
          </a:r>
        </a:p>
      </dgm:t>
    </dgm:pt>
    <dgm:pt modelId="{6409148E-740E-4529-889D-D168E587FD93}" type="parTrans" cxnId="{5C35354B-C38A-4B59-9454-F5832698DB31}">
      <dgm:prSet/>
      <dgm:spPr/>
      <dgm:t>
        <a:bodyPr/>
        <a:lstStyle/>
        <a:p>
          <a:endParaRPr lang="en-CA"/>
        </a:p>
      </dgm:t>
    </dgm:pt>
    <dgm:pt modelId="{5B04B1A9-B17C-4C06-8189-89C75AD6E002}" type="sibTrans" cxnId="{5C35354B-C38A-4B59-9454-F5832698DB31}">
      <dgm:prSet/>
      <dgm:spPr/>
      <dgm:t>
        <a:bodyPr/>
        <a:lstStyle/>
        <a:p>
          <a:endParaRPr lang="en-CA"/>
        </a:p>
      </dgm:t>
    </dgm:pt>
    <dgm:pt modelId="{A69D87E1-79E7-4BDA-A730-C597F9E688FC}">
      <dgm:prSet phldrT="[Text]" custT="1"/>
      <dgm:spPr/>
      <dgm:t>
        <a:bodyPr/>
        <a:lstStyle/>
        <a:p>
          <a:r>
            <a:rPr lang="en-CA" sz="1600">
              <a:latin typeface="Lato" panose="020F0502020204030203" pitchFamily="34" charset="0"/>
              <a:ea typeface="Lato" panose="020F0502020204030203" pitchFamily="34" charset="0"/>
              <a:cs typeface="Lato" panose="020F0502020204030203" pitchFamily="34" charset="0"/>
            </a:rPr>
            <a:t>Patient Organization interviews and survey</a:t>
          </a:r>
        </a:p>
      </dgm:t>
    </dgm:pt>
    <dgm:pt modelId="{A5C7FF1D-8883-4396-9254-B9869D48161F}" type="parTrans" cxnId="{569484FC-32A3-4E6F-8D78-BA85F52F704C}">
      <dgm:prSet/>
      <dgm:spPr/>
      <dgm:t>
        <a:bodyPr/>
        <a:lstStyle/>
        <a:p>
          <a:endParaRPr lang="en-CA"/>
        </a:p>
      </dgm:t>
    </dgm:pt>
    <dgm:pt modelId="{3F95AF31-D7DD-462C-A28A-E4C2D1A6F955}" type="sibTrans" cxnId="{569484FC-32A3-4E6F-8D78-BA85F52F704C}">
      <dgm:prSet/>
      <dgm:spPr/>
      <dgm:t>
        <a:bodyPr/>
        <a:lstStyle/>
        <a:p>
          <a:endParaRPr lang="en-CA"/>
        </a:p>
      </dgm:t>
    </dgm:pt>
    <dgm:pt modelId="{E64A3689-15C9-4DA2-B8CC-B22C4F935033}">
      <dgm:prSet phldrT="[Text]" custT="1"/>
      <dgm:spPr/>
      <dgm:t>
        <a:bodyPr/>
        <a:lstStyle/>
        <a:p>
          <a:r>
            <a:rPr lang="en-CA" sz="1600">
              <a:latin typeface="Lato" panose="020F0502020204030203" pitchFamily="34" charset="0"/>
              <a:ea typeface="Lato" panose="020F0502020204030203" pitchFamily="34" charset="0"/>
              <a:cs typeface="Lato" panose="020F0502020204030203" pitchFamily="34" charset="0"/>
            </a:rPr>
            <a:t>Steering Committee established</a:t>
          </a:r>
        </a:p>
      </dgm:t>
    </dgm:pt>
    <dgm:pt modelId="{D245AA78-5A6A-4B26-9ADB-D894689A4F7B}" type="parTrans" cxnId="{0F0BDC11-CF2D-469E-A45B-D40B933C1626}">
      <dgm:prSet/>
      <dgm:spPr/>
      <dgm:t>
        <a:bodyPr/>
        <a:lstStyle/>
        <a:p>
          <a:endParaRPr lang="en-CA"/>
        </a:p>
      </dgm:t>
    </dgm:pt>
    <dgm:pt modelId="{39DFD371-BB7D-4A90-9226-DA6874512275}" type="sibTrans" cxnId="{0F0BDC11-CF2D-469E-A45B-D40B933C1626}">
      <dgm:prSet/>
      <dgm:spPr/>
      <dgm:t>
        <a:bodyPr/>
        <a:lstStyle/>
        <a:p>
          <a:endParaRPr lang="en-CA"/>
        </a:p>
      </dgm:t>
    </dgm:pt>
    <dgm:pt modelId="{E23FEC1D-0ACA-4CDF-AFCE-B48CDD82BC14}">
      <dgm:prSet phldrT="[Text]" custT="1"/>
      <dgm:spPr/>
      <dgm:t>
        <a:bodyPr/>
        <a:lstStyle/>
        <a:p>
          <a:r>
            <a:rPr lang="en-CA" sz="1600">
              <a:latin typeface="Lato" panose="020F0502020204030203" pitchFamily="34" charset="0"/>
              <a:ea typeface="Lato" panose="020F0502020204030203" pitchFamily="34" charset="0"/>
              <a:cs typeface="Lato" panose="020F0502020204030203" pitchFamily="34" charset="0"/>
            </a:rPr>
            <a:t>Roundtable discussions: Steering Committee &amp; CADTH executives</a:t>
          </a:r>
        </a:p>
      </dgm:t>
    </dgm:pt>
    <dgm:pt modelId="{7094B0C1-0A64-4A46-9EDE-77A05E97C933}" type="parTrans" cxnId="{ECD0056C-14B5-4464-ACA9-4A725D69AFC4}">
      <dgm:prSet/>
      <dgm:spPr/>
      <dgm:t>
        <a:bodyPr/>
        <a:lstStyle/>
        <a:p>
          <a:endParaRPr lang="en-CA"/>
        </a:p>
      </dgm:t>
    </dgm:pt>
    <dgm:pt modelId="{6C4BF08F-F9CA-4273-AFBE-FB3D395A821E}" type="sibTrans" cxnId="{ECD0056C-14B5-4464-ACA9-4A725D69AFC4}">
      <dgm:prSet/>
      <dgm:spPr/>
      <dgm:t>
        <a:bodyPr/>
        <a:lstStyle/>
        <a:p>
          <a:endParaRPr lang="en-CA"/>
        </a:p>
      </dgm:t>
    </dgm:pt>
    <dgm:pt modelId="{43C7EC74-A69E-41E5-830F-B4FD9B280CDE}">
      <dgm:prSet phldrT="[Text]" custT="1"/>
      <dgm:spPr/>
      <dgm:t>
        <a:bodyPr/>
        <a:lstStyle/>
        <a:p>
          <a:r>
            <a:rPr lang="en-CA" sz="1600">
              <a:latin typeface="Lato" panose="020F0502020204030203" pitchFamily="34" charset="0"/>
              <a:ea typeface="Lato" panose="020F0502020204030203" pitchFamily="34" charset="0"/>
              <a:cs typeface="Lato" panose="020F0502020204030203" pitchFamily="34" charset="0"/>
            </a:rPr>
            <a:t>Panel Discussion at CDA-AMC Symposium</a:t>
          </a:r>
        </a:p>
      </dgm:t>
    </dgm:pt>
    <dgm:pt modelId="{979C28DF-1648-4008-BF9C-B7A77B287818}" type="parTrans" cxnId="{4B289778-9AE4-4A66-83CB-62DFD56329F5}">
      <dgm:prSet/>
      <dgm:spPr/>
      <dgm:t>
        <a:bodyPr/>
        <a:lstStyle/>
        <a:p>
          <a:endParaRPr lang="en-CA"/>
        </a:p>
      </dgm:t>
    </dgm:pt>
    <dgm:pt modelId="{3A1E3834-26C8-4085-9B87-465ABB4AD1B6}" type="sibTrans" cxnId="{4B289778-9AE4-4A66-83CB-62DFD56329F5}">
      <dgm:prSet/>
      <dgm:spPr/>
      <dgm:t>
        <a:bodyPr/>
        <a:lstStyle/>
        <a:p>
          <a:endParaRPr lang="en-CA"/>
        </a:p>
      </dgm:t>
    </dgm:pt>
    <dgm:pt modelId="{631738FD-00B2-4338-8A1B-9A6F1712085B}">
      <dgm:prSet phldrT="[Text]" custT="1"/>
      <dgm:spPr/>
      <dgm:t>
        <a:bodyPr/>
        <a:lstStyle/>
        <a:p>
          <a:r>
            <a:rPr lang="en-CA" sz="1600">
              <a:latin typeface="Lato" panose="020F0502020204030203" pitchFamily="34" charset="0"/>
              <a:ea typeface="Lato" panose="020F0502020204030203" pitchFamily="34" charset="0"/>
              <a:cs typeface="Lato" panose="020F0502020204030203" pitchFamily="34" charset="0"/>
            </a:rPr>
            <a:t>CAPT Panel Discussion</a:t>
          </a:r>
        </a:p>
      </dgm:t>
    </dgm:pt>
    <dgm:pt modelId="{19A3D18D-CB42-415F-B4AA-928B0165F10B}" type="parTrans" cxnId="{7355D208-2465-4EF9-845B-CA2073BE95F9}">
      <dgm:prSet/>
      <dgm:spPr/>
      <dgm:t>
        <a:bodyPr/>
        <a:lstStyle/>
        <a:p>
          <a:endParaRPr lang="en-CA"/>
        </a:p>
      </dgm:t>
    </dgm:pt>
    <dgm:pt modelId="{51CA3E05-7D88-49E3-B80F-424EA789C907}" type="sibTrans" cxnId="{7355D208-2465-4EF9-845B-CA2073BE95F9}">
      <dgm:prSet/>
      <dgm:spPr/>
      <dgm:t>
        <a:bodyPr/>
        <a:lstStyle/>
        <a:p>
          <a:endParaRPr lang="en-CA"/>
        </a:p>
      </dgm:t>
    </dgm:pt>
    <dgm:pt modelId="{022905F3-411F-458C-9E53-7CC6250104AA}" type="pres">
      <dgm:prSet presAssocID="{BA6F79B6-0443-4BD8-B4B0-81E3E6415E6F}" presName="CompostProcess" presStyleCnt="0">
        <dgm:presLayoutVars>
          <dgm:dir/>
          <dgm:resizeHandles val="exact"/>
        </dgm:presLayoutVars>
      </dgm:prSet>
      <dgm:spPr/>
    </dgm:pt>
    <dgm:pt modelId="{B39C1CAE-0E09-4D5D-BE12-CBEFAAA611BC}" type="pres">
      <dgm:prSet presAssocID="{BA6F79B6-0443-4BD8-B4B0-81E3E6415E6F}" presName="arrow" presStyleLbl="bgShp" presStyleIdx="0" presStyleCnt="1" custLinFactNeighborX="499"/>
      <dgm:spPr/>
    </dgm:pt>
    <dgm:pt modelId="{4FB274D7-4329-4E1D-A43D-25D1996EA594}" type="pres">
      <dgm:prSet presAssocID="{BA6F79B6-0443-4BD8-B4B0-81E3E6415E6F}" presName="linearProcess" presStyleCnt="0"/>
      <dgm:spPr/>
    </dgm:pt>
    <dgm:pt modelId="{0D9F27D4-E5CE-4B79-8A42-BA7774F23B31}" type="pres">
      <dgm:prSet presAssocID="{FF5E7497-8198-46C2-8077-A1776C9E2EF3}" presName="textNode" presStyleLbl="node1" presStyleIdx="0" presStyleCnt="6">
        <dgm:presLayoutVars>
          <dgm:bulletEnabled val="1"/>
        </dgm:presLayoutVars>
      </dgm:prSet>
      <dgm:spPr/>
    </dgm:pt>
    <dgm:pt modelId="{4F7146F7-7BC1-48DE-81B7-95D1F8DC72C7}" type="pres">
      <dgm:prSet presAssocID="{5B04B1A9-B17C-4C06-8189-89C75AD6E002}" presName="sibTrans" presStyleCnt="0"/>
      <dgm:spPr/>
    </dgm:pt>
    <dgm:pt modelId="{3DE55666-7022-4FFF-BB0B-CEB5E3CA5B9C}" type="pres">
      <dgm:prSet presAssocID="{A69D87E1-79E7-4BDA-A730-C597F9E688FC}" presName="textNode" presStyleLbl="node1" presStyleIdx="1" presStyleCnt="6">
        <dgm:presLayoutVars>
          <dgm:bulletEnabled val="1"/>
        </dgm:presLayoutVars>
      </dgm:prSet>
      <dgm:spPr/>
    </dgm:pt>
    <dgm:pt modelId="{C12CEAF5-1B57-4A67-80F0-E305C77D3E33}" type="pres">
      <dgm:prSet presAssocID="{3F95AF31-D7DD-462C-A28A-E4C2D1A6F955}" presName="sibTrans" presStyleCnt="0"/>
      <dgm:spPr/>
    </dgm:pt>
    <dgm:pt modelId="{C9177895-7812-4EAB-823C-C0A6319CCAEB}" type="pres">
      <dgm:prSet presAssocID="{E64A3689-15C9-4DA2-B8CC-B22C4F935033}" presName="textNode" presStyleLbl="node1" presStyleIdx="2" presStyleCnt="6">
        <dgm:presLayoutVars>
          <dgm:bulletEnabled val="1"/>
        </dgm:presLayoutVars>
      </dgm:prSet>
      <dgm:spPr/>
    </dgm:pt>
    <dgm:pt modelId="{5ED9FAD6-1D79-43D6-B44C-71D7FBC965AE}" type="pres">
      <dgm:prSet presAssocID="{39DFD371-BB7D-4A90-9226-DA6874512275}" presName="sibTrans" presStyleCnt="0"/>
      <dgm:spPr/>
    </dgm:pt>
    <dgm:pt modelId="{5D028CDC-A9AA-4553-95EB-35050F647B75}" type="pres">
      <dgm:prSet presAssocID="{E23FEC1D-0ACA-4CDF-AFCE-B48CDD82BC14}" presName="textNode" presStyleLbl="node1" presStyleIdx="3" presStyleCnt="6">
        <dgm:presLayoutVars>
          <dgm:bulletEnabled val="1"/>
        </dgm:presLayoutVars>
      </dgm:prSet>
      <dgm:spPr/>
    </dgm:pt>
    <dgm:pt modelId="{E1E84F67-3BA7-4E49-938D-B4AB4F6CF9D7}" type="pres">
      <dgm:prSet presAssocID="{6C4BF08F-F9CA-4273-AFBE-FB3D395A821E}" presName="sibTrans" presStyleCnt="0"/>
      <dgm:spPr/>
    </dgm:pt>
    <dgm:pt modelId="{981EE153-296D-4DD2-B28F-7CCEB64A10D7}" type="pres">
      <dgm:prSet presAssocID="{43C7EC74-A69E-41E5-830F-B4FD9B280CDE}" presName="textNode" presStyleLbl="node1" presStyleIdx="4" presStyleCnt="6">
        <dgm:presLayoutVars>
          <dgm:bulletEnabled val="1"/>
        </dgm:presLayoutVars>
      </dgm:prSet>
      <dgm:spPr/>
    </dgm:pt>
    <dgm:pt modelId="{0F168F4F-06ED-4524-B7B2-96BAE6E64686}" type="pres">
      <dgm:prSet presAssocID="{3A1E3834-26C8-4085-9B87-465ABB4AD1B6}" presName="sibTrans" presStyleCnt="0"/>
      <dgm:spPr/>
    </dgm:pt>
    <dgm:pt modelId="{F88E3521-99DA-4389-9B7D-F2678B1FE92D}" type="pres">
      <dgm:prSet presAssocID="{631738FD-00B2-4338-8A1B-9A6F1712085B}" presName="textNode" presStyleLbl="node1" presStyleIdx="5" presStyleCnt="6">
        <dgm:presLayoutVars>
          <dgm:bulletEnabled val="1"/>
        </dgm:presLayoutVars>
      </dgm:prSet>
      <dgm:spPr/>
    </dgm:pt>
  </dgm:ptLst>
  <dgm:cxnLst>
    <dgm:cxn modelId="{7355D208-2465-4EF9-845B-CA2073BE95F9}" srcId="{BA6F79B6-0443-4BD8-B4B0-81E3E6415E6F}" destId="{631738FD-00B2-4338-8A1B-9A6F1712085B}" srcOrd="5" destOrd="0" parTransId="{19A3D18D-CB42-415F-B4AA-928B0165F10B}" sibTransId="{51CA3E05-7D88-49E3-B80F-424EA789C907}"/>
    <dgm:cxn modelId="{28611410-9391-41ED-9877-1B0308B79415}" type="presOf" srcId="{E64A3689-15C9-4DA2-B8CC-B22C4F935033}" destId="{C9177895-7812-4EAB-823C-C0A6319CCAEB}" srcOrd="0" destOrd="0" presId="urn:microsoft.com/office/officeart/2005/8/layout/hProcess9"/>
    <dgm:cxn modelId="{0F0BDC11-CF2D-469E-A45B-D40B933C1626}" srcId="{BA6F79B6-0443-4BD8-B4B0-81E3E6415E6F}" destId="{E64A3689-15C9-4DA2-B8CC-B22C4F935033}" srcOrd="2" destOrd="0" parTransId="{D245AA78-5A6A-4B26-9ADB-D894689A4F7B}" sibTransId="{39DFD371-BB7D-4A90-9226-DA6874512275}"/>
    <dgm:cxn modelId="{9BD46837-7DBA-47AC-9FC8-A60FAC33239B}" type="presOf" srcId="{E23FEC1D-0ACA-4CDF-AFCE-B48CDD82BC14}" destId="{5D028CDC-A9AA-4553-95EB-35050F647B75}" srcOrd="0" destOrd="0" presId="urn:microsoft.com/office/officeart/2005/8/layout/hProcess9"/>
    <dgm:cxn modelId="{0E95913C-ADC7-426B-A651-7B304A055F88}" type="presOf" srcId="{631738FD-00B2-4338-8A1B-9A6F1712085B}" destId="{F88E3521-99DA-4389-9B7D-F2678B1FE92D}" srcOrd="0" destOrd="0" presId="urn:microsoft.com/office/officeart/2005/8/layout/hProcess9"/>
    <dgm:cxn modelId="{6D039748-0AF0-413E-9331-F6327E8C7371}" type="presOf" srcId="{A69D87E1-79E7-4BDA-A730-C597F9E688FC}" destId="{3DE55666-7022-4FFF-BB0B-CEB5E3CA5B9C}" srcOrd="0" destOrd="0" presId="urn:microsoft.com/office/officeart/2005/8/layout/hProcess9"/>
    <dgm:cxn modelId="{5C35354B-C38A-4B59-9454-F5832698DB31}" srcId="{BA6F79B6-0443-4BD8-B4B0-81E3E6415E6F}" destId="{FF5E7497-8198-46C2-8077-A1776C9E2EF3}" srcOrd="0" destOrd="0" parTransId="{6409148E-740E-4529-889D-D168E587FD93}" sibTransId="{5B04B1A9-B17C-4C06-8189-89C75AD6E002}"/>
    <dgm:cxn modelId="{ECD0056C-14B5-4464-ACA9-4A725D69AFC4}" srcId="{BA6F79B6-0443-4BD8-B4B0-81E3E6415E6F}" destId="{E23FEC1D-0ACA-4CDF-AFCE-B48CDD82BC14}" srcOrd="3" destOrd="0" parTransId="{7094B0C1-0A64-4A46-9EDE-77A05E97C933}" sibTransId="{6C4BF08F-F9CA-4273-AFBE-FB3D395A821E}"/>
    <dgm:cxn modelId="{8BF63B75-D1B8-4859-BB3D-94941E66DB65}" type="presOf" srcId="{43C7EC74-A69E-41E5-830F-B4FD9B280CDE}" destId="{981EE153-296D-4DD2-B28F-7CCEB64A10D7}" srcOrd="0" destOrd="0" presId="urn:microsoft.com/office/officeart/2005/8/layout/hProcess9"/>
    <dgm:cxn modelId="{4B289778-9AE4-4A66-83CB-62DFD56329F5}" srcId="{BA6F79B6-0443-4BD8-B4B0-81E3E6415E6F}" destId="{43C7EC74-A69E-41E5-830F-B4FD9B280CDE}" srcOrd="4" destOrd="0" parTransId="{979C28DF-1648-4008-BF9C-B7A77B287818}" sibTransId="{3A1E3834-26C8-4085-9B87-465ABB4AD1B6}"/>
    <dgm:cxn modelId="{4B42F8A3-911B-418D-B96C-346E218EFA1E}" type="presOf" srcId="{BA6F79B6-0443-4BD8-B4B0-81E3E6415E6F}" destId="{022905F3-411F-458C-9E53-7CC6250104AA}" srcOrd="0" destOrd="0" presId="urn:microsoft.com/office/officeart/2005/8/layout/hProcess9"/>
    <dgm:cxn modelId="{4E316DE3-8CE0-4478-91FE-63A335E9E3D7}" type="presOf" srcId="{FF5E7497-8198-46C2-8077-A1776C9E2EF3}" destId="{0D9F27D4-E5CE-4B79-8A42-BA7774F23B31}" srcOrd="0" destOrd="0" presId="urn:microsoft.com/office/officeart/2005/8/layout/hProcess9"/>
    <dgm:cxn modelId="{569484FC-32A3-4E6F-8D78-BA85F52F704C}" srcId="{BA6F79B6-0443-4BD8-B4B0-81E3E6415E6F}" destId="{A69D87E1-79E7-4BDA-A730-C597F9E688FC}" srcOrd="1" destOrd="0" parTransId="{A5C7FF1D-8883-4396-9254-B9869D48161F}" sibTransId="{3F95AF31-D7DD-462C-A28A-E4C2D1A6F955}"/>
    <dgm:cxn modelId="{9ED63856-8F06-49DE-BD1A-7E0E949E2417}" type="presParOf" srcId="{022905F3-411F-458C-9E53-7CC6250104AA}" destId="{B39C1CAE-0E09-4D5D-BE12-CBEFAAA611BC}" srcOrd="0" destOrd="0" presId="urn:microsoft.com/office/officeart/2005/8/layout/hProcess9"/>
    <dgm:cxn modelId="{C5C9E1D4-BF19-4967-A878-0F8BC6E91DEE}" type="presParOf" srcId="{022905F3-411F-458C-9E53-7CC6250104AA}" destId="{4FB274D7-4329-4E1D-A43D-25D1996EA594}" srcOrd="1" destOrd="0" presId="urn:microsoft.com/office/officeart/2005/8/layout/hProcess9"/>
    <dgm:cxn modelId="{886465B3-8EB1-4FD2-98BB-1E1B411741D2}" type="presParOf" srcId="{4FB274D7-4329-4E1D-A43D-25D1996EA594}" destId="{0D9F27D4-E5CE-4B79-8A42-BA7774F23B31}" srcOrd="0" destOrd="0" presId="urn:microsoft.com/office/officeart/2005/8/layout/hProcess9"/>
    <dgm:cxn modelId="{019EF1F6-2E63-4CB0-BDB8-C45364228056}" type="presParOf" srcId="{4FB274D7-4329-4E1D-A43D-25D1996EA594}" destId="{4F7146F7-7BC1-48DE-81B7-95D1F8DC72C7}" srcOrd="1" destOrd="0" presId="urn:microsoft.com/office/officeart/2005/8/layout/hProcess9"/>
    <dgm:cxn modelId="{EE455B2C-6536-42E5-853A-B120D268F684}" type="presParOf" srcId="{4FB274D7-4329-4E1D-A43D-25D1996EA594}" destId="{3DE55666-7022-4FFF-BB0B-CEB5E3CA5B9C}" srcOrd="2" destOrd="0" presId="urn:microsoft.com/office/officeart/2005/8/layout/hProcess9"/>
    <dgm:cxn modelId="{538008A5-91C3-467E-9FA1-EB38EF44A4BF}" type="presParOf" srcId="{4FB274D7-4329-4E1D-A43D-25D1996EA594}" destId="{C12CEAF5-1B57-4A67-80F0-E305C77D3E33}" srcOrd="3" destOrd="0" presId="urn:microsoft.com/office/officeart/2005/8/layout/hProcess9"/>
    <dgm:cxn modelId="{BFB51637-B984-4CE3-B148-C143EFB64598}" type="presParOf" srcId="{4FB274D7-4329-4E1D-A43D-25D1996EA594}" destId="{C9177895-7812-4EAB-823C-C0A6319CCAEB}" srcOrd="4" destOrd="0" presId="urn:microsoft.com/office/officeart/2005/8/layout/hProcess9"/>
    <dgm:cxn modelId="{9140BB7D-1ED5-45B2-A2E4-8729244B5019}" type="presParOf" srcId="{4FB274D7-4329-4E1D-A43D-25D1996EA594}" destId="{5ED9FAD6-1D79-43D6-B44C-71D7FBC965AE}" srcOrd="5" destOrd="0" presId="urn:microsoft.com/office/officeart/2005/8/layout/hProcess9"/>
    <dgm:cxn modelId="{E3D9A3E8-5A19-4F04-ADFE-6AB83549A6E9}" type="presParOf" srcId="{4FB274D7-4329-4E1D-A43D-25D1996EA594}" destId="{5D028CDC-A9AA-4553-95EB-35050F647B75}" srcOrd="6" destOrd="0" presId="urn:microsoft.com/office/officeart/2005/8/layout/hProcess9"/>
    <dgm:cxn modelId="{C5702FC5-A9BC-49E0-B731-DBABB288BE14}" type="presParOf" srcId="{4FB274D7-4329-4E1D-A43D-25D1996EA594}" destId="{E1E84F67-3BA7-4E49-938D-B4AB4F6CF9D7}" srcOrd="7" destOrd="0" presId="urn:microsoft.com/office/officeart/2005/8/layout/hProcess9"/>
    <dgm:cxn modelId="{41C564DC-F22A-42D2-A5F5-DFD64E6E27E2}" type="presParOf" srcId="{4FB274D7-4329-4E1D-A43D-25D1996EA594}" destId="{981EE153-296D-4DD2-B28F-7CCEB64A10D7}" srcOrd="8" destOrd="0" presId="urn:microsoft.com/office/officeart/2005/8/layout/hProcess9"/>
    <dgm:cxn modelId="{6EF2D638-C098-4F26-8E87-E2F969A3A417}" type="presParOf" srcId="{4FB274D7-4329-4E1D-A43D-25D1996EA594}" destId="{0F168F4F-06ED-4524-B7B2-96BAE6E64686}" srcOrd="9" destOrd="0" presId="urn:microsoft.com/office/officeart/2005/8/layout/hProcess9"/>
    <dgm:cxn modelId="{6A7B29D5-32C3-41C9-95E6-6024C9208010}" type="presParOf" srcId="{4FB274D7-4329-4E1D-A43D-25D1996EA594}" destId="{F88E3521-99DA-4389-9B7D-F2678B1FE92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C1CAE-0E09-4D5D-BE12-CBEFAAA611BC}">
      <dsp:nvSpPr>
        <dsp:cNvPr id="0" name=""/>
        <dsp:cNvSpPr/>
      </dsp:nvSpPr>
      <dsp:spPr>
        <a:xfrm>
          <a:off x="840517" y="0"/>
          <a:ext cx="9015984" cy="61539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F27D4-E5CE-4B79-8A42-BA7774F23B31}">
      <dsp:nvSpPr>
        <dsp:cNvPr id="0" name=""/>
        <dsp:cNvSpPr/>
      </dsp:nvSpPr>
      <dsp:spPr>
        <a:xfrm>
          <a:off x="129" y="1846173"/>
          <a:ext cx="1552211" cy="2461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latin typeface="Lato" panose="020F0502020204030203" pitchFamily="34" charset="0"/>
              <a:ea typeface="Lato" panose="020F0502020204030203" pitchFamily="34" charset="0"/>
              <a:cs typeface="Lato" panose="020F0502020204030203" pitchFamily="34" charset="0"/>
            </a:rPr>
            <a:t>Analysis :  CADTH  procedures vs. </a:t>
          </a:r>
          <a:r>
            <a:rPr lang="en-CA" sz="1600" kern="1200" err="1">
              <a:latin typeface="Lato" panose="020F0502020204030203" pitchFamily="34" charset="0"/>
              <a:ea typeface="Lato" panose="020F0502020204030203" pitchFamily="34" charset="0"/>
              <a:cs typeface="Lato" panose="020F0502020204030203" pitchFamily="34" charset="0"/>
            </a:rPr>
            <a:t>HTAi</a:t>
          </a:r>
          <a:r>
            <a:rPr lang="en-CA" sz="1600" kern="1200">
              <a:latin typeface="Lato" panose="020F0502020204030203" pitchFamily="34" charset="0"/>
              <a:ea typeface="Lato" panose="020F0502020204030203" pitchFamily="34" charset="0"/>
              <a:cs typeface="Lato" panose="020F0502020204030203" pitchFamily="34" charset="0"/>
            </a:rPr>
            <a:t> Values and Standards</a:t>
          </a:r>
        </a:p>
      </dsp:txBody>
      <dsp:txXfrm>
        <a:off x="75902" y="1921946"/>
        <a:ext cx="1400665" cy="2310018"/>
      </dsp:txXfrm>
    </dsp:sp>
    <dsp:sp modelId="{3DE55666-7022-4FFF-BB0B-CEB5E3CA5B9C}">
      <dsp:nvSpPr>
        <dsp:cNvPr id="0" name=""/>
        <dsp:cNvSpPr/>
      </dsp:nvSpPr>
      <dsp:spPr>
        <a:xfrm>
          <a:off x="1811043" y="1846173"/>
          <a:ext cx="1552211" cy="2461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latin typeface="Lato" panose="020F0502020204030203" pitchFamily="34" charset="0"/>
              <a:ea typeface="Lato" panose="020F0502020204030203" pitchFamily="34" charset="0"/>
              <a:cs typeface="Lato" panose="020F0502020204030203" pitchFamily="34" charset="0"/>
            </a:rPr>
            <a:t>Patient Organization interviews and survey</a:t>
          </a:r>
        </a:p>
      </dsp:txBody>
      <dsp:txXfrm>
        <a:off x="1886816" y="1921946"/>
        <a:ext cx="1400665" cy="2310018"/>
      </dsp:txXfrm>
    </dsp:sp>
    <dsp:sp modelId="{C9177895-7812-4EAB-823C-C0A6319CCAEB}">
      <dsp:nvSpPr>
        <dsp:cNvPr id="0" name=""/>
        <dsp:cNvSpPr/>
      </dsp:nvSpPr>
      <dsp:spPr>
        <a:xfrm>
          <a:off x="3621957" y="1846173"/>
          <a:ext cx="1552211" cy="2461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latin typeface="Lato" panose="020F0502020204030203" pitchFamily="34" charset="0"/>
              <a:ea typeface="Lato" panose="020F0502020204030203" pitchFamily="34" charset="0"/>
              <a:cs typeface="Lato" panose="020F0502020204030203" pitchFamily="34" charset="0"/>
            </a:rPr>
            <a:t>Steering Committee established</a:t>
          </a:r>
        </a:p>
      </dsp:txBody>
      <dsp:txXfrm>
        <a:off x="3697730" y="1921946"/>
        <a:ext cx="1400665" cy="2310018"/>
      </dsp:txXfrm>
    </dsp:sp>
    <dsp:sp modelId="{5D028CDC-A9AA-4553-95EB-35050F647B75}">
      <dsp:nvSpPr>
        <dsp:cNvPr id="0" name=""/>
        <dsp:cNvSpPr/>
      </dsp:nvSpPr>
      <dsp:spPr>
        <a:xfrm>
          <a:off x="5432870" y="1846173"/>
          <a:ext cx="1552211" cy="2461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latin typeface="Lato" panose="020F0502020204030203" pitchFamily="34" charset="0"/>
              <a:ea typeface="Lato" panose="020F0502020204030203" pitchFamily="34" charset="0"/>
              <a:cs typeface="Lato" panose="020F0502020204030203" pitchFamily="34" charset="0"/>
            </a:rPr>
            <a:t>Roundtable discussions: Steering Committee &amp; CADTH executives</a:t>
          </a:r>
        </a:p>
      </dsp:txBody>
      <dsp:txXfrm>
        <a:off x="5508643" y="1921946"/>
        <a:ext cx="1400665" cy="2310018"/>
      </dsp:txXfrm>
    </dsp:sp>
    <dsp:sp modelId="{981EE153-296D-4DD2-B28F-7CCEB64A10D7}">
      <dsp:nvSpPr>
        <dsp:cNvPr id="0" name=""/>
        <dsp:cNvSpPr/>
      </dsp:nvSpPr>
      <dsp:spPr>
        <a:xfrm>
          <a:off x="7243784" y="1846173"/>
          <a:ext cx="1552211" cy="2461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latin typeface="Lato" panose="020F0502020204030203" pitchFamily="34" charset="0"/>
              <a:ea typeface="Lato" panose="020F0502020204030203" pitchFamily="34" charset="0"/>
              <a:cs typeface="Lato" panose="020F0502020204030203" pitchFamily="34" charset="0"/>
            </a:rPr>
            <a:t>Panel Discussion at CDA-AMC Symposium</a:t>
          </a:r>
        </a:p>
      </dsp:txBody>
      <dsp:txXfrm>
        <a:off x="7319557" y="1921946"/>
        <a:ext cx="1400665" cy="2310018"/>
      </dsp:txXfrm>
    </dsp:sp>
    <dsp:sp modelId="{F88E3521-99DA-4389-9B7D-F2678B1FE92D}">
      <dsp:nvSpPr>
        <dsp:cNvPr id="0" name=""/>
        <dsp:cNvSpPr/>
      </dsp:nvSpPr>
      <dsp:spPr>
        <a:xfrm>
          <a:off x="9054698" y="1846173"/>
          <a:ext cx="1552211" cy="24615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latin typeface="Lato" panose="020F0502020204030203" pitchFamily="34" charset="0"/>
              <a:ea typeface="Lato" panose="020F0502020204030203" pitchFamily="34" charset="0"/>
              <a:cs typeface="Lato" panose="020F0502020204030203" pitchFamily="34" charset="0"/>
            </a:rPr>
            <a:t>CAPT Panel Discussion</a:t>
          </a:r>
        </a:p>
      </dsp:txBody>
      <dsp:txXfrm>
        <a:off x="9130471" y="1921946"/>
        <a:ext cx="1400665" cy="23100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2662D-2E1B-3648-9384-A9AF30122BB4}" type="datetimeFigureOut">
              <a:rPr lang="en-US" smtClean="0"/>
              <a:t>9/9/25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27E11-8179-484E-832B-87C708472CA3}" type="slidenum">
              <a:rPr lang="en-US" smtClean="0"/>
              <a:t>‹#›</a:t>
            </a:fld>
            <a:endParaRPr lang="en-US"/>
          </a:p>
        </p:txBody>
      </p:sp>
    </p:spTree>
    <p:extLst>
      <p:ext uri="{BB962C8B-B14F-4D97-AF65-F5344CB8AC3E}">
        <p14:creationId xmlns:p14="http://schemas.microsoft.com/office/powerpoint/2010/main" val="287017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200" b="1" kern="100">
                <a:solidFill>
                  <a:srgbClr val="000000"/>
                </a:solidFill>
                <a:effectLst/>
                <a:latin typeface="Calibri" panose="020F0502020204030204" pitchFamily="34" charset="0"/>
                <a:ea typeface="Yu Mincho" panose="02020400000000000000" pitchFamily="18" charset="-128"/>
                <a:cs typeface="Arial" panose="020B0604020202020204" pitchFamily="34" charset="0"/>
              </a:rPr>
              <a:t>Bill’s introductory remarks:</a:t>
            </a:r>
          </a:p>
          <a:p>
            <a:pPr marL="171450" indent="-171450">
              <a:buFont typeface="Arial" panose="020B0604020202020204" pitchFamily="34" charset="0"/>
              <a:buChar char="•"/>
            </a:pPr>
            <a:r>
              <a:rPr lang="en-CA" sz="1200" kern="100">
                <a:solidFill>
                  <a:srgbClr val="000000"/>
                </a:solidFill>
                <a:effectLst/>
                <a:latin typeface="Calibri" panose="020F0502020204030204" pitchFamily="34" charset="0"/>
                <a:ea typeface="Yu Mincho" panose="02020400000000000000" pitchFamily="18" charset="-128"/>
                <a:cs typeface="Arial" panose="020B0604020202020204" pitchFamily="34" charset="0"/>
              </a:rPr>
              <a:t>Deliberative frameworks are used in health technology assessment (HTA) to discuss – and help address – the complexities surrounding the value of new technologies and to provide recommendations to payers regarding public reimbursement.</a:t>
            </a:r>
            <a:r>
              <a:rPr lang="en-CA" sz="1200" kern="100">
                <a:effectLst/>
                <a:latin typeface="Calibri" panose="020F0502020204030204" pitchFamily="34" charset="0"/>
                <a:ea typeface="Calibri" panose="020F0502020204030204" pitchFamily="34" charset="0"/>
                <a:cs typeface="Calibri" panose="020F0502020204030204" pitchFamily="34" charset="0"/>
              </a:rPr>
              <a:t> They are intended to provide a balanced, fair, and transparent decision-making process that integrates diverse perspectives and values, ultimately leading to better health outcomes and greater public trust.</a:t>
            </a:r>
            <a:endParaRPr lang="en-CA" sz="1200" kern="100">
              <a:effectLst/>
              <a:latin typeface="Calibri" panose="020F0502020204030204" pitchFamily="34" charset="0"/>
              <a:ea typeface="Yu Mincho" panose="02020400000000000000" pitchFamily="18" charset="-128"/>
              <a:cs typeface="Arial" panose="020B0604020202020204" pitchFamily="34" charset="0"/>
            </a:endParaRPr>
          </a:p>
          <a:p>
            <a:pPr marL="171450" indent="-171450">
              <a:buFont typeface="Arial" panose="020B0604020202020204" pitchFamily="34" charset="0"/>
              <a:buChar char="•"/>
            </a:pPr>
            <a:r>
              <a:rPr lang="en-CA" sz="1200" kern="100">
                <a:solidFill>
                  <a:srgbClr val="000000"/>
                </a:solidFill>
                <a:effectLst/>
                <a:latin typeface="Calibri" panose="020F0502020204030204" pitchFamily="34" charset="0"/>
                <a:ea typeface="Yu Mincho" panose="02020400000000000000" pitchFamily="18" charset="-128"/>
                <a:cs typeface="Arial" panose="020B0604020202020204" pitchFamily="34" charset="0"/>
              </a:rPr>
              <a:t>This panel will discuss, and illustrate via concrete examples, how this collaboration between leaders from patient organizations, CDA-AMC, and industry led to meaningful change in CDA-AMC’s reimbursement review process and will aim to explore ways to advance and sustain progress towards greater patient-centricity in HTA-decision making frameworks. </a:t>
            </a:r>
          </a:p>
          <a:p>
            <a:pPr marL="171450" indent="-171450">
              <a:buFont typeface="Arial" panose="020B0604020202020204" pitchFamily="34" charset="0"/>
              <a:buChar char="•"/>
            </a:pPr>
            <a:endParaRPr lang="en-CA" sz="1200" kern="10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D1B27E11-8179-484E-832B-87C708472CA3}" type="slidenum">
              <a:rPr lang="en-US" smtClean="0"/>
              <a:t>1</a:t>
            </a:fld>
            <a:endParaRPr lang="en-US"/>
          </a:p>
        </p:txBody>
      </p:sp>
    </p:spTree>
    <p:extLst>
      <p:ext uri="{BB962C8B-B14F-4D97-AF65-F5344CB8AC3E}">
        <p14:creationId xmlns:p14="http://schemas.microsoft.com/office/powerpoint/2010/main" val="261019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(10 min.) Bill </a:t>
            </a:r>
            <a:r>
              <a:rPr lang="en-US"/>
              <a:t>to generate dialogue among the panelists by using the following probing questions. </a:t>
            </a:r>
            <a:r>
              <a:rPr lang="en-US" err="1"/>
              <a:t>Slido</a:t>
            </a:r>
            <a:r>
              <a:rPr lang="en-US"/>
              <a:t> poll will open in the background and can help generate discussion:</a:t>
            </a:r>
          </a:p>
          <a:p>
            <a:pPr marL="228600" lvl="0" indent="-228600">
              <a:buFont typeface="+mj-lt"/>
              <a:buAutoNum type="arabicPeriod"/>
            </a:pPr>
            <a:r>
              <a:rPr lang="en-CA" sz="1200" kern="1200">
                <a:solidFill>
                  <a:schemeClr val="tx1"/>
                </a:solidFill>
                <a:effectLst/>
                <a:latin typeface="+mn-lt"/>
                <a:ea typeface="+mn-ea"/>
                <a:cs typeface="+mn-cs"/>
              </a:rPr>
              <a:t>What other changes to the reimbursement review process could advance progress toward the opportunities discussed today? Are these considered priorities for CDA-AMC? </a:t>
            </a:r>
          </a:p>
          <a:p>
            <a:pPr marL="228600" lvl="0" indent="-228600">
              <a:buFont typeface="+mj-lt"/>
              <a:buAutoNum type="arabicPeriod"/>
            </a:pPr>
            <a:r>
              <a:rPr lang="en-CA" sz="1200" kern="1200">
                <a:solidFill>
                  <a:schemeClr val="tx1"/>
                </a:solidFill>
                <a:effectLst/>
                <a:latin typeface="+mn-lt"/>
                <a:ea typeface="+mn-ea"/>
                <a:cs typeface="+mn-cs"/>
              </a:rPr>
              <a:t>Are there other emerging opportunities at CDA-AMC that the steering committee or other patient groups / industry hasn’t considered that would strengthen the patient voice and impact within its HTA process? </a:t>
            </a:r>
          </a:p>
          <a:p>
            <a:pPr marL="228600" lvl="0" indent="-228600">
              <a:buFont typeface="+mj-lt"/>
              <a:buAutoNum type="arabicPeriod"/>
            </a:pPr>
            <a:r>
              <a:rPr lang="en-CA" sz="1200" kern="1200">
                <a:solidFill>
                  <a:schemeClr val="tx1"/>
                </a:solidFill>
                <a:effectLst/>
                <a:latin typeface="+mn-lt"/>
                <a:ea typeface="+mn-ea"/>
                <a:cs typeface="+mn-cs"/>
              </a:rPr>
              <a:t>How can this type of collaborative approach be used in other areas of health care decision-making? </a:t>
            </a:r>
            <a:r>
              <a:rPr lang="en-US" sz="1200" kern="1200">
                <a:solidFill>
                  <a:schemeClr val="tx1"/>
                </a:solidFill>
                <a:effectLst/>
                <a:latin typeface="+mn-lt"/>
                <a:ea typeface="+mn-ea"/>
                <a:cs typeface="+mn-cs"/>
              </a:rPr>
              <a:t>Can you identify specific opportunities? </a:t>
            </a:r>
          </a:p>
          <a:p>
            <a:pPr marL="228600" lvl="0" indent="-228600">
              <a:buFont typeface="+mj-lt"/>
              <a:buAutoNum type="arabicPeriod"/>
            </a:pPr>
            <a:r>
              <a:rPr lang="en-US" sz="1200" kern="1200">
                <a:solidFill>
                  <a:schemeClr val="tx1"/>
                </a:solidFill>
                <a:effectLst/>
                <a:latin typeface="+mn-lt"/>
                <a:ea typeface="+mn-ea"/>
                <a:cs typeface="+mn-cs"/>
              </a:rPr>
              <a:t>What do each of you think the biggest opportunity is moving forward? (address to each panelist as a closing remark)</a:t>
            </a:r>
          </a:p>
        </p:txBody>
      </p:sp>
      <p:sp>
        <p:nvSpPr>
          <p:cNvPr id="4" name="Slide Number Placeholder 3"/>
          <p:cNvSpPr>
            <a:spLocks noGrp="1"/>
          </p:cNvSpPr>
          <p:nvPr>
            <p:ph type="sldNum" sz="quarter" idx="5"/>
          </p:nvPr>
        </p:nvSpPr>
        <p:spPr/>
        <p:txBody>
          <a:bodyPr/>
          <a:lstStyle/>
          <a:p>
            <a:fld id="{D1B27E11-8179-484E-832B-87C708472CA3}" type="slidenum">
              <a:rPr lang="en-US" smtClean="0"/>
              <a:t>12</a:t>
            </a:fld>
            <a:endParaRPr lang="en-US"/>
          </a:p>
        </p:txBody>
      </p:sp>
    </p:spTree>
    <p:extLst>
      <p:ext uri="{BB962C8B-B14F-4D97-AF65-F5344CB8AC3E}">
        <p14:creationId xmlns:p14="http://schemas.microsoft.com/office/powerpoint/2010/main" val="408343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(10 min.) Bill </a:t>
            </a:r>
            <a:r>
              <a:rPr lang="en-US"/>
              <a:t>to open it up to the audience to engage them and hear their reactions to what they learned during the panel using the following question as a probe:</a:t>
            </a:r>
          </a:p>
          <a:p>
            <a:pPr marL="228600" indent="-228600">
              <a:buFont typeface="Arial" panose="020B0604020202020204" pitchFamily="34" charset="0"/>
              <a:buChar char="•"/>
            </a:pPr>
            <a:r>
              <a:rPr lang="en-US" sz="1200" kern="1200">
                <a:solidFill>
                  <a:schemeClr val="tx1"/>
                </a:solidFill>
                <a:effectLst/>
                <a:latin typeface="+mn-lt"/>
                <a:ea typeface="+mn-ea"/>
                <a:cs typeface="+mn-cs"/>
              </a:rPr>
              <a:t>Considering the important role patients play (Reference word cloud if possible), what refinements to CDA’s reimbursement review process do you think could help patients be better represented and have more impact in this process?</a:t>
            </a:r>
            <a:r>
              <a:rPr lang="en-CA">
                <a:effectLst/>
              </a:rPr>
              <a:t> </a:t>
            </a:r>
          </a:p>
        </p:txBody>
      </p:sp>
      <p:sp>
        <p:nvSpPr>
          <p:cNvPr id="4" name="Slide Number Placeholder 3"/>
          <p:cNvSpPr>
            <a:spLocks noGrp="1"/>
          </p:cNvSpPr>
          <p:nvPr>
            <p:ph type="sldNum" sz="quarter" idx="5"/>
          </p:nvPr>
        </p:nvSpPr>
        <p:spPr/>
        <p:txBody>
          <a:bodyPr/>
          <a:lstStyle/>
          <a:p>
            <a:fld id="{D1B27E11-8179-484E-832B-87C708472CA3}" type="slidenum">
              <a:rPr lang="en-US" smtClean="0"/>
              <a:t>13</a:t>
            </a:fld>
            <a:endParaRPr lang="en-US"/>
          </a:p>
        </p:txBody>
      </p:sp>
    </p:spTree>
    <p:extLst>
      <p:ext uri="{BB962C8B-B14F-4D97-AF65-F5344CB8AC3E}">
        <p14:creationId xmlns:p14="http://schemas.microsoft.com/office/powerpoint/2010/main" val="333699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27E11-8179-484E-832B-87C708472CA3}" type="slidenum">
              <a:rPr lang="en-US" smtClean="0"/>
              <a:t>14</a:t>
            </a:fld>
            <a:endParaRPr lang="en-US"/>
          </a:p>
        </p:txBody>
      </p:sp>
    </p:spTree>
    <p:extLst>
      <p:ext uri="{BB962C8B-B14F-4D97-AF65-F5344CB8AC3E}">
        <p14:creationId xmlns:p14="http://schemas.microsoft.com/office/powerpoint/2010/main" val="9024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365E3-3DD8-FC25-3C1E-3F6EB6EBE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31D900-F9EC-4281-4244-FC76D181D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3746D-E2B1-421F-56B3-BF5B0DD31E83}"/>
              </a:ext>
            </a:extLst>
          </p:cNvPr>
          <p:cNvSpPr>
            <a:spLocks noGrp="1"/>
          </p:cNvSpPr>
          <p:nvPr>
            <p:ph type="body" idx="1"/>
          </p:nvPr>
        </p:nvSpPr>
        <p:spPr/>
        <p:txBody>
          <a:bodyPr/>
          <a:lstStyle/>
          <a:p>
            <a:r>
              <a:rPr lang="en-US" b="1"/>
              <a:t>Bill </a:t>
            </a:r>
            <a:r>
              <a:rPr lang="en-US"/>
              <a:t>to provide an overview of the leaders from CDA-AMC who have been involved in this initiative, and introduce those representing CDA-AMC on today’s panel:</a:t>
            </a:r>
          </a:p>
          <a:p>
            <a:r>
              <a:rPr lang="en-US" b="1"/>
              <a:t>Bill</a:t>
            </a:r>
            <a:r>
              <a:rPr lang="en-US"/>
              <a:t> to provide an overview of all steering committee members, and introduce those representing the steering committee on today’s panel:</a:t>
            </a:r>
          </a:p>
          <a:p>
            <a:pPr marL="228600" lvl="0" indent="-228600">
              <a:buFont typeface="+mj-lt"/>
              <a:buAutoNum type="arabicPeriod"/>
            </a:pPr>
            <a:r>
              <a:rPr lang="en-CA" sz="1200" b="1" kern="1200">
                <a:solidFill>
                  <a:schemeClr val="tx1"/>
                </a:solidFill>
                <a:effectLst/>
                <a:latin typeface="+mn-lt"/>
                <a:ea typeface="+mn-ea"/>
                <a:cs typeface="+mn-cs"/>
              </a:rPr>
              <a:t>Gail </a:t>
            </a:r>
            <a:r>
              <a:rPr lang="en-CA" sz="1200" b="1" kern="1200" err="1">
                <a:solidFill>
                  <a:schemeClr val="tx1"/>
                </a:solidFill>
                <a:effectLst/>
                <a:latin typeface="+mn-lt"/>
                <a:ea typeface="+mn-ea"/>
                <a:cs typeface="+mn-cs"/>
              </a:rPr>
              <a:t>Attara</a:t>
            </a:r>
            <a:r>
              <a:rPr lang="en-CA" sz="1200" kern="1200">
                <a:solidFill>
                  <a:schemeClr val="tx1"/>
                </a:solidFill>
                <a:effectLst/>
                <a:latin typeface="+mn-lt"/>
                <a:ea typeface="+mn-ea"/>
                <a:cs typeface="+mn-cs"/>
              </a:rPr>
              <a:t>, Chief Executive Officer &amp; Co-Founder, Gastrointestinal Society</a:t>
            </a:r>
          </a:p>
          <a:p>
            <a:pPr marL="228600" lvl="0" indent="-228600">
              <a:buFont typeface="+mj-lt"/>
              <a:buAutoNum type="arabicPeriod"/>
            </a:pPr>
            <a:r>
              <a:rPr lang="en-CA" sz="1200" b="1" kern="1200">
                <a:solidFill>
                  <a:schemeClr val="tx1"/>
                </a:solidFill>
                <a:effectLst/>
                <a:latin typeface="+mn-lt"/>
                <a:ea typeface="+mn-ea"/>
                <a:cs typeface="+mn-cs"/>
              </a:rPr>
              <a:t>Jessy Ranger</a:t>
            </a:r>
            <a:r>
              <a:rPr lang="en-CA" sz="1200" kern="1200">
                <a:solidFill>
                  <a:schemeClr val="tx1"/>
                </a:solidFill>
                <a:effectLst/>
                <a:latin typeface="+mn-lt"/>
                <a:ea typeface="+mn-ea"/>
                <a:cs typeface="+mn-cs"/>
              </a:rPr>
              <a:t>, Director, Patient Programs, Health Policy and Advocacy, Myeloma Canada</a:t>
            </a:r>
          </a:p>
          <a:p>
            <a:pPr marL="228600" indent="-228600">
              <a:buAutoNum type="arabicPeriod"/>
            </a:pPr>
            <a:endParaRPr lang="en-US"/>
          </a:p>
          <a:p>
            <a:pPr marL="0" lvl="0" indent="0">
              <a:buFont typeface="+mj-lt"/>
              <a:buNone/>
            </a:pPr>
            <a:r>
              <a:rPr lang="en-CA" sz="1200" b="1" kern="1200">
                <a:solidFill>
                  <a:schemeClr val="tx1"/>
                </a:solidFill>
                <a:effectLst/>
                <a:latin typeface="+mn-lt"/>
                <a:ea typeface="+mn-ea"/>
                <a:cs typeface="+mn-cs"/>
              </a:rPr>
              <a:t>Bill</a:t>
            </a:r>
            <a:r>
              <a:rPr lang="en-CA" sz="1200" kern="1200">
                <a:solidFill>
                  <a:schemeClr val="tx1"/>
                </a:solidFill>
                <a:effectLst/>
                <a:latin typeface="+mn-lt"/>
                <a:ea typeface="+mn-ea"/>
                <a:cs typeface="+mn-cs"/>
              </a:rPr>
              <a:t> to thank Johnson and Johnson for their support and leadership on this initiative and introduce Bonnie for participating on today’s panel:</a:t>
            </a:r>
          </a:p>
          <a:p>
            <a:pPr marL="228600" lvl="0" indent="-228600">
              <a:buFont typeface="Arial" panose="020B0604020202020204" pitchFamily="34" charset="0"/>
              <a:buChar char="•"/>
            </a:pPr>
            <a:r>
              <a:rPr lang="en-CA" sz="1200" b="1" kern="1200">
                <a:solidFill>
                  <a:schemeClr val="tx1"/>
                </a:solidFill>
                <a:effectLst/>
                <a:latin typeface="+mn-lt"/>
                <a:ea typeface="+mn-ea"/>
                <a:cs typeface="+mn-cs"/>
              </a:rPr>
              <a:t>Bonnie Macfarlane</a:t>
            </a:r>
            <a:r>
              <a:rPr lang="en-CA" sz="1200" kern="1200">
                <a:solidFill>
                  <a:schemeClr val="tx1"/>
                </a:solidFill>
                <a:effectLst/>
                <a:latin typeface="+mn-lt"/>
                <a:ea typeface="+mn-ea"/>
                <a:cs typeface="+mn-cs"/>
              </a:rPr>
              <a:t>, Associate Director, Health Technology Assessment, Submissions and Analytics, Johnson &amp; Johnson </a:t>
            </a:r>
            <a:endParaRPr lang="en-CA" sz="1200" b="1" kern="1200">
              <a:solidFill>
                <a:schemeClr val="tx1"/>
              </a:solidFill>
              <a:effectLst/>
              <a:latin typeface="+mn-lt"/>
              <a:ea typeface="+mn-ea"/>
              <a:cs typeface="+mn-cs"/>
            </a:endParaRPr>
          </a:p>
          <a:p>
            <a:pPr marL="228600" lvl="0" indent="-228600">
              <a:buFont typeface="Arial" panose="020B0604020202020204" pitchFamily="34" charset="0"/>
              <a:buChar char="•"/>
            </a:pPr>
            <a:r>
              <a:rPr lang="en-CA" sz="1200" b="1" kern="1200">
                <a:solidFill>
                  <a:schemeClr val="tx1"/>
                </a:solidFill>
                <a:effectLst/>
                <a:latin typeface="+mn-lt"/>
                <a:ea typeface="+mn-ea"/>
                <a:cs typeface="+mn-cs"/>
              </a:rPr>
              <a:t>Deirdre DeJean</a:t>
            </a:r>
            <a:r>
              <a:rPr lang="en-CA" sz="1200" kern="1200">
                <a:solidFill>
                  <a:schemeClr val="tx1"/>
                </a:solidFill>
                <a:effectLst/>
                <a:latin typeface="+mn-lt"/>
                <a:ea typeface="+mn-ea"/>
                <a:cs typeface="+mn-cs"/>
              </a:rPr>
              <a:t>, Lead, Health Technology Assessment and Deliberation, Canada's Drug Agency </a:t>
            </a:r>
          </a:p>
          <a:p>
            <a:pPr marL="228600" lvl="0" indent="-228600">
              <a:buFont typeface="+mj-lt"/>
              <a:buAutoNum type="arabicPeriod"/>
            </a:pPr>
            <a:endParaRPr lang="en-CA" sz="120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9F08DC0F-8035-A567-6572-45D5D15D2FCE}"/>
              </a:ext>
            </a:extLst>
          </p:cNvPr>
          <p:cNvSpPr>
            <a:spLocks noGrp="1"/>
          </p:cNvSpPr>
          <p:nvPr>
            <p:ph type="sldNum" sz="quarter" idx="5"/>
          </p:nvPr>
        </p:nvSpPr>
        <p:spPr/>
        <p:txBody>
          <a:bodyPr/>
          <a:lstStyle/>
          <a:p>
            <a:fld id="{D1B27E11-8179-484E-832B-87C708472CA3}" type="slidenum">
              <a:rPr lang="en-US" smtClean="0"/>
              <a:t>3</a:t>
            </a:fld>
            <a:endParaRPr lang="en-US"/>
          </a:p>
        </p:txBody>
      </p:sp>
    </p:spTree>
    <p:extLst>
      <p:ext uri="{BB962C8B-B14F-4D97-AF65-F5344CB8AC3E}">
        <p14:creationId xmlns:p14="http://schemas.microsoft.com/office/powerpoint/2010/main" val="198154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47713"/>
            <a:ext cx="6096000" cy="3429000"/>
          </a:xfrm>
        </p:spPr>
      </p:sp>
      <p:sp>
        <p:nvSpPr>
          <p:cNvPr id="3" name="Notes Placeholder 2"/>
          <p:cNvSpPr>
            <a:spLocks noGrp="1"/>
          </p:cNvSpPr>
          <p:nvPr>
            <p:ph type="body" idx="1"/>
          </p:nvPr>
        </p:nvSpPr>
        <p:spPr/>
        <p:txBody>
          <a:bodyPr/>
          <a:lstStyle/>
          <a:p>
            <a:r>
              <a:rPr lang="en-US"/>
              <a:t>https://www.cadth.ca/cadth-framework-patient-engagement-health-technology-assessment</a:t>
            </a:r>
          </a:p>
          <a:p>
            <a:endParaRPr lang="en-US"/>
          </a:p>
          <a:p>
            <a:r>
              <a:rPr lang="en-US"/>
              <a:t>CADTH’s commitment to patient centricity is reflected in its public acknowledgement of the weakness in its approach to patient engagement and processes and its desire to better align with international values and standards in this regard. </a:t>
            </a:r>
          </a:p>
          <a:p>
            <a:r>
              <a:rPr lang="en-US"/>
              <a:t>.</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AB7E315-79A5-264E-9D06-81B6FD9E88ED}" type="slidenum">
              <a:rPr kumimoji="0" lang="en-US" sz="1000" b="0" i="0" u="none" strike="noStrike" kern="1200" cap="none" spc="0" normalizeH="0" baseline="0" noProof="0" smtClean="0">
                <a:ln>
                  <a:noFill/>
                </a:ln>
                <a:solidFill>
                  <a:srgbClr val="505050"/>
                </a:solidFill>
                <a:effectLst/>
                <a:uLnTx/>
                <a:uFillTx/>
                <a:latin typeface="Verdana" pitchFamily="-105" charset="0"/>
                <a:ea typeface="ＭＳ Ｐゴシック" pitchFamily="-105"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solidFill>
                <a:srgbClr val="505050"/>
              </a:solidFill>
              <a:effectLst/>
              <a:uLnTx/>
              <a:uFillTx/>
              <a:latin typeface="Verdana" pitchFamily="-105" charset="0"/>
              <a:ea typeface="ＭＳ Ｐゴシック" pitchFamily="-105" charset="-128"/>
            </a:endParaRPr>
          </a:p>
        </p:txBody>
      </p:sp>
    </p:spTree>
    <p:extLst>
      <p:ext uri="{BB962C8B-B14F-4D97-AF65-F5344CB8AC3E}">
        <p14:creationId xmlns:p14="http://schemas.microsoft.com/office/powerpoint/2010/main" val="352346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1B27E11-8179-484E-832B-87C708472CA3}" type="slidenum">
              <a:rPr lang="en-US" smtClean="0"/>
              <a:t>6</a:t>
            </a:fld>
            <a:endParaRPr lang="en-US"/>
          </a:p>
        </p:txBody>
      </p:sp>
    </p:spTree>
    <p:extLst>
      <p:ext uri="{BB962C8B-B14F-4D97-AF65-F5344CB8AC3E}">
        <p14:creationId xmlns:p14="http://schemas.microsoft.com/office/powerpoint/2010/main" val="407297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9124A-E8B6-8FE8-13E4-A9B442C8B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F3462-1C2B-F564-3AA9-1588DBDA8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57E39-4C39-0757-A84B-C99A2C1CE316}"/>
              </a:ext>
            </a:extLst>
          </p:cNvPr>
          <p:cNvSpPr>
            <a:spLocks noGrp="1"/>
          </p:cNvSpPr>
          <p:nvPr>
            <p:ph type="body" idx="1"/>
          </p:nvPr>
        </p:nvSpPr>
        <p:spPr/>
        <p:txBody>
          <a:bodyPr/>
          <a:lstStyle/>
          <a:p>
            <a:pPr marL="228600" indent="-228600">
              <a:buAutoNum type="arabicPeriod"/>
            </a:pPr>
            <a:endParaRPr lang="en-US"/>
          </a:p>
        </p:txBody>
      </p:sp>
      <p:sp>
        <p:nvSpPr>
          <p:cNvPr id="4" name="Slide Number Placeholder 3">
            <a:extLst>
              <a:ext uri="{FF2B5EF4-FFF2-40B4-BE49-F238E27FC236}">
                <a16:creationId xmlns:a16="http://schemas.microsoft.com/office/drawing/2014/main" id="{54A8C609-6AA7-E7AB-A75C-85FF6C0BAA9F}"/>
              </a:ext>
            </a:extLst>
          </p:cNvPr>
          <p:cNvSpPr>
            <a:spLocks noGrp="1"/>
          </p:cNvSpPr>
          <p:nvPr>
            <p:ph type="sldNum" sz="quarter" idx="5"/>
          </p:nvPr>
        </p:nvSpPr>
        <p:spPr/>
        <p:txBody>
          <a:bodyPr/>
          <a:lstStyle/>
          <a:p>
            <a:fld id="{D1B27E11-8179-484E-832B-87C708472CA3}" type="slidenum">
              <a:rPr lang="en-US" smtClean="0"/>
              <a:t>7</a:t>
            </a:fld>
            <a:endParaRPr lang="en-US"/>
          </a:p>
        </p:txBody>
      </p:sp>
    </p:spTree>
    <p:extLst>
      <p:ext uri="{BB962C8B-B14F-4D97-AF65-F5344CB8AC3E}">
        <p14:creationId xmlns:p14="http://schemas.microsoft.com/office/powerpoint/2010/main" val="108770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27E11-8179-484E-832B-87C708472CA3}" type="slidenum">
              <a:rPr lang="en-US" smtClean="0"/>
              <a:t>8</a:t>
            </a:fld>
            <a:endParaRPr lang="en-US"/>
          </a:p>
        </p:txBody>
      </p:sp>
    </p:spTree>
    <p:extLst>
      <p:ext uri="{BB962C8B-B14F-4D97-AF65-F5344CB8AC3E}">
        <p14:creationId xmlns:p14="http://schemas.microsoft.com/office/powerpoint/2010/main" val="403259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(5 min.) Jessy</a:t>
            </a:r>
            <a:r>
              <a:rPr lang="en-US"/>
              <a:t> to provide the background and rationale behind the steering committee's recommendations and progress on Opportunity 1:</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Why did the steering committee choose to focus recommendations within the theme of ‘improved representation of the lived patient experience in expert committee deliberations?’</a:t>
            </a:r>
          </a:p>
          <a:p>
            <a:pPr marL="171450" lvl="0" indent="-171450">
              <a:buFont typeface="Arial" panose="020B0604020202020204" pitchFamily="34" charset="0"/>
              <a:buChar char="•"/>
            </a:pPr>
            <a:endParaRPr lang="en-CA" sz="1200" kern="1200">
              <a:solidFill>
                <a:schemeClr val="tx1"/>
              </a:solidFill>
              <a:effectLst/>
              <a:latin typeface="+mn-lt"/>
              <a:ea typeface="+mn-ea"/>
              <a:cs typeface="+mn-cs"/>
            </a:endParaRPr>
          </a:p>
          <a:p>
            <a:pPr marL="0" lvl="0" indent="0">
              <a:buFont typeface="Arial" panose="020B0604020202020204" pitchFamily="34" charset="0"/>
              <a:buNone/>
            </a:pPr>
            <a:r>
              <a:rPr lang="en-CA" sz="1200" b="1" kern="1200">
                <a:solidFill>
                  <a:schemeClr val="tx1"/>
                </a:solidFill>
                <a:effectLst/>
                <a:latin typeface="+mn-lt"/>
                <a:ea typeface="+mn-ea"/>
                <a:cs typeface="+mn-cs"/>
              </a:rPr>
              <a:t>(5 min.) Bill </a:t>
            </a:r>
            <a:r>
              <a:rPr lang="en-CA" sz="1200" kern="1200">
                <a:solidFill>
                  <a:schemeClr val="tx1"/>
                </a:solidFill>
                <a:effectLst/>
                <a:latin typeface="+mn-lt"/>
                <a:ea typeface="+mn-ea"/>
                <a:cs typeface="+mn-cs"/>
              </a:rPr>
              <a:t>to open it up to </a:t>
            </a:r>
            <a:r>
              <a:rPr lang="en-CA" sz="1200" b="1" kern="1200">
                <a:solidFill>
                  <a:schemeClr val="tx1"/>
                </a:solidFill>
                <a:effectLst/>
                <a:latin typeface="+mn-lt"/>
                <a:ea typeface="+mn-ea"/>
                <a:cs typeface="+mn-cs"/>
              </a:rPr>
              <a:t>Deirdre </a:t>
            </a:r>
            <a:r>
              <a:rPr lang="en-CA" sz="1200" kern="1200">
                <a:solidFill>
                  <a:schemeClr val="tx1"/>
                </a:solidFill>
                <a:effectLst/>
                <a:latin typeface="+mn-lt"/>
                <a:ea typeface="+mn-ea"/>
                <a:cs typeface="+mn-cs"/>
              </a:rPr>
              <a:t>to highlight how the work of the steering committee has informed / influenced CDA-AMC’s own work, focusing specifically:</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What progress has CDA-AMC made toward the opportunities? </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Specifically, how has the steering committee's work informed this progress?</a:t>
            </a:r>
          </a:p>
          <a:p>
            <a:pPr marL="0" lvl="0" indent="0">
              <a:buFont typeface="Arial" panose="020B0604020202020204" pitchFamily="34" charset="0"/>
              <a:buNone/>
            </a:pPr>
            <a:endParaRPr lang="en-CA" sz="1200" kern="1200">
              <a:solidFill>
                <a:schemeClr val="tx1"/>
              </a:solidFill>
              <a:effectLst/>
              <a:latin typeface="+mn-lt"/>
              <a:ea typeface="+mn-ea"/>
              <a:cs typeface="+mn-cs"/>
            </a:endParaRPr>
          </a:p>
          <a:p>
            <a:pPr marL="228600" lvl="0" indent="-228600">
              <a:buFont typeface="+mj-lt"/>
              <a:buAutoNum type="arabicPeriod"/>
            </a:pPr>
            <a:r>
              <a:rPr lang="en-CA" sz="1200" kern="1200">
                <a:solidFill>
                  <a:schemeClr val="tx1"/>
                </a:solidFill>
                <a:effectLst/>
                <a:latin typeface="+mn-lt"/>
                <a:ea typeface="+mn-ea"/>
                <a:cs typeface="+mn-cs"/>
              </a:rPr>
              <a:t>Informing a fair selection process for patient organizations / patients with lived experiences who attend expert committee meetings</a:t>
            </a:r>
          </a:p>
          <a:p>
            <a:pPr marL="228600" indent="-228600">
              <a:buFont typeface="+mj-lt"/>
              <a:buAutoNum type="arabicPeriod"/>
            </a:pPr>
            <a:r>
              <a:rPr lang="en-US" sz="1200" kern="1200">
                <a:solidFill>
                  <a:schemeClr val="tx1"/>
                </a:solidFill>
                <a:effectLst/>
                <a:latin typeface="+mn-lt"/>
                <a:ea typeface="+mn-ea"/>
                <a:cs typeface="+mn-cs"/>
              </a:rPr>
              <a:t>Creating a standardized procedure for selecting patient organizations, patients with lived experience, as well as clinician experts</a:t>
            </a:r>
            <a:r>
              <a:rPr lang="en-CA">
                <a:effectLst/>
              </a:rPr>
              <a:t> </a:t>
            </a:r>
            <a:endParaRPr lang="en-CA"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D1B27E11-8179-484E-832B-87C708472CA3}" type="slidenum">
              <a:rPr lang="en-US" smtClean="0"/>
              <a:t>9</a:t>
            </a:fld>
            <a:endParaRPr lang="en-US"/>
          </a:p>
        </p:txBody>
      </p:sp>
    </p:spTree>
    <p:extLst>
      <p:ext uri="{BB962C8B-B14F-4D97-AF65-F5344CB8AC3E}">
        <p14:creationId xmlns:p14="http://schemas.microsoft.com/office/powerpoint/2010/main" val="168461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(5 min.) Gail</a:t>
            </a:r>
            <a:r>
              <a:rPr lang="en-US"/>
              <a:t> to provide the background and rationale behind the steering committee's recommendations and progress on Opportunity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a:solidFill>
                  <a:schemeClr val="tx1"/>
                </a:solidFill>
                <a:effectLst/>
                <a:latin typeface="+mn-lt"/>
                <a:ea typeface="+mn-ea"/>
                <a:cs typeface="+mn-cs"/>
              </a:rPr>
              <a:t>Why did the steering committee choose to focus recommendations within the theme of ‘Greater transparency in the selection and qualifications of clinicians providing input and advice in the deliberations?’</a:t>
            </a:r>
          </a:p>
          <a:p>
            <a:pPr marL="171450" lvl="0" indent="-171450">
              <a:buFont typeface="Arial" panose="020B0604020202020204" pitchFamily="34" charset="0"/>
              <a:buChar char="•"/>
            </a:pPr>
            <a:endParaRPr lang="en-CA" sz="1200" kern="1200">
              <a:solidFill>
                <a:schemeClr val="tx1"/>
              </a:solidFill>
              <a:effectLst/>
              <a:latin typeface="+mn-lt"/>
              <a:ea typeface="+mn-ea"/>
              <a:cs typeface="+mn-cs"/>
            </a:endParaRPr>
          </a:p>
          <a:p>
            <a:pPr marL="0" lvl="0" indent="0">
              <a:buFont typeface="Arial" panose="020B0604020202020204" pitchFamily="34" charset="0"/>
              <a:buNone/>
            </a:pPr>
            <a:r>
              <a:rPr lang="en-CA" sz="1200" b="1" kern="1200">
                <a:solidFill>
                  <a:schemeClr val="tx1"/>
                </a:solidFill>
                <a:effectLst/>
                <a:latin typeface="+mn-lt"/>
                <a:ea typeface="+mn-ea"/>
                <a:cs typeface="+mn-cs"/>
              </a:rPr>
              <a:t>(5 min.) Bill </a:t>
            </a:r>
            <a:r>
              <a:rPr lang="en-CA" sz="1200" kern="1200">
                <a:solidFill>
                  <a:schemeClr val="tx1"/>
                </a:solidFill>
                <a:effectLst/>
                <a:latin typeface="+mn-lt"/>
                <a:ea typeface="+mn-ea"/>
                <a:cs typeface="+mn-cs"/>
              </a:rPr>
              <a:t>to open it up to </a:t>
            </a:r>
            <a:r>
              <a:rPr lang="en-CA" sz="1200" b="1" kern="1200">
                <a:solidFill>
                  <a:schemeClr val="tx1"/>
                </a:solidFill>
                <a:effectLst/>
                <a:latin typeface="+mn-lt"/>
                <a:ea typeface="+mn-ea"/>
                <a:cs typeface="+mn-cs"/>
              </a:rPr>
              <a:t>Deirdre </a:t>
            </a:r>
            <a:r>
              <a:rPr lang="en-CA" sz="1200" kern="1200">
                <a:solidFill>
                  <a:schemeClr val="tx1"/>
                </a:solidFill>
                <a:effectLst/>
                <a:latin typeface="+mn-lt"/>
                <a:ea typeface="+mn-ea"/>
                <a:cs typeface="+mn-cs"/>
              </a:rPr>
              <a:t>to highlight how the work of the steering committee has informed / influenced CDA-AMC’s own work, focusing specifically:</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What progress has CDA-AMC made toward the opportunities? </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Specifically, how has the steering committee's work informed this progress?</a:t>
            </a:r>
          </a:p>
          <a:p>
            <a:pPr marL="0" lvl="0" indent="0">
              <a:buFont typeface="Arial" panose="020B0604020202020204" pitchFamily="34" charset="0"/>
              <a:buNone/>
            </a:pPr>
            <a:endParaRPr lang="en-CA" sz="1200" kern="1200">
              <a:solidFill>
                <a:schemeClr val="tx1"/>
              </a:solidFill>
              <a:effectLst/>
              <a:latin typeface="+mn-lt"/>
              <a:ea typeface="+mn-ea"/>
              <a:cs typeface="+mn-cs"/>
            </a:endParaRPr>
          </a:p>
          <a:p>
            <a:pPr marL="228600" lvl="0" indent="-228600">
              <a:buFont typeface="+mj-lt"/>
              <a:buAutoNum type="arabicPeriod"/>
            </a:pPr>
            <a:r>
              <a:rPr lang="en-CA" sz="1200" kern="1200">
                <a:solidFill>
                  <a:schemeClr val="tx1"/>
                </a:solidFill>
                <a:effectLst/>
                <a:latin typeface="+mn-lt"/>
                <a:ea typeface="+mn-ea"/>
                <a:cs typeface="+mn-cs"/>
              </a:rPr>
              <a:t>How patient organizations can support identification of clinician experts, including supporting greater transparency regarding the qualifications and selection criteria</a:t>
            </a:r>
          </a:p>
          <a:p>
            <a:pPr marL="228600" indent="-228600">
              <a:buFont typeface="+mj-lt"/>
              <a:buAutoNum type="arabicPeriod"/>
            </a:pPr>
            <a:r>
              <a:rPr lang="en-US" sz="1200" kern="1200">
                <a:solidFill>
                  <a:schemeClr val="tx1"/>
                </a:solidFill>
                <a:effectLst/>
                <a:latin typeface="+mn-lt"/>
                <a:ea typeface="+mn-ea"/>
                <a:cs typeface="+mn-cs"/>
              </a:rPr>
              <a:t>How CDA-AMC can work with stakeholders to potentially create a registry of clinician experts by therapeutic area</a:t>
            </a:r>
            <a:r>
              <a:rPr lang="en-CA">
                <a:effectLst/>
              </a:rPr>
              <a:t> </a:t>
            </a:r>
          </a:p>
          <a:p>
            <a:pPr marL="228600" indent="-228600">
              <a:buFont typeface="+mj-lt"/>
              <a:buAutoNum type="arabicPeriod"/>
            </a:pPr>
            <a:endParaRPr lang="en-CA">
              <a:effectLst/>
            </a:endParaRPr>
          </a:p>
          <a:p>
            <a:pPr marL="228600" indent="-228600">
              <a:buFont typeface="+mj-lt"/>
              <a:buAutoNum type="arabicPeriod"/>
            </a:pPr>
            <a:endParaRPr lang="en-US"/>
          </a:p>
          <a:p>
            <a:r>
              <a:rPr lang="en-US"/>
              <a:t>Image source: https://</a:t>
            </a:r>
            <a:r>
              <a:rPr lang="en-US" err="1"/>
              <a:t>www.nice.org.uk</a:t>
            </a:r>
            <a:r>
              <a:rPr lang="en-US"/>
              <a:t>/news/blogs/how-my-experience-as-a-patient-helped-shape-nice-guidelines-for-colorectal-cancer </a:t>
            </a:r>
          </a:p>
        </p:txBody>
      </p:sp>
      <p:sp>
        <p:nvSpPr>
          <p:cNvPr id="4" name="Slide Number Placeholder 3"/>
          <p:cNvSpPr>
            <a:spLocks noGrp="1"/>
          </p:cNvSpPr>
          <p:nvPr>
            <p:ph type="sldNum" sz="quarter" idx="5"/>
          </p:nvPr>
        </p:nvSpPr>
        <p:spPr/>
        <p:txBody>
          <a:bodyPr/>
          <a:lstStyle/>
          <a:p>
            <a:fld id="{D1B27E11-8179-484E-832B-87C708472CA3}" type="slidenum">
              <a:rPr lang="en-US" smtClean="0"/>
              <a:t>10</a:t>
            </a:fld>
            <a:endParaRPr lang="en-US"/>
          </a:p>
        </p:txBody>
      </p:sp>
    </p:spTree>
    <p:extLst>
      <p:ext uri="{BB962C8B-B14F-4D97-AF65-F5344CB8AC3E}">
        <p14:creationId xmlns:p14="http://schemas.microsoft.com/office/powerpoint/2010/main" val="357960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(5 min.) Jessy</a:t>
            </a:r>
            <a:r>
              <a:rPr lang="en-US"/>
              <a:t> </a:t>
            </a:r>
            <a:r>
              <a:rPr lang="en-US" b="1"/>
              <a:t>and Gail </a:t>
            </a:r>
            <a:r>
              <a:rPr lang="en-US"/>
              <a:t>to provide the background and rationale behind the steering committee's recommendations and progress on Opportunity 3:</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Why did the steering committee choose to focus recommendations within the theme of ‘consideration of the totality of patient input, and clarity regarding how expert committees evaluate this input and integrate it into their considerations and recommendations?’</a:t>
            </a:r>
          </a:p>
          <a:p>
            <a:pPr marL="171450" lvl="0" indent="-171450">
              <a:buFont typeface="Arial" panose="020B0604020202020204" pitchFamily="34" charset="0"/>
              <a:buChar char="•"/>
            </a:pPr>
            <a:endParaRPr lang="en-CA" sz="1200" kern="1200">
              <a:solidFill>
                <a:schemeClr val="tx1"/>
              </a:solidFill>
              <a:effectLst/>
              <a:latin typeface="+mn-lt"/>
              <a:ea typeface="+mn-ea"/>
              <a:cs typeface="+mn-cs"/>
            </a:endParaRPr>
          </a:p>
          <a:p>
            <a:pPr marL="0" lvl="0" indent="0">
              <a:buFont typeface="Arial" panose="020B0604020202020204" pitchFamily="34" charset="0"/>
              <a:buNone/>
            </a:pPr>
            <a:r>
              <a:rPr lang="en-CA" sz="1200" b="1" kern="1200">
                <a:solidFill>
                  <a:schemeClr val="tx1"/>
                </a:solidFill>
                <a:effectLst/>
                <a:latin typeface="+mn-lt"/>
                <a:ea typeface="+mn-ea"/>
                <a:cs typeface="+mn-cs"/>
              </a:rPr>
              <a:t>(5 min.) Bill </a:t>
            </a:r>
            <a:r>
              <a:rPr lang="en-CA" sz="1200" kern="1200">
                <a:solidFill>
                  <a:schemeClr val="tx1"/>
                </a:solidFill>
                <a:effectLst/>
                <a:latin typeface="+mn-lt"/>
                <a:ea typeface="+mn-ea"/>
                <a:cs typeface="+mn-cs"/>
              </a:rPr>
              <a:t>to open it up to </a:t>
            </a:r>
            <a:r>
              <a:rPr lang="en-CA" sz="1200" b="1" kern="1200">
                <a:solidFill>
                  <a:schemeClr val="tx1"/>
                </a:solidFill>
                <a:effectLst/>
                <a:latin typeface="+mn-lt"/>
                <a:ea typeface="+mn-ea"/>
                <a:cs typeface="+mn-cs"/>
              </a:rPr>
              <a:t>Deirdre </a:t>
            </a:r>
            <a:r>
              <a:rPr lang="en-CA" sz="1200" kern="1200">
                <a:solidFill>
                  <a:schemeClr val="tx1"/>
                </a:solidFill>
                <a:effectLst/>
                <a:latin typeface="+mn-lt"/>
                <a:ea typeface="+mn-ea"/>
                <a:cs typeface="+mn-cs"/>
              </a:rPr>
              <a:t>to highlight how the work of the steering committee has informed / influenced CDA-AMC’s own work, focusing specifically:</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What progress has CDA-AMC made toward the opportunities? </a:t>
            </a:r>
          </a:p>
          <a:p>
            <a:pPr marL="171450" lvl="0" indent="-171450">
              <a:buFont typeface="Arial" panose="020B0604020202020204" pitchFamily="34" charset="0"/>
              <a:buChar char="•"/>
            </a:pPr>
            <a:r>
              <a:rPr lang="en-CA" sz="1200" kern="1200">
                <a:solidFill>
                  <a:schemeClr val="tx1"/>
                </a:solidFill>
                <a:effectLst/>
                <a:latin typeface="+mn-lt"/>
                <a:ea typeface="+mn-ea"/>
                <a:cs typeface="+mn-cs"/>
              </a:rPr>
              <a:t>Specifically, how has the steering committee's work informed this progress?</a:t>
            </a:r>
          </a:p>
          <a:p>
            <a:pPr marL="0" lvl="0" indent="0">
              <a:buFont typeface="Arial" panose="020B0604020202020204" pitchFamily="34" charset="0"/>
              <a:buNone/>
            </a:pPr>
            <a:endParaRPr lang="en-CA" sz="1200" kern="1200">
              <a:solidFill>
                <a:schemeClr val="tx1"/>
              </a:solidFill>
              <a:effectLst/>
              <a:latin typeface="+mn-lt"/>
              <a:ea typeface="+mn-ea"/>
              <a:cs typeface="+mn-cs"/>
            </a:endParaRPr>
          </a:p>
          <a:p>
            <a:pPr marL="228600" lvl="0" indent="-228600">
              <a:buFont typeface="+mj-lt"/>
              <a:buAutoNum type="arabicPeriod"/>
            </a:pPr>
            <a:r>
              <a:rPr lang="en-US" sz="1200" kern="1200">
                <a:solidFill>
                  <a:schemeClr val="tx1"/>
                </a:solidFill>
                <a:effectLst/>
                <a:latin typeface="+mn-lt"/>
                <a:ea typeface="+mn-ea"/>
                <a:cs typeface="+mn-cs"/>
              </a:rPr>
              <a:t>Steering committee to inform the redesign of the recommendation document to better reflect how patient input was considered and integrated into the recommendation, which will be initiated through a review and sample edit of a recent CDEC recommendation</a:t>
            </a:r>
            <a:r>
              <a:rPr lang="en-CA">
                <a:effectLst/>
              </a:rPr>
              <a:t> </a:t>
            </a:r>
            <a:endParaRPr lang="en-US"/>
          </a:p>
        </p:txBody>
      </p:sp>
      <p:sp>
        <p:nvSpPr>
          <p:cNvPr id="4" name="Slide Number Placeholder 3"/>
          <p:cNvSpPr>
            <a:spLocks noGrp="1"/>
          </p:cNvSpPr>
          <p:nvPr>
            <p:ph type="sldNum" sz="quarter" idx="5"/>
          </p:nvPr>
        </p:nvSpPr>
        <p:spPr/>
        <p:txBody>
          <a:bodyPr/>
          <a:lstStyle/>
          <a:p>
            <a:fld id="{D1B27E11-8179-484E-832B-87C708472CA3}" type="slidenum">
              <a:rPr lang="en-US" smtClean="0"/>
              <a:t>11</a:t>
            </a:fld>
            <a:endParaRPr lang="en-US"/>
          </a:p>
        </p:txBody>
      </p:sp>
    </p:spTree>
    <p:extLst>
      <p:ext uri="{BB962C8B-B14F-4D97-AF65-F5344CB8AC3E}">
        <p14:creationId xmlns:p14="http://schemas.microsoft.com/office/powerpoint/2010/main" val="311700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4E8D0-4884-BC35-7B05-F6443BE8F4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285A3-A0E4-A4B8-9913-16380ADD5B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0F045-116C-D86B-2C29-3870955C9962}"/>
              </a:ext>
            </a:extLst>
          </p:cNvPr>
          <p:cNvSpPr>
            <a:spLocks noGrp="1"/>
          </p:cNvSpPr>
          <p:nvPr>
            <p:ph type="dt" sz="half" idx="10"/>
          </p:nvPr>
        </p:nvSpPr>
        <p:spPr/>
        <p:txBody>
          <a:bodyPr/>
          <a:lstStyle/>
          <a:p>
            <a:fld id="{F322ADE4-1218-D647-AA6B-AFE27F70EB60}" type="datetime1">
              <a:rPr lang="en-CA" smtClean="0"/>
              <a:t>2025-09-09</a:t>
            </a:fld>
            <a:endParaRPr lang="en-US"/>
          </a:p>
        </p:txBody>
      </p:sp>
      <p:sp>
        <p:nvSpPr>
          <p:cNvPr id="5" name="Footer Placeholder 4">
            <a:extLst>
              <a:ext uri="{FF2B5EF4-FFF2-40B4-BE49-F238E27FC236}">
                <a16:creationId xmlns:a16="http://schemas.microsoft.com/office/drawing/2014/main" id="{D608C259-4FF5-FE87-CA8D-5A1B7073C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F57E2-49BB-4CF2-F97E-498D64E44735}"/>
              </a:ext>
            </a:extLst>
          </p:cNvPr>
          <p:cNvSpPr>
            <a:spLocks noGrp="1"/>
          </p:cNvSpPr>
          <p:nvPr>
            <p:ph type="sldNum" sz="quarter" idx="12"/>
          </p:nvPr>
        </p:nvSpPr>
        <p:spPr/>
        <p:txBody>
          <a:bodyPr/>
          <a:lstStyle/>
          <a:p>
            <a:fld id="{E6F2C282-108E-4A2F-B2AB-D48996F01AEB}" type="slidenum">
              <a:rPr lang="en-US" smtClean="0"/>
              <a:t>‹#›</a:t>
            </a:fld>
            <a:endParaRPr lang="en-US"/>
          </a:p>
        </p:txBody>
      </p:sp>
    </p:spTree>
    <p:extLst>
      <p:ext uri="{BB962C8B-B14F-4D97-AF65-F5344CB8AC3E}">
        <p14:creationId xmlns:p14="http://schemas.microsoft.com/office/powerpoint/2010/main" val="67039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C133-91D5-1FE2-E0B4-3840711CFD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6D10AB-823D-08AA-0180-E1034E281C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AA07C-2DD0-23A0-34B7-2B563957194D}"/>
              </a:ext>
            </a:extLst>
          </p:cNvPr>
          <p:cNvSpPr>
            <a:spLocks noGrp="1"/>
          </p:cNvSpPr>
          <p:nvPr>
            <p:ph type="dt" sz="half" idx="10"/>
          </p:nvPr>
        </p:nvSpPr>
        <p:spPr/>
        <p:txBody>
          <a:bodyPr/>
          <a:lstStyle/>
          <a:p>
            <a:fld id="{6F7B6399-7BCF-F74C-9109-D7A7D370331B}" type="datetime1">
              <a:rPr lang="en-CA" smtClean="0"/>
              <a:t>2025-09-09</a:t>
            </a:fld>
            <a:endParaRPr lang="en-US"/>
          </a:p>
        </p:txBody>
      </p:sp>
      <p:sp>
        <p:nvSpPr>
          <p:cNvPr id="5" name="Footer Placeholder 4">
            <a:extLst>
              <a:ext uri="{FF2B5EF4-FFF2-40B4-BE49-F238E27FC236}">
                <a16:creationId xmlns:a16="http://schemas.microsoft.com/office/drawing/2014/main" id="{5626EB5A-F718-A3CF-C63B-CECAD530D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044FC-E7B0-A382-4B38-372F1C31BF96}"/>
              </a:ext>
            </a:extLst>
          </p:cNvPr>
          <p:cNvSpPr>
            <a:spLocks noGrp="1"/>
          </p:cNvSpPr>
          <p:nvPr>
            <p:ph type="sldNum" sz="quarter" idx="12"/>
          </p:nvPr>
        </p:nvSpPr>
        <p:spPr/>
        <p:txBody>
          <a:bodyPr/>
          <a:lstStyle/>
          <a:p>
            <a:fld id="{E6F2C282-108E-4A2F-B2AB-D48996F01AEB}" type="slidenum">
              <a:rPr lang="en-US" smtClean="0"/>
              <a:t>‹#›</a:t>
            </a:fld>
            <a:endParaRPr lang="en-US"/>
          </a:p>
        </p:txBody>
      </p:sp>
    </p:spTree>
    <p:extLst>
      <p:ext uri="{BB962C8B-B14F-4D97-AF65-F5344CB8AC3E}">
        <p14:creationId xmlns:p14="http://schemas.microsoft.com/office/powerpoint/2010/main" val="418934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9F0E5-E2B6-DD11-F456-862FD7AE6C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7071A2-846C-DCB9-1C6F-C943B1CBB0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F553A-7588-CEFD-9E92-0597CD3949E3}"/>
              </a:ext>
            </a:extLst>
          </p:cNvPr>
          <p:cNvSpPr>
            <a:spLocks noGrp="1"/>
          </p:cNvSpPr>
          <p:nvPr>
            <p:ph type="dt" sz="half" idx="10"/>
          </p:nvPr>
        </p:nvSpPr>
        <p:spPr/>
        <p:txBody>
          <a:bodyPr/>
          <a:lstStyle/>
          <a:p>
            <a:fld id="{3B43A26D-B525-FD4C-8D96-155040E9C40E}" type="datetime1">
              <a:rPr lang="en-CA" smtClean="0"/>
              <a:t>2025-09-09</a:t>
            </a:fld>
            <a:endParaRPr lang="en-US"/>
          </a:p>
        </p:txBody>
      </p:sp>
      <p:sp>
        <p:nvSpPr>
          <p:cNvPr id="5" name="Footer Placeholder 4">
            <a:extLst>
              <a:ext uri="{FF2B5EF4-FFF2-40B4-BE49-F238E27FC236}">
                <a16:creationId xmlns:a16="http://schemas.microsoft.com/office/drawing/2014/main" id="{75D9910D-7D11-9C96-1A86-8471C6C2B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F5B42-984E-5A7E-EE50-CC57590CB27B}"/>
              </a:ext>
            </a:extLst>
          </p:cNvPr>
          <p:cNvSpPr>
            <a:spLocks noGrp="1"/>
          </p:cNvSpPr>
          <p:nvPr>
            <p:ph type="sldNum" sz="quarter" idx="12"/>
          </p:nvPr>
        </p:nvSpPr>
        <p:spPr/>
        <p:txBody>
          <a:bodyPr/>
          <a:lstStyle/>
          <a:p>
            <a:fld id="{E6F2C282-108E-4A2F-B2AB-D48996F01AEB}" type="slidenum">
              <a:rPr lang="en-US" smtClean="0"/>
              <a:t>‹#›</a:t>
            </a:fld>
            <a:endParaRPr lang="en-US"/>
          </a:p>
        </p:txBody>
      </p:sp>
    </p:spTree>
    <p:extLst>
      <p:ext uri="{BB962C8B-B14F-4D97-AF65-F5344CB8AC3E}">
        <p14:creationId xmlns:p14="http://schemas.microsoft.com/office/powerpoint/2010/main" val="4121811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lain 4:3 Title and Content Cool Palette Rev">
    <p:spTree>
      <p:nvGrpSpPr>
        <p:cNvPr id="1" name=""/>
        <p:cNvGrpSpPr/>
        <p:nvPr/>
      </p:nvGrpSpPr>
      <p:grpSpPr>
        <a:xfrm>
          <a:off x="0" y="0"/>
          <a:ext cx="0" cy="0"/>
          <a:chOff x="0" y="0"/>
          <a:chExt cx="0" cy="0"/>
        </a:xfrm>
      </p:grpSpPr>
      <p:sp>
        <p:nvSpPr>
          <p:cNvPr id="4" name="Rectangle 3"/>
          <p:cNvSpPr/>
          <p:nvPr userDrawn="1"/>
        </p:nvSpPr>
        <p:spPr bwMode="auto">
          <a:xfrm>
            <a:off x="3220870" y="6196089"/>
            <a:ext cx="909852" cy="534893"/>
          </a:xfrm>
          <a:prstGeom prst="rect">
            <a:avLst/>
          </a:prstGeom>
          <a:solidFill>
            <a:schemeClr val="bg1"/>
          </a:solidFill>
          <a:ln w="9525" cap="flat" cmpd="sng" algn="ctr">
            <a:noFill/>
            <a:prstDash val="solid"/>
            <a:round/>
            <a:headEnd type="none" w="med" len="med"/>
            <a:tailEnd type="none" w="med" len="med"/>
          </a:ln>
          <a:effectLst/>
        </p:spPr>
        <p:txBody>
          <a:bodyPr vert="horz" wrap="square" lIns="128996" tIns="64497" rIns="128996" bIns="64497" numCol="1" rtlCol="0" anchor="t" anchorCtr="0" compatLnSpc="1">
            <a:prstTxWarp prst="textNoShape">
              <a:avLst/>
            </a:prstTxWarp>
          </a:bodyPr>
          <a:lstStyle/>
          <a:p>
            <a:pPr marL="0" marR="0" indent="0" algn="l" defTabSz="1289914" rtl="0" eaLnBrk="0" fontAlgn="base" latinLnBrk="0" hangingPunct="0">
              <a:lnSpc>
                <a:spcPct val="100000"/>
              </a:lnSpc>
              <a:spcBef>
                <a:spcPct val="0"/>
              </a:spcBef>
              <a:spcAft>
                <a:spcPct val="0"/>
              </a:spcAft>
              <a:buClrTx/>
              <a:buSzTx/>
              <a:buFontTx/>
              <a:buNone/>
              <a:tabLst/>
            </a:pPr>
            <a:endParaRPr kumimoji="0" lang="en-US" sz="3386" b="0" i="0" u="none" strike="noStrike" cap="none" normalizeH="0" baseline="0">
              <a:ln>
                <a:noFill/>
              </a:ln>
              <a:solidFill>
                <a:schemeClr val="tx1"/>
              </a:solidFill>
              <a:effectLst/>
              <a:latin typeface="Verdana" charset="0"/>
            </a:endParaRPr>
          </a:p>
        </p:txBody>
      </p:sp>
      <p:sp>
        <p:nvSpPr>
          <p:cNvPr id="2" name="Title 1"/>
          <p:cNvSpPr>
            <a:spLocks noGrp="1"/>
          </p:cNvSpPr>
          <p:nvPr>
            <p:ph type="title"/>
          </p:nvPr>
        </p:nvSpPr>
        <p:spPr>
          <a:xfrm>
            <a:off x="548223" y="96196"/>
            <a:ext cx="11135781" cy="700182"/>
          </a:xfrm>
        </p:spPr>
        <p:txBody>
          <a:bodyPr/>
          <a:lstStyle>
            <a:lvl1pPr>
              <a:defRPr sz="3950" b="1"/>
            </a:lvl1pPr>
          </a:lstStyle>
          <a:p>
            <a:r>
              <a:rPr lang="en-US"/>
              <a:t>Click to edit Master title style</a:t>
            </a:r>
          </a:p>
        </p:txBody>
      </p:sp>
      <p:sp>
        <p:nvSpPr>
          <p:cNvPr id="3" name="Content Placeholder 2"/>
          <p:cNvSpPr>
            <a:spLocks noGrp="1"/>
          </p:cNvSpPr>
          <p:nvPr>
            <p:ph idx="1"/>
          </p:nvPr>
        </p:nvSpPr>
        <p:spPr>
          <a:xfrm>
            <a:off x="548217" y="968997"/>
            <a:ext cx="11091335" cy="4561859"/>
          </a:xfrm>
        </p:spPr>
        <p:txBody>
          <a:bodyPr/>
          <a:lstStyle>
            <a:lvl1pPr marL="324718" indent="-324718">
              <a:spcBef>
                <a:spcPts val="1693"/>
              </a:spcBef>
              <a:buClr>
                <a:srgbClr val="FF3300"/>
              </a:buClr>
              <a:buFont typeface="Wingdings 3" panose="05040102010807070707" pitchFamily="18" charset="2"/>
              <a:buChar char="u"/>
              <a:defRPr/>
            </a:lvl1pPr>
            <a:lvl2pPr marL="803957" indent="-320240">
              <a:spcBef>
                <a:spcPts val="846"/>
              </a:spcBef>
              <a:buClr>
                <a:schemeClr val="accent2"/>
              </a:buClr>
              <a:buFont typeface="Wingdings 2" panose="05020102010507070707" pitchFamily="18" charset="2"/>
              <a:buChar char="¾"/>
              <a:defRPr/>
            </a:lvl2pPr>
            <a:lvl3pPr>
              <a:spcBef>
                <a:spcPts val="423"/>
              </a:spcBef>
              <a:defRPr/>
            </a:lvl3pPr>
            <a:lvl4pPr>
              <a:spcBef>
                <a:spcPts val="282"/>
              </a:spcBef>
              <a:defRPr/>
            </a:lvl4pPr>
            <a:lvl5pPr>
              <a:spcBef>
                <a:spcPts val="141"/>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3"/>
          </p:nvPr>
        </p:nvSpPr>
        <p:spPr bwMode="gray">
          <a:xfrm>
            <a:off x="4633386" y="6500816"/>
            <a:ext cx="5619749" cy="201612"/>
          </a:xfrm>
          <a:prstGeom prst="rect">
            <a:avLst/>
          </a:prstGeom>
        </p:spPr>
        <p:txBody>
          <a:bodyPr vert="horz" lIns="91432" tIns="45715" rIns="91432" bIns="45715" rtlCol="0" anchor="ctr" anchorCtr="0"/>
          <a:lstStyle>
            <a:lvl1pPr algn="r">
              <a:defRPr sz="846">
                <a:solidFill>
                  <a:srgbClr val="505050"/>
                </a:solidFill>
                <a:latin typeface="Calibri" panose="020F0502020204030204" pitchFamily="34" charset="0"/>
                <a:ea typeface="ＭＳ Ｐゴシック" charset="-128"/>
                <a:cs typeface="Calibri" panose="020F0502020204030204" pitchFamily="34" charset="0"/>
              </a:defRPr>
            </a:lvl1pPr>
          </a:lstStyle>
          <a:p>
            <a:pPr>
              <a:defRPr/>
            </a:pPr>
            <a:endParaRPr lang="en-US" kern="0"/>
          </a:p>
        </p:txBody>
      </p:sp>
      <p:sp>
        <p:nvSpPr>
          <p:cNvPr id="10" name="Rectangle 6"/>
          <p:cNvSpPr>
            <a:spLocks noGrp="1" noChangeArrowheads="1"/>
          </p:cNvSpPr>
          <p:nvPr>
            <p:ph type="sldNum" sz="quarter" idx="4"/>
          </p:nvPr>
        </p:nvSpPr>
        <p:spPr bwMode="gray">
          <a:xfrm>
            <a:off x="11457527" y="6484230"/>
            <a:ext cx="467780" cy="200025"/>
          </a:xfrm>
          <a:prstGeom prst="rect">
            <a:avLst/>
          </a:prstGeom>
          <a:ln/>
        </p:spPr>
        <p:txBody>
          <a:bodyPr vert="horz" wrap="square" lIns="91432" tIns="45715" rIns="91432" bIns="45715" numCol="1" anchor="t" anchorCtr="0" compatLnSpc="1">
            <a:prstTxWarp prst="textNoShape">
              <a:avLst/>
            </a:prstTxWarp>
          </a:bodyPr>
          <a:lstStyle>
            <a:lvl1pPr algn="r" eaLnBrk="0" hangingPunct="0">
              <a:defRPr sz="846">
                <a:solidFill>
                  <a:srgbClr val="505050"/>
                </a:solidFill>
                <a:latin typeface="Calibri" panose="020F0502020204030204" pitchFamily="34" charset="0"/>
                <a:cs typeface="Calibri" panose="020F0502020204030204" pitchFamily="34" charset="0"/>
              </a:defRPr>
            </a:lvl1pPr>
          </a:lstStyle>
          <a:p>
            <a:fld id="{A4BE4293-63D1-5C47-9065-C2E1F945BC9A}" type="slidenum">
              <a:rPr lang="en-US" kern="0" smtClean="0"/>
              <a:pPr/>
              <a:t>‹#›</a:t>
            </a:fld>
            <a:endParaRPr lang="en-US" kern="0"/>
          </a:p>
        </p:txBody>
      </p:sp>
      <p:cxnSp>
        <p:nvCxnSpPr>
          <p:cNvPr id="11" name="Straight Connector 14"/>
          <p:cNvCxnSpPr>
            <a:cxnSpLocks noChangeShapeType="1"/>
          </p:cNvCxnSpPr>
          <p:nvPr userDrawn="1"/>
        </p:nvCxnSpPr>
        <p:spPr bwMode="gray">
          <a:xfrm rot="5400000">
            <a:off x="11428944" y="6598187"/>
            <a:ext cx="127000" cy="2114"/>
          </a:xfrm>
          <a:prstGeom prst="line">
            <a:avLst/>
          </a:prstGeom>
          <a:noFill/>
          <a:ln w="9525">
            <a:solidFill>
              <a:srgbClr val="FFFFFF"/>
            </a:solidFill>
            <a:round/>
            <a:headEnd/>
            <a:tailEnd/>
          </a:ln>
        </p:spPr>
      </p:cxnSp>
      <p:sp>
        <p:nvSpPr>
          <p:cNvPr id="12" name="Rectangle 4"/>
          <p:cNvSpPr>
            <a:spLocks noGrp="1" noChangeArrowheads="1"/>
          </p:cNvSpPr>
          <p:nvPr>
            <p:ph type="dt" sz="half" idx="2"/>
          </p:nvPr>
        </p:nvSpPr>
        <p:spPr bwMode="gray">
          <a:xfrm>
            <a:off x="10424164" y="6489587"/>
            <a:ext cx="987552" cy="222487"/>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lvl1pPr algn="r">
              <a:defRPr sz="846">
                <a:solidFill>
                  <a:srgbClr val="505050"/>
                </a:solidFill>
                <a:latin typeface="Calibri" panose="020F0502020204030204" pitchFamily="34" charset="0"/>
                <a:ea typeface="ＭＳ Ｐゴシック" charset="-128"/>
                <a:cs typeface="Calibri" panose="020F0502020204030204" pitchFamily="34" charset="0"/>
              </a:defRPr>
            </a:lvl1pPr>
          </a:lstStyle>
          <a:p>
            <a:pPr>
              <a:defRPr/>
            </a:pPr>
            <a:fld id="{ACD53D4D-38D1-3B4A-A03D-CA87FE7D3AB0}" type="datetime1">
              <a:rPr lang="en-CA" kern="0" smtClean="0"/>
              <a:t>2025-09-09</a:t>
            </a:fld>
            <a:endParaRPr lang="en-US" kern="0"/>
          </a:p>
        </p:txBody>
      </p:sp>
      <p:cxnSp>
        <p:nvCxnSpPr>
          <p:cNvPr id="13" name="Straight Connector 15"/>
          <p:cNvCxnSpPr>
            <a:cxnSpLocks noChangeShapeType="1"/>
          </p:cNvCxnSpPr>
          <p:nvPr userDrawn="1"/>
        </p:nvCxnSpPr>
        <p:spPr bwMode="gray">
          <a:xfrm rot="5400000">
            <a:off x="10269012" y="6598187"/>
            <a:ext cx="127000" cy="2114"/>
          </a:xfrm>
          <a:prstGeom prst="line">
            <a:avLst/>
          </a:prstGeom>
          <a:noFill/>
          <a:ln w="9525">
            <a:solidFill>
              <a:srgbClr val="FFFFFF"/>
            </a:solidFill>
            <a:round/>
            <a:headEnd/>
            <a:tailEnd/>
          </a:ln>
        </p:spPr>
      </p:cxnSp>
      <p:cxnSp>
        <p:nvCxnSpPr>
          <p:cNvPr id="14" name="Straight Connector 14"/>
          <p:cNvCxnSpPr>
            <a:cxnSpLocks noChangeShapeType="1"/>
          </p:cNvCxnSpPr>
          <p:nvPr userDrawn="1"/>
        </p:nvCxnSpPr>
        <p:spPr bwMode="gray">
          <a:xfrm rot="5400000">
            <a:off x="11428944" y="6601712"/>
            <a:ext cx="127000" cy="2114"/>
          </a:xfrm>
          <a:prstGeom prst="line">
            <a:avLst/>
          </a:prstGeom>
          <a:noFill/>
          <a:ln w="9525">
            <a:solidFill>
              <a:srgbClr val="505050"/>
            </a:solidFill>
            <a:round/>
            <a:headEnd/>
            <a:tailEnd/>
          </a:ln>
        </p:spPr>
      </p:cxnSp>
      <p:cxnSp>
        <p:nvCxnSpPr>
          <p:cNvPr id="15" name="Straight Connector 15"/>
          <p:cNvCxnSpPr>
            <a:cxnSpLocks noChangeShapeType="1"/>
          </p:cNvCxnSpPr>
          <p:nvPr userDrawn="1"/>
        </p:nvCxnSpPr>
        <p:spPr bwMode="gray">
          <a:xfrm rot="5400000">
            <a:off x="10269012" y="6601712"/>
            <a:ext cx="127000" cy="2114"/>
          </a:xfrm>
          <a:prstGeom prst="line">
            <a:avLst/>
          </a:prstGeom>
          <a:noFill/>
          <a:ln w="9525">
            <a:solidFill>
              <a:schemeClr val="tx1"/>
            </a:solidFill>
            <a:round/>
            <a:headEnd/>
            <a:tailEnd/>
          </a:ln>
        </p:spPr>
      </p:cxnSp>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00162" y="6025428"/>
            <a:ext cx="3486868"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80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A5CB-208E-DBD6-2A82-51DAC5F9FD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469836-B25C-91A9-290E-3020B4DBEB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C37B6-F6A7-F704-0385-56B5DA505494}"/>
              </a:ext>
            </a:extLst>
          </p:cNvPr>
          <p:cNvSpPr>
            <a:spLocks noGrp="1"/>
          </p:cNvSpPr>
          <p:nvPr>
            <p:ph type="dt" sz="half" idx="10"/>
          </p:nvPr>
        </p:nvSpPr>
        <p:spPr/>
        <p:txBody>
          <a:bodyPr/>
          <a:lstStyle/>
          <a:p>
            <a:fld id="{71F1B5C9-0E5E-D748-BCBD-C13A8F90C28F}" type="datetime1">
              <a:rPr lang="en-CA" smtClean="0"/>
              <a:t>2025-09-09</a:t>
            </a:fld>
            <a:endParaRPr lang="en-US"/>
          </a:p>
        </p:txBody>
      </p:sp>
      <p:sp>
        <p:nvSpPr>
          <p:cNvPr id="5" name="Footer Placeholder 4">
            <a:extLst>
              <a:ext uri="{FF2B5EF4-FFF2-40B4-BE49-F238E27FC236}">
                <a16:creationId xmlns:a16="http://schemas.microsoft.com/office/drawing/2014/main" id="{20D124D8-44D4-1D7D-19DB-AEA53FA4D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28559-A2D9-F8FC-195E-92D58C1DB54D}"/>
              </a:ext>
            </a:extLst>
          </p:cNvPr>
          <p:cNvSpPr>
            <a:spLocks noGrp="1"/>
          </p:cNvSpPr>
          <p:nvPr>
            <p:ph type="sldNum" sz="quarter" idx="12"/>
          </p:nvPr>
        </p:nvSpPr>
        <p:spPr/>
        <p:txBody>
          <a:bodyPr/>
          <a:lstStyle/>
          <a:p>
            <a:fld id="{E6F2C282-108E-4A2F-B2AB-D48996F01AEB}" type="slidenum">
              <a:rPr lang="en-US" smtClean="0"/>
              <a:t>‹#›</a:t>
            </a:fld>
            <a:endParaRPr lang="en-US"/>
          </a:p>
        </p:txBody>
      </p:sp>
    </p:spTree>
    <p:extLst>
      <p:ext uri="{BB962C8B-B14F-4D97-AF65-F5344CB8AC3E}">
        <p14:creationId xmlns:p14="http://schemas.microsoft.com/office/powerpoint/2010/main" val="378020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5FED-E471-6064-2477-096CDACA9E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E98BCC-E370-9ED7-5989-F4A8544E33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2A0635-2037-9A1E-2EA5-7051EE885AB5}"/>
              </a:ext>
            </a:extLst>
          </p:cNvPr>
          <p:cNvSpPr>
            <a:spLocks noGrp="1"/>
          </p:cNvSpPr>
          <p:nvPr>
            <p:ph type="dt" sz="half" idx="10"/>
          </p:nvPr>
        </p:nvSpPr>
        <p:spPr/>
        <p:txBody>
          <a:bodyPr/>
          <a:lstStyle/>
          <a:p>
            <a:fld id="{024DD32B-D26F-8548-B463-571459B1CCE3}" type="datetime1">
              <a:rPr lang="en-CA" smtClean="0"/>
              <a:t>2025-09-09</a:t>
            </a:fld>
            <a:endParaRPr lang="en-US"/>
          </a:p>
        </p:txBody>
      </p:sp>
      <p:sp>
        <p:nvSpPr>
          <p:cNvPr id="5" name="Footer Placeholder 4">
            <a:extLst>
              <a:ext uri="{FF2B5EF4-FFF2-40B4-BE49-F238E27FC236}">
                <a16:creationId xmlns:a16="http://schemas.microsoft.com/office/drawing/2014/main" id="{C9D5CE47-ED45-65D1-297C-8B7BEA418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96DF0-1CA5-757C-97E9-4DC3B46E7D40}"/>
              </a:ext>
            </a:extLst>
          </p:cNvPr>
          <p:cNvSpPr>
            <a:spLocks noGrp="1"/>
          </p:cNvSpPr>
          <p:nvPr>
            <p:ph type="sldNum" sz="quarter" idx="12"/>
          </p:nvPr>
        </p:nvSpPr>
        <p:spPr/>
        <p:txBody>
          <a:bodyPr/>
          <a:lstStyle/>
          <a:p>
            <a:fld id="{E6F2C282-108E-4A2F-B2AB-D48996F01AEB}" type="slidenum">
              <a:rPr lang="en-US" smtClean="0"/>
              <a:t>‹#›</a:t>
            </a:fld>
            <a:endParaRPr lang="en-US"/>
          </a:p>
        </p:txBody>
      </p:sp>
    </p:spTree>
    <p:extLst>
      <p:ext uri="{BB962C8B-B14F-4D97-AF65-F5344CB8AC3E}">
        <p14:creationId xmlns:p14="http://schemas.microsoft.com/office/powerpoint/2010/main" val="233394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A14E4-5BDF-E34E-7B66-A26E498393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ACB0E-BAC9-9ED8-FAD7-36C90713FD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DE5EC6-B0CB-F68F-F42A-0B187B7E80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1D771-1A6A-49B1-E66E-A2E4500EE492}"/>
              </a:ext>
            </a:extLst>
          </p:cNvPr>
          <p:cNvSpPr>
            <a:spLocks noGrp="1"/>
          </p:cNvSpPr>
          <p:nvPr>
            <p:ph type="dt" sz="half" idx="10"/>
          </p:nvPr>
        </p:nvSpPr>
        <p:spPr/>
        <p:txBody>
          <a:bodyPr/>
          <a:lstStyle/>
          <a:p>
            <a:fld id="{AFDD6384-186A-6F48-968A-61FF1F17D90B}" type="datetime1">
              <a:rPr lang="en-CA" smtClean="0"/>
              <a:t>2025-09-09</a:t>
            </a:fld>
            <a:endParaRPr lang="en-US"/>
          </a:p>
        </p:txBody>
      </p:sp>
      <p:sp>
        <p:nvSpPr>
          <p:cNvPr id="6" name="Footer Placeholder 5">
            <a:extLst>
              <a:ext uri="{FF2B5EF4-FFF2-40B4-BE49-F238E27FC236}">
                <a16:creationId xmlns:a16="http://schemas.microsoft.com/office/drawing/2014/main" id="{757F884A-0452-8D17-5A4F-62E16B641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FF5A8-4DFA-9F37-16D9-5A5B5C949302}"/>
              </a:ext>
            </a:extLst>
          </p:cNvPr>
          <p:cNvSpPr>
            <a:spLocks noGrp="1"/>
          </p:cNvSpPr>
          <p:nvPr>
            <p:ph type="sldNum" sz="quarter" idx="12"/>
          </p:nvPr>
        </p:nvSpPr>
        <p:spPr/>
        <p:txBody>
          <a:bodyPr/>
          <a:lstStyle/>
          <a:p>
            <a:fld id="{E6F2C282-108E-4A2F-B2AB-D48996F01AEB}" type="slidenum">
              <a:rPr lang="en-US" smtClean="0"/>
              <a:t>‹#›</a:t>
            </a:fld>
            <a:endParaRPr lang="en-US"/>
          </a:p>
        </p:txBody>
      </p:sp>
    </p:spTree>
    <p:extLst>
      <p:ext uri="{BB962C8B-B14F-4D97-AF65-F5344CB8AC3E}">
        <p14:creationId xmlns:p14="http://schemas.microsoft.com/office/powerpoint/2010/main" val="53701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DF44-FA96-5C42-E751-85B63B9DB6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A41512-22CD-85EE-DE3B-ECC54B0DD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DBBDE-10F5-5C14-38E6-56D20C512C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C80688-6F86-AE93-7B6B-094B38FB3C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0DAFAE-E30A-52EC-274D-5A49F3F79E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A96C2E-3E71-5881-60DE-7ED39B7BA1CD}"/>
              </a:ext>
            </a:extLst>
          </p:cNvPr>
          <p:cNvSpPr>
            <a:spLocks noGrp="1"/>
          </p:cNvSpPr>
          <p:nvPr>
            <p:ph type="dt" sz="half" idx="10"/>
          </p:nvPr>
        </p:nvSpPr>
        <p:spPr/>
        <p:txBody>
          <a:bodyPr/>
          <a:lstStyle/>
          <a:p>
            <a:fld id="{C2282935-33C2-6B47-B1DD-B40FF33541B4}" type="datetime1">
              <a:rPr lang="en-CA" smtClean="0"/>
              <a:t>2025-09-09</a:t>
            </a:fld>
            <a:endParaRPr lang="en-US"/>
          </a:p>
        </p:txBody>
      </p:sp>
      <p:sp>
        <p:nvSpPr>
          <p:cNvPr id="8" name="Footer Placeholder 7">
            <a:extLst>
              <a:ext uri="{FF2B5EF4-FFF2-40B4-BE49-F238E27FC236}">
                <a16:creationId xmlns:a16="http://schemas.microsoft.com/office/drawing/2014/main" id="{6D5814F6-C675-242D-73BE-77B40ACFCD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CB9DAA-4163-502E-103F-2231166B4689}"/>
              </a:ext>
            </a:extLst>
          </p:cNvPr>
          <p:cNvSpPr>
            <a:spLocks noGrp="1"/>
          </p:cNvSpPr>
          <p:nvPr>
            <p:ph type="sldNum" sz="quarter" idx="12"/>
          </p:nvPr>
        </p:nvSpPr>
        <p:spPr/>
        <p:txBody>
          <a:bodyPr/>
          <a:lstStyle/>
          <a:p>
            <a:fld id="{E6F2C282-108E-4A2F-B2AB-D48996F01AEB}" type="slidenum">
              <a:rPr lang="en-US" smtClean="0"/>
              <a:t>‹#›</a:t>
            </a:fld>
            <a:endParaRPr lang="en-US"/>
          </a:p>
        </p:txBody>
      </p:sp>
    </p:spTree>
    <p:extLst>
      <p:ext uri="{BB962C8B-B14F-4D97-AF65-F5344CB8AC3E}">
        <p14:creationId xmlns:p14="http://schemas.microsoft.com/office/powerpoint/2010/main" val="230274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96F4-AC25-24EA-05CE-FD067FEC4E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C627F9-6E70-5707-843C-6027CC21AFF4}"/>
              </a:ext>
            </a:extLst>
          </p:cNvPr>
          <p:cNvSpPr>
            <a:spLocks noGrp="1"/>
          </p:cNvSpPr>
          <p:nvPr>
            <p:ph type="dt" sz="half" idx="10"/>
          </p:nvPr>
        </p:nvSpPr>
        <p:spPr/>
        <p:txBody>
          <a:bodyPr/>
          <a:lstStyle/>
          <a:p>
            <a:fld id="{5F271724-8FDF-6548-9AA8-C3DCD1B8251B}" type="datetime1">
              <a:rPr lang="en-CA" smtClean="0"/>
              <a:t>2025-09-09</a:t>
            </a:fld>
            <a:endParaRPr lang="en-US"/>
          </a:p>
        </p:txBody>
      </p:sp>
      <p:sp>
        <p:nvSpPr>
          <p:cNvPr id="4" name="Footer Placeholder 3">
            <a:extLst>
              <a:ext uri="{FF2B5EF4-FFF2-40B4-BE49-F238E27FC236}">
                <a16:creationId xmlns:a16="http://schemas.microsoft.com/office/drawing/2014/main" id="{7D369C9B-24CE-AA55-295C-C1D8C4B281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7A0D0C-E3B8-AC63-E975-382095046668}"/>
              </a:ext>
            </a:extLst>
          </p:cNvPr>
          <p:cNvSpPr>
            <a:spLocks noGrp="1"/>
          </p:cNvSpPr>
          <p:nvPr>
            <p:ph type="sldNum" sz="quarter" idx="12"/>
          </p:nvPr>
        </p:nvSpPr>
        <p:spPr/>
        <p:txBody>
          <a:bodyPr/>
          <a:lstStyle/>
          <a:p>
            <a:fld id="{E6F2C282-108E-4A2F-B2AB-D48996F01AEB}" type="slidenum">
              <a:rPr lang="en-US" smtClean="0"/>
              <a:t>‹#›</a:t>
            </a:fld>
            <a:endParaRPr lang="en-US"/>
          </a:p>
        </p:txBody>
      </p:sp>
    </p:spTree>
    <p:extLst>
      <p:ext uri="{BB962C8B-B14F-4D97-AF65-F5344CB8AC3E}">
        <p14:creationId xmlns:p14="http://schemas.microsoft.com/office/powerpoint/2010/main" val="381405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21A51-83F6-47E5-2A9E-CC65D8D7F544}"/>
              </a:ext>
            </a:extLst>
          </p:cNvPr>
          <p:cNvSpPr>
            <a:spLocks noGrp="1"/>
          </p:cNvSpPr>
          <p:nvPr>
            <p:ph type="dt" sz="half" idx="10"/>
          </p:nvPr>
        </p:nvSpPr>
        <p:spPr/>
        <p:txBody>
          <a:bodyPr/>
          <a:lstStyle/>
          <a:p>
            <a:fld id="{65BFF590-FD5F-AF4F-A9B2-0A854DEE4ED9}" type="datetime1">
              <a:rPr lang="en-CA" smtClean="0"/>
              <a:t>2025-09-09</a:t>
            </a:fld>
            <a:endParaRPr lang="en-US"/>
          </a:p>
        </p:txBody>
      </p:sp>
      <p:sp>
        <p:nvSpPr>
          <p:cNvPr id="3" name="Footer Placeholder 2">
            <a:extLst>
              <a:ext uri="{FF2B5EF4-FFF2-40B4-BE49-F238E27FC236}">
                <a16:creationId xmlns:a16="http://schemas.microsoft.com/office/drawing/2014/main" id="{A2E2F87D-296C-879D-DED9-D94B2EBA2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E67DE5-9246-2B3A-09FE-C10D38A3CFBF}"/>
              </a:ext>
            </a:extLst>
          </p:cNvPr>
          <p:cNvSpPr>
            <a:spLocks noGrp="1"/>
          </p:cNvSpPr>
          <p:nvPr>
            <p:ph type="sldNum" sz="quarter" idx="12"/>
          </p:nvPr>
        </p:nvSpPr>
        <p:spPr/>
        <p:txBody>
          <a:bodyPr/>
          <a:lstStyle/>
          <a:p>
            <a:fld id="{E6F2C282-108E-4A2F-B2AB-D48996F01AEB}" type="slidenum">
              <a:rPr lang="en-US" smtClean="0"/>
              <a:t>‹#›</a:t>
            </a:fld>
            <a:endParaRPr lang="en-US"/>
          </a:p>
        </p:txBody>
      </p:sp>
    </p:spTree>
    <p:extLst>
      <p:ext uri="{BB962C8B-B14F-4D97-AF65-F5344CB8AC3E}">
        <p14:creationId xmlns:p14="http://schemas.microsoft.com/office/powerpoint/2010/main" val="119451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00B7-0D9B-8300-E9EC-FD64BAC8A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585D88-9646-2221-856F-08E8A4686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F520A-0CE9-F676-1F40-7FDCE5C11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AA5BA-4A0D-5A32-7BB5-3530A77E853F}"/>
              </a:ext>
            </a:extLst>
          </p:cNvPr>
          <p:cNvSpPr>
            <a:spLocks noGrp="1"/>
          </p:cNvSpPr>
          <p:nvPr>
            <p:ph type="dt" sz="half" idx="10"/>
          </p:nvPr>
        </p:nvSpPr>
        <p:spPr/>
        <p:txBody>
          <a:bodyPr/>
          <a:lstStyle/>
          <a:p>
            <a:fld id="{5240FAAC-E12D-DF43-A90E-2801C0B76C12}" type="datetime1">
              <a:rPr lang="en-CA" smtClean="0"/>
              <a:t>2025-09-09</a:t>
            </a:fld>
            <a:endParaRPr lang="en-US"/>
          </a:p>
        </p:txBody>
      </p:sp>
      <p:sp>
        <p:nvSpPr>
          <p:cNvPr id="6" name="Footer Placeholder 5">
            <a:extLst>
              <a:ext uri="{FF2B5EF4-FFF2-40B4-BE49-F238E27FC236}">
                <a16:creationId xmlns:a16="http://schemas.microsoft.com/office/drawing/2014/main" id="{94211F2D-1411-BB2D-9413-4DE1513DA7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B9646-5E19-47FB-CE86-9BB55E83A43D}"/>
              </a:ext>
            </a:extLst>
          </p:cNvPr>
          <p:cNvSpPr>
            <a:spLocks noGrp="1"/>
          </p:cNvSpPr>
          <p:nvPr>
            <p:ph type="sldNum" sz="quarter" idx="12"/>
          </p:nvPr>
        </p:nvSpPr>
        <p:spPr/>
        <p:txBody>
          <a:bodyPr/>
          <a:lstStyle/>
          <a:p>
            <a:fld id="{E6F2C282-108E-4A2F-B2AB-D48996F01AEB}" type="slidenum">
              <a:rPr lang="en-US" smtClean="0"/>
              <a:t>‹#›</a:t>
            </a:fld>
            <a:endParaRPr lang="en-US"/>
          </a:p>
        </p:txBody>
      </p:sp>
    </p:spTree>
    <p:extLst>
      <p:ext uri="{BB962C8B-B14F-4D97-AF65-F5344CB8AC3E}">
        <p14:creationId xmlns:p14="http://schemas.microsoft.com/office/powerpoint/2010/main" val="94948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B449-0BD2-EDDF-3117-96914DF61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4B3FE3-306C-4802-6C45-31350A4DF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EAF317-531E-7BDB-69A4-0A204C0564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30E8F7-D596-38C9-BB3A-4D04E3722FE7}"/>
              </a:ext>
            </a:extLst>
          </p:cNvPr>
          <p:cNvSpPr>
            <a:spLocks noGrp="1"/>
          </p:cNvSpPr>
          <p:nvPr>
            <p:ph type="dt" sz="half" idx="10"/>
          </p:nvPr>
        </p:nvSpPr>
        <p:spPr/>
        <p:txBody>
          <a:bodyPr/>
          <a:lstStyle/>
          <a:p>
            <a:fld id="{843F14FB-949B-9A47-AA58-BA37385DF664}" type="datetime1">
              <a:rPr lang="en-CA" smtClean="0"/>
              <a:t>2025-09-09</a:t>
            </a:fld>
            <a:endParaRPr lang="en-US"/>
          </a:p>
        </p:txBody>
      </p:sp>
      <p:sp>
        <p:nvSpPr>
          <p:cNvPr id="6" name="Footer Placeholder 5">
            <a:extLst>
              <a:ext uri="{FF2B5EF4-FFF2-40B4-BE49-F238E27FC236}">
                <a16:creationId xmlns:a16="http://schemas.microsoft.com/office/drawing/2014/main" id="{095DA037-CCB6-938D-1760-6F1836763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5B06F-B410-F0F7-7EB4-A431FB81E9A5}"/>
              </a:ext>
            </a:extLst>
          </p:cNvPr>
          <p:cNvSpPr>
            <a:spLocks noGrp="1"/>
          </p:cNvSpPr>
          <p:nvPr>
            <p:ph type="sldNum" sz="quarter" idx="12"/>
          </p:nvPr>
        </p:nvSpPr>
        <p:spPr/>
        <p:txBody>
          <a:bodyPr/>
          <a:lstStyle/>
          <a:p>
            <a:fld id="{E6F2C282-108E-4A2F-B2AB-D48996F01AEB}" type="slidenum">
              <a:rPr lang="en-US" smtClean="0"/>
              <a:t>‹#›</a:t>
            </a:fld>
            <a:endParaRPr lang="en-US"/>
          </a:p>
        </p:txBody>
      </p:sp>
    </p:spTree>
    <p:extLst>
      <p:ext uri="{BB962C8B-B14F-4D97-AF65-F5344CB8AC3E}">
        <p14:creationId xmlns:p14="http://schemas.microsoft.com/office/powerpoint/2010/main" val="39039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091BB-FF2F-E55E-CC0E-E438D3BE9E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37503D-76AA-6CD1-B1AD-85E86DF9F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C7B9C-11FB-D963-D6C7-08FD932A71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BDE7F-3F3D-B840-912D-E3250DFF766A}" type="datetime1">
              <a:rPr lang="en-CA" smtClean="0"/>
              <a:t>2025-09-09</a:t>
            </a:fld>
            <a:endParaRPr lang="en-US"/>
          </a:p>
        </p:txBody>
      </p:sp>
      <p:sp>
        <p:nvSpPr>
          <p:cNvPr id="5" name="Footer Placeholder 4">
            <a:extLst>
              <a:ext uri="{FF2B5EF4-FFF2-40B4-BE49-F238E27FC236}">
                <a16:creationId xmlns:a16="http://schemas.microsoft.com/office/drawing/2014/main" id="{65DCB4E4-BB38-68F3-BC7B-E4510E7FA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ED9615-2B88-221F-A44D-74AFD03651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2C282-108E-4A2F-B2AB-D48996F01AEB}" type="slidenum">
              <a:rPr lang="en-US" smtClean="0"/>
              <a:t>‹#›</a:t>
            </a:fld>
            <a:endParaRPr lang="en-US"/>
          </a:p>
        </p:txBody>
      </p:sp>
    </p:spTree>
    <p:extLst>
      <p:ext uri="{BB962C8B-B14F-4D97-AF65-F5344CB8AC3E}">
        <p14:creationId xmlns:p14="http://schemas.microsoft.com/office/powerpoint/2010/main" val="5894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4.xml"/><Relationship Id="rId7" Type="http://schemas.openxmlformats.org/officeDocument/2006/relationships/image" Target="../media/image34.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notesSlide" Target="../notesSlides/notesSlide10.xml"/><Relationship Id="rId10" Type="http://schemas.openxmlformats.org/officeDocument/2006/relationships/image" Target="../media/image37.png"/><Relationship Id="rId4" Type="http://schemas.openxmlformats.org/officeDocument/2006/relationships/slideLayout" Target="../slideLayouts/slideLayout7.xml"/><Relationship Id="rId9"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8.png"/><Relationship Id="rId4" Type="http://schemas.openxmlformats.org/officeDocument/2006/relationships/hyperlink" Target="https://www.cda-amc.ca/framework-patient-engagement-health-technology-assessmen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EC017BB4-34F8-3F4A-810B-991B3F9085DB}"/>
              </a:ext>
            </a:extLst>
          </p:cNvPr>
          <p:cNvSpPr>
            <a:spLocks noGrp="1"/>
          </p:cNvSpPr>
          <p:nvPr>
            <p:ph type="ctrTitle"/>
          </p:nvPr>
        </p:nvSpPr>
        <p:spPr>
          <a:xfrm>
            <a:off x="704776" y="1173894"/>
            <a:ext cx="10782441" cy="1878227"/>
          </a:xfrm>
        </p:spPr>
        <p:txBody>
          <a:bodyPr anchor="ctr">
            <a:noAutofit/>
          </a:bodyPr>
          <a:lstStyle/>
          <a:p>
            <a:pPr algn="l">
              <a:spcBef>
                <a:spcPts val="1200"/>
              </a:spcBef>
            </a:pPr>
            <a:r>
              <a:rPr lang="en-US" sz="4800" b="1">
                <a:solidFill>
                  <a:srgbClr val="FFFFFF"/>
                </a:solidFill>
                <a:latin typeface="Lato" panose="020F0502020204030203" pitchFamily="34" charset="0"/>
                <a:ea typeface="Lato" panose="020F0502020204030203" pitchFamily="34" charset="0"/>
                <a:cs typeface="Lato" panose="020F0502020204030203" pitchFamily="34" charset="0"/>
              </a:rPr>
              <a:t>Patient impact in CDA-AMC reimbursement reviews:</a:t>
            </a:r>
          </a:p>
        </p:txBody>
      </p:sp>
      <p:sp>
        <p:nvSpPr>
          <p:cNvPr id="5" name="Subtitle 4">
            <a:extLst>
              <a:ext uri="{FF2B5EF4-FFF2-40B4-BE49-F238E27FC236}">
                <a16:creationId xmlns:a16="http://schemas.microsoft.com/office/drawing/2014/main" id="{FD4854E8-6F69-C73A-1480-C2DF7D81DDEA}"/>
              </a:ext>
            </a:extLst>
          </p:cNvPr>
          <p:cNvSpPr>
            <a:spLocks noGrp="1"/>
          </p:cNvSpPr>
          <p:nvPr>
            <p:ph type="subTitle" idx="1"/>
          </p:nvPr>
        </p:nvSpPr>
        <p:spPr>
          <a:xfrm>
            <a:off x="1350682" y="4870824"/>
            <a:ext cx="10005951" cy="1458258"/>
          </a:xfrm>
        </p:spPr>
        <p:txBody>
          <a:bodyPr anchor="ctr">
            <a:normAutofit/>
          </a:bodyPr>
          <a:lstStyle/>
          <a:p>
            <a:pPr algn="l"/>
            <a:r>
              <a:rPr lang="en-US">
                <a:latin typeface="Lato" panose="020F0502020204030203" pitchFamily="34" charset="0"/>
                <a:ea typeface="Lato" panose="020F0502020204030203" pitchFamily="34" charset="0"/>
                <a:cs typeface="Lato" panose="020F0502020204030203" pitchFamily="34" charset="0"/>
              </a:rPr>
              <a:t>September 23, 2025</a:t>
            </a:r>
          </a:p>
          <a:p>
            <a:pPr algn="l"/>
            <a:r>
              <a:rPr lang="en-US">
                <a:latin typeface="Lato" panose="020F0502020204030203" pitchFamily="34" charset="0"/>
                <a:ea typeface="Lato" panose="020F0502020204030203" pitchFamily="34" charset="0"/>
                <a:cs typeface="Lato" panose="020F0502020204030203" pitchFamily="34" charset="0"/>
              </a:rPr>
              <a:t>9:15 – 10:15 am</a:t>
            </a:r>
          </a:p>
          <a:p>
            <a:pPr algn="l"/>
            <a:r>
              <a:rPr lang="en-US">
                <a:latin typeface="Lato" panose="020F0502020204030203" pitchFamily="34" charset="0"/>
                <a:ea typeface="Lato" panose="020F0502020204030203" pitchFamily="34" charset="0"/>
                <a:cs typeface="Lato" panose="020F0502020204030203" pitchFamily="34" charset="0"/>
              </a:rPr>
              <a:t>Toronto, Ontario</a:t>
            </a:r>
          </a:p>
        </p:txBody>
      </p:sp>
      <p:sp>
        <p:nvSpPr>
          <p:cNvPr id="2" name="Title 3">
            <a:extLst>
              <a:ext uri="{FF2B5EF4-FFF2-40B4-BE49-F238E27FC236}">
                <a16:creationId xmlns:a16="http://schemas.microsoft.com/office/drawing/2014/main" id="{0DFE36EA-EDEC-F509-E582-AC66C7163612}"/>
              </a:ext>
            </a:extLst>
          </p:cNvPr>
          <p:cNvSpPr txBox="1">
            <a:spLocks/>
          </p:cNvSpPr>
          <p:nvPr/>
        </p:nvSpPr>
        <p:spPr>
          <a:xfrm>
            <a:off x="704776" y="2849497"/>
            <a:ext cx="10782441" cy="11590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1200"/>
              </a:spcBef>
            </a:pPr>
            <a:r>
              <a:rPr lang="en-US" sz="4400" b="1" i="1">
                <a:solidFill>
                  <a:srgbClr val="FFFFFF"/>
                </a:solidFill>
                <a:latin typeface="Lato" panose="020F0502020204030203" pitchFamily="34" charset="0"/>
                <a:ea typeface="Lato" panose="020F0502020204030203" pitchFamily="34" charset="0"/>
                <a:cs typeface="Lato" panose="020F0502020204030203" pitchFamily="34" charset="0"/>
              </a:rPr>
              <a:t>How can we build on progress to date?</a:t>
            </a:r>
          </a:p>
        </p:txBody>
      </p:sp>
      <p:sp>
        <p:nvSpPr>
          <p:cNvPr id="3" name="Slide Number Placeholder 2">
            <a:extLst>
              <a:ext uri="{FF2B5EF4-FFF2-40B4-BE49-F238E27FC236}">
                <a16:creationId xmlns:a16="http://schemas.microsoft.com/office/drawing/2014/main" id="{4EB41716-EDF0-25DE-B5B1-F76ECB92EA3F}"/>
              </a:ext>
            </a:extLst>
          </p:cNvPr>
          <p:cNvSpPr>
            <a:spLocks noGrp="1"/>
          </p:cNvSpPr>
          <p:nvPr>
            <p:ph type="sldNum" sz="quarter" idx="12"/>
          </p:nvPr>
        </p:nvSpPr>
        <p:spPr/>
        <p:txBody>
          <a:bodyPr/>
          <a:lstStyle/>
          <a:p>
            <a:fld id="{E6F2C282-108E-4A2F-B2AB-D48996F01AEB}" type="slidenum">
              <a:rPr lang="en-US" smtClean="0"/>
              <a:t>1</a:t>
            </a:fld>
            <a:endParaRPr lang="en-US"/>
          </a:p>
        </p:txBody>
      </p:sp>
    </p:spTree>
    <p:extLst>
      <p:ext uri="{BB962C8B-B14F-4D97-AF65-F5344CB8AC3E}">
        <p14:creationId xmlns:p14="http://schemas.microsoft.com/office/powerpoint/2010/main" val="249765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58C15D-1B40-7FC5-880B-B8EE44E17759}"/>
              </a:ext>
            </a:extLst>
          </p:cNvPr>
          <p:cNvSpPr/>
          <p:nvPr/>
        </p:nvSpPr>
        <p:spPr>
          <a:xfrm>
            <a:off x="141514" y="1383943"/>
            <a:ext cx="4895743" cy="403814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a:spcAft>
                <a:spcPts val="1200"/>
              </a:spcAft>
            </a:pPr>
            <a:r>
              <a:rPr lang="en-CA" sz="2000">
                <a:solidFill>
                  <a:schemeClr val="bg1"/>
                </a:solidFill>
                <a:latin typeface="Lato" panose="020F0502020204030203" pitchFamily="34" charset="0"/>
                <a:ea typeface="Lato" panose="020F0502020204030203" pitchFamily="34" charset="0"/>
                <a:cs typeface="Lato" panose="020F0502020204030203" pitchFamily="34" charset="0"/>
              </a:rPr>
              <a:t>Transparent use of clinician(s) with relevant experience as clinician expert(s) weighing in on the deliberations.</a:t>
            </a:r>
            <a:endParaRPr lang="en-CA" sz="2400">
              <a:solidFill>
                <a:schemeClr val="bg1"/>
              </a:solidFill>
              <a:latin typeface="Lato" panose="020F0502020204030203" pitchFamily="34" charset="0"/>
              <a:ea typeface="Lato" panose="020F0502020204030203" pitchFamily="34" charset="0"/>
              <a:cs typeface="Lato" panose="020F0502020204030203" pitchFamily="34" charset="0"/>
            </a:endParaRPr>
          </a:p>
          <a:p>
            <a:pPr marL="457200" lvl="0" indent="-313200">
              <a:spcBef>
                <a:spcPts val="600"/>
              </a:spcBef>
              <a:buFont typeface="+mj-lt"/>
              <a:buAutoNum type="arabicPeriod"/>
            </a:pPr>
            <a:r>
              <a:rPr lang="en-CA" sz="2000">
                <a:solidFill>
                  <a:schemeClr val="bg1"/>
                </a:solidFill>
                <a:latin typeface="Lato" panose="020F0502020204030203" pitchFamily="34" charset="0"/>
                <a:ea typeface="Lato" panose="020F0502020204030203" pitchFamily="34" charset="0"/>
                <a:cs typeface="Lato" panose="020F0502020204030203" pitchFamily="34" charset="0"/>
              </a:rPr>
              <a:t>Patient organization support for identification of clinician experts, including supporting greater transparency regarding the qualifications and selection criteria</a:t>
            </a:r>
          </a:p>
          <a:p>
            <a:pPr marL="457200" indent="-313200">
              <a:spcBef>
                <a:spcPts val="600"/>
              </a:spcBef>
              <a:buFont typeface="+mj-lt"/>
              <a:buAutoNum type="arabicPeriod"/>
            </a:pPr>
            <a:r>
              <a:rPr lang="en-US" sz="2000">
                <a:solidFill>
                  <a:schemeClr val="bg1"/>
                </a:solidFill>
                <a:latin typeface="Lato" panose="020F0502020204030203" pitchFamily="34" charset="0"/>
                <a:ea typeface="Lato" panose="020F0502020204030203" pitchFamily="34" charset="0"/>
                <a:cs typeface="Lato" panose="020F0502020204030203" pitchFamily="34" charset="0"/>
              </a:rPr>
              <a:t>CDA-AMC collaboration with stakeholders to create a registry of clinician experts by therapeutic area</a:t>
            </a:r>
            <a:r>
              <a:rPr lang="en-CA" sz="2000">
                <a:solidFill>
                  <a:schemeClr val="bg1"/>
                </a:solidFill>
                <a:latin typeface="Lato" panose="020F0502020204030203" pitchFamily="34" charset="0"/>
                <a:ea typeface="Lato" panose="020F0502020204030203" pitchFamily="34" charset="0"/>
                <a:cs typeface="Lato" panose="020F0502020204030203" pitchFamily="34" charset="0"/>
              </a:rPr>
              <a:t> </a:t>
            </a:r>
          </a:p>
        </p:txBody>
      </p:sp>
      <p:sp>
        <p:nvSpPr>
          <p:cNvPr id="2" name="Title 1">
            <a:extLst>
              <a:ext uri="{FF2B5EF4-FFF2-40B4-BE49-F238E27FC236}">
                <a16:creationId xmlns:a16="http://schemas.microsoft.com/office/drawing/2014/main" id="{B6B04A9C-C691-C59C-9A06-55B891D6613C}"/>
              </a:ext>
            </a:extLst>
          </p:cNvPr>
          <p:cNvSpPr>
            <a:spLocks noGrp="1"/>
          </p:cNvSpPr>
          <p:nvPr>
            <p:ph type="title"/>
          </p:nvPr>
        </p:nvSpPr>
        <p:spPr>
          <a:xfrm>
            <a:off x="891214" y="305584"/>
            <a:ext cx="3396343" cy="999947"/>
          </a:xfrm>
        </p:spPr>
        <p:txBody>
          <a:bodyPr>
            <a:noAutofit/>
          </a:bodyPr>
          <a:lstStyle/>
          <a:p>
            <a:pPr algn="ctr"/>
            <a:r>
              <a:rPr lang="en-US" sz="3200" b="1">
                <a:latin typeface="Lato" panose="020F0502020204030203" pitchFamily="34" charset="0"/>
                <a:ea typeface="Lato" panose="020F0502020204030203" pitchFamily="34" charset="0"/>
                <a:cs typeface="Lato" panose="020F0502020204030203" pitchFamily="34" charset="0"/>
              </a:rPr>
              <a:t>Opportunity #2</a:t>
            </a:r>
          </a:p>
        </p:txBody>
      </p:sp>
      <p:sp>
        <p:nvSpPr>
          <p:cNvPr id="8" name="Bent-Up Arrow 7">
            <a:extLst>
              <a:ext uri="{FF2B5EF4-FFF2-40B4-BE49-F238E27FC236}">
                <a16:creationId xmlns:a16="http://schemas.microsoft.com/office/drawing/2014/main" id="{DF1E91AE-0D88-7F7C-1160-5EB8C2BE5FA6}"/>
              </a:ext>
            </a:extLst>
          </p:cNvPr>
          <p:cNvSpPr/>
          <p:nvPr/>
        </p:nvSpPr>
        <p:spPr>
          <a:xfrm rot="5400000">
            <a:off x="4483362" y="5096253"/>
            <a:ext cx="432000" cy="1040244"/>
          </a:xfrm>
          <a:prstGeom prst="bentUp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le clinician attending to a female patient sitting up on hospital bed">
            <a:extLst>
              <a:ext uri="{FF2B5EF4-FFF2-40B4-BE49-F238E27FC236}">
                <a16:creationId xmlns:a16="http://schemas.microsoft.com/office/drawing/2014/main" id="{DA48B0A8-37FB-76B9-20CD-4BD1CD7C438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9484" y="0"/>
            <a:ext cx="9261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028E80D-BC9E-C1A0-362F-3F60DB8173FF}"/>
              </a:ext>
            </a:extLst>
          </p:cNvPr>
          <p:cNvSpPr>
            <a:spLocks noGrp="1"/>
          </p:cNvSpPr>
          <p:nvPr>
            <p:ph type="sldNum" sz="quarter" idx="12"/>
          </p:nvPr>
        </p:nvSpPr>
        <p:spPr/>
        <p:txBody>
          <a:bodyPr/>
          <a:lstStyle/>
          <a:p>
            <a:fld id="{E6F2C282-108E-4A2F-B2AB-D48996F01AEB}" type="slidenum">
              <a:rPr lang="en-US" smtClean="0"/>
              <a:t>10</a:t>
            </a:fld>
            <a:endParaRPr lang="en-US"/>
          </a:p>
        </p:txBody>
      </p:sp>
    </p:spTree>
    <p:extLst>
      <p:ext uri="{BB962C8B-B14F-4D97-AF65-F5344CB8AC3E}">
        <p14:creationId xmlns:p14="http://schemas.microsoft.com/office/powerpoint/2010/main" val="144395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FC8393-9554-5530-C7AC-A2A58C976D5F}"/>
              </a:ext>
            </a:extLst>
          </p:cNvPr>
          <p:cNvSpPr/>
          <p:nvPr/>
        </p:nvSpPr>
        <p:spPr>
          <a:xfrm>
            <a:off x="117565" y="1588822"/>
            <a:ext cx="5013676" cy="4070573"/>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a:spcAft>
                <a:spcPts val="1200"/>
              </a:spcAft>
            </a:pPr>
            <a:r>
              <a:rPr lang="en-CA" sz="2000">
                <a:solidFill>
                  <a:schemeClr val="bg1"/>
                </a:solidFill>
                <a:latin typeface="Lato" panose="020F0502020204030203" pitchFamily="34" charset="0"/>
                <a:ea typeface="Lato" panose="020F0502020204030203" pitchFamily="34" charset="0"/>
                <a:cs typeface="Lato" panose="020F0502020204030203" pitchFamily="34" charset="0"/>
              </a:rPr>
              <a:t>Consideration of the totality of patient group input and clarity regarding how this input is valued and integrated into the expert committee’s recommendation. </a:t>
            </a:r>
          </a:p>
          <a:p>
            <a:pPr marL="342900" indent="-306900">
              <a:lnSpc>
                <a:spcPct val="100000"/>
              </a:lnSpc>
              <a:buFont typeface="Arial" panose="020B0604020202020204" pitchFamily="34" charset="0"/>
              <a:buChar char="•"/>
            </a:pPr>
            <a:r>
              <a:rPr lang="en-US" sz="2000">
                <a:solidFill>
                  <a:schemeClr val="bg1"/>
                </a:solidFill>
                <a:latin typeface="Lato" panose="020F0502020204030203" pitchFamily="34" charset="0"/>
                <a:ea typeface="Lato" panose="020F0502020204030203" pitchFamily="34" charset="0"/>
                <a:cs typeface="Lato" panose="020F0502020204030203" pitchFamily="34" charset="0"/>
              </a:rPr>
              <a:t>Steering committee to inform the redesign of the recommendation document to better reflect how patient input was considered and integrated into the recommendation, which will be initiated through a review and sample edit of a recent CDEC recommendation</a:t>
            </a:r>
            <a:r>
              <a:rPr lang="en-CA" sz="200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sz="20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 name="Title 1">
            <a:extLst>
              <a:ext uri="{FF2B5EF4-FFF2-40B4-BE49-F238E27FC236}">
                <a16:creationId xmlns:a16="http://schemas.microsoft.com/office/drawing/2014/main" id="{B6B04A9C-C691-C59C-9A06-55B891D6613C}"/>
              </a:ext>
            </a:extLst>
          </p:cNvPr>
          <p:cNvSpPr>
            <a:spLocks noGrp="1"/>
          </p:cNvSpPr>
          <p:nvPr>
            <p:ph type="title"/>
          </p:nvPr>
        </p:nvSpPr>
        <p:spPr>
          <a:xfrm>
            <a:off x="864428" y="628025"/>
            <a:ext cx="3519950" cy="847145"/>
          </a:xfrm>
        </p:spPr>
        <p:txBody>
          <a:bodyPr>
            <a:noAutofit/>
          </a:bodyPr>
          <a:lstStyle/>
          <a:p>
            <a:pPr algn="ctr"/>
            <a:r>
              <a:rPr lang="en-US" sz="3200" b="1">
                <a:latin typeface="Lato" panose="020F0502020204030203" pitchFamily="34" charset="0"/>
                <a:ea typeface="Lato" panose="020F0502020204030203" pitchFamily="34" charset="0"/>
                <a:cs typeface="Lato" panose="020F0502020204030203" pitchFamily="34" charset="0"/>
              </a:rPr>
              <a:t>Opportunity #3</a:t>
            </a:r>
          </a:p>
        </p:txBody>
      </p:sp>
      <p:pic>
        <p:nvPicPr>
          <p:cNvPr id="3" name="Picture 2">
            <a:extLst>
              <a:ext uri="{FF2B5EF4-FFF2-40B4-BE49-F238E27FC236}">
                <a16:creationId xmlns:a16="http://schemas.microsoft.com/office/drawing/2014/main" id="{B6D12624-4E31-D676-A6DD-441DB4D652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438" y="831926"/>
            <a:ext cx="6444910" cy="2558694"/>
          </a:xfrm>
          <a:prstGeom prst="rect">
            <a:avLst/>
          </a:prstGeom>
          <a:ln>
            <a:solidFill>
              <a:schemeClr val="accent1"/>
            </a:solidFill>
          </a:ln>
        </p:spPr>
      </p:pic>
      <p:pic>
        <p:nvPicPr>
          <p:cNvPr id="6" name="Picture 5">
            <a:extLst>
              <a:ext uri="{FF2B5EF4-FFF2-40B4-BE49-F238E27FC236}">
                <a16:creationId xmlns:a16="http://schemas.microsoft.com/office/drawing/2014/main" id="{58C534F0-2D2A-49ED-9D7F-514878FC0D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4438" y="4897750"/>
            <a:ext cx="6566304" cy="1405642"/>
          </a:xfrm>
          <a:prstGeom prst="rect">
            <a:avLst/>
          </a:prstGeom>
        </p:spPr>
      </p:pic>
      <p:sp>
        <p:nvSpPr>
          <p:cNvPr id="7" name="Arrow: Down 6">
            <a:extLst>
              <a:ext uri="{FF2B5EF4-FFF2-40B4-BE49-F238E27FC236}">
                <a16:creationId xmlns:a16="http://schemas.microsoft.com/office/drawing/2014/main" id="{91104623-5994-3290-2B11-0138993E3377}"/>
              </a:ext>
            </a:extLst>
          </p:cNvPr>
          <p:cNvSpPr/>
          <p:nvPr/>
        </p:nvSpPr>
        <p:spPr>
          <a:xfrm>
            <a:off x="7782221" y="3586401"/>
            <a:ext cx="1609344" cy="111556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Graphic 8" descr="Magnifying glass with solid fill">
            <a:extLst>
              <a:ext uri="{FF2B5EF4-FFF2-40B4-BE49-F238E27FC236}">
                <a16:creationId xmlns:a16="http://schemas.microsoft.com/office/drawing/2014/main" id="{C2795436-0892-CC85-F695-479E23CD8E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88443" y="3766741"/>
            <a:ext cx="596900" cy="596900"/>
          </a:xfrm>
          <a:prstGeom prst="rect">
            <a:avLst/>
          </a:prstGeom>
        </p:spPr>
      </p:pic>
      <p:sp>
        <p:nvSpPr>
          <p:cNvPr id="5" name="Slide Number Placeholder 4">
            <a:extLst>
              <a:ext uri="{FF2B5EF4-FFF2-40B4-BE49-F238E27FC236}">
                <a16:creationId xmlns:a16="http://schemas.microsoft.com/office/drawing/2014/main" id="{E2CEA190-D10B-803C-EA97-500062D7AB8D}"/>
              </a:ext>
            </a:extLst>
          </p:cNvPr>
          <p:cNvSpPr>
            <a:spLocks noGrp="1"/>
          </p:cNvSpPr>
          <p:nvPr>
            <p:ph type="sldNum" sz="quarter" idx="12"/>
          </p:nvPr>
        </p:nvSpPr>
        <p:spPr/>
        <p:txBody>
          <a:bodyPr/>
          <a:lstStyle/>
          <a:p>
            <a:fld id="{E6F2C282-108E-4A2F-B2AB-D48996F01AEB}" type="slidenum">
              <a:rPr lang="en-US" smtClean="0"/>
              <a:t>11</a:t>
            </a:fld>
            <a:endParaRPr lang="en-US"/>
          </a:p>
        </p:txBody>
      </p:sp>
    </p:spTree>
    <p:extLst>
      <p:ext uri="{BB962C8B-B14F-4D97-AF65-F5344CB8AC3E}">
        <p14:creationId xmlns:p14="http://schemas.microsoft.com/office/powerpoint/2010/main" val="1113366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7769AC-5F79-BB5B-DC74-E25A5BAE6208}"/>
              </a:ext>
            </a:extLst>
          </p:cNvPr>
          <p:cNvSpPr/>
          <p:nvPr>
            <p:custDataLst>
              <p:tags r:id="rId2"/>
            </p:custDataLst>
          </p:nvPr>
        </p:nvSpPr>
        <p:spPr>
          <a:xfrm>
            <a:off x="1025461" y="2076335"/>
            <a:ext cx="2371696" cy="2371696"/>
          </a:xfrm>
          <a:prstGeom prst="rect">
            <a:avLst/>
          </a:prstGeom>
          <a:blipFill>
            <a:blip r:embed="rId6">
              <a:extLst>
                <a:ext uri="{96DAC541-7B7A-43D3-8B79-37D633B846F1}">
                  <asvg:svgBlip xmlns:asvg="http://schemas.microsoft.com/office/drawing/2016/SVG/main" r:embed="rId7"/>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952B7CD-9FC2-1380-279B-120275C27FEF}"/>
              </a:ext>
            </a:extLst>
          </p:cNvPr>
          <p:cNvSpPr/>
          <p:nvPr>
            <p:custDataLst>
              <p:tags r:id="rId3"/>
            </p:custDataLst>
          </p:nvPr>
        </p:nvSpPr>
        <p:spPr>
          <a:xfrm>
            <a:off x="3817187" y="2539314"/>
            <a:ext cx="7155614" cy="1779372"/>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a:solidFill>
                  <a:srgbClr val="000000"/>
                </a:solidFill>
                <a:latin typeface="Lato" panose="020F0502020204030203" pitchFamily="34" charset="0"/>
                <a:ea typeface="Lato" panose="020F0502020204030203" pitchFamily="34" charset="0"/>
                <a:cs typeface="Lato" panose="020F0502020204030203" pitchFamily="34" charset="0"/>
              </a:rPr>
              <a:t>What words or phrases come to mind when you think about the role of patients in HTA considerations and recommendations?</a:t>
            </a:r>
          </a:p>
        </p:txBody>
      </p:sp>
      <p:pic>
        <p:nvPicPr>
          <p:cNvPr id="6" name="Graphic 5">
            <a:extLst>
              <a:ext uri="{FF2B5EF4-FFF2-40B4-BE49-F238E27FC236}">
                <a16:creationId xmlns:a16="http://schemas.microsoft.com/office/drawing/2014/main" id="{2BCF5CFF-823E-AC67-C9E6-9C8C4ACF0B2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pic>
        <p:nvPicPr>
          <p:cNvPr id="9" name="Graphic 8">
            <a:extLst>
              <a:ext uri="{FF2B5EF4-FFF2-40B4-BE49-F238E27FC236}">
                <a16:creationId xmlns:a16="http://schemas.microsoft.com/office/drawing/2014/main" id="{599934E8-D7A0-E063-4B40-B37D44BEB06B}"/>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10746748" y="6153727"/>
            <a:ext cx="1111733" cy="370578"/>
          </a:xfrm>
          <a:prstGeom prst="rect">
            <a:avLst/>
          </a:prstGeom>
        </p:spPr>
      </p:pic>
      <p:sp>
        <p:nvSpPr>
          <p:cNvPr id="4" name="Slide Number Placeholder 3">
            <a:extLst>
              <a:ext uri="{FF2B5EF4-FFF2-40B4-BE49-F238E27FC236}">
                <a16:creationId xmlns:a16="http://schemas.microsoft.com/office/drawing/2014/main" id="{546AADE4-61BA-D379-12D2-C5B4FA0CE8DD}"/>
              </a:ext>
            </a:extLst>
          </p:cNvPr>
          <p:cNvSpPr>
            <a:spLocks noGrp="1"/>
          </p:cNvSpPr>
          <p:nvPr>
            <p:ph type="sldNum" sz="quarter" idx="12"/>
          </p:nvPr>
        </p:nvSpPr>
        <p:spPr/>
        <p:txBody>
          <a:bodyPr/>
          <a:lstStyle/>
          <a:p>
            <a:fld id="{E6F2C282-108E-4A2F-B2AB-D48996F01AEB}" type="slidenum">
              <a:rPr lang="en-US" smtClean="0"/>
              <a:t>12</a:t>
            </a:fld>
            <a:endParaRPr lang="en-US"/>
          </a:p>
        </p:txBody>
      </p:sp>
    </p:spTree>
    <p:custDataLst>
      <p:tags r:id="rId1"/>
    </p:custDataLst>
    <p:extLst>
      <p:ext uri="{BB962C8B-B14F-4D97-AF65-F5344CB8AC3E}">
        <p14:creationId xmlns:p14="http://schemas.microsoft.com/office/powerpoint/2010/main" val="100814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EFB3A6-91FA-4BC7-ABA3-C678D0C70744}"/>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743882F2-8280-622E-62DA-C20397D61247}"/>
              </a:ext>
            </a:extLst>
          </p:cNvPr>
          <p:cNvSpPr>
            <a:spLocks noGrp="1"/>
          </p:cNvSpPr>
          <p:nvPr>
            <p:ph type="title"/>
          </p:nvPr>
        </p:nvSpPr>
        <p:spPr/>
        <p:txBody>
          <a:bodyPr/>
          <a:lstStyle/>
          <a:p>
            <a:endParaRPr lang="en-US"/>
          </a:p>
        </p:txBody>
      </p:sp>
      <p:pic>
        <p:nvPicPr>
          <p:cNvPr id="5" name="Picture Placeholder 4" descr="A group of people standing next to a window&#10;&#10;Description automatically generated">
            <a:extLst>
              <a:ext uri="{FF2B5EF4-FFF2-40B4-BE49-F238E27FC236}">
                <a16:creationId xmlns:a16="http://schemas.microsoft.com/office/drawing/2014/main" id="{2C31C1D4-3544-4A26-C631-FE0965DE0C1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8ED8C991-195E-ADCC-514A-3CE578EE3FB5}"/>
              </a:ext>
            </a:extLst>
          </p:cNvPr>
          <p:cNvSpPr/>
          <p:nvPr/>
        </p:nvSpPr>
        <p:spPr>
          <a:xfrm>
            <a:off x="0" y="3432"/>
            <a:ext cx="12192000" cy="3286522"/>
          </a:xfrm>
          <a:prstGeom prst="rect">
            <a:avLst/>
          </a:prstGeom>
          <a:gradFill flip="none" rotWithShape="1">
            <a:gsLst>
              <a:gs pos="30000">
                <a:schemeClr val="accent6">
                  <a:lumMod val="0"/>
                  <a:lumOff val="100000"/>
                </a:schemeClr>
              </a:gs>
              <a:gs pos="100000">
                <a:schemeClr val="accent6">
                  <a:alpha val="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2">
            <a:extLst>
              <a:ext uri="{FF2B5EF4-FFF2-40B4-BE49-F238E27FC236}">
                <a16:creationId xmlns:a16="http://schemas.microsoft.com/office/drawing/2014/main" id="{3929DC49-A75E-74CA-80AB-8FF3F6926EB6}"/>
              </a:ext>
            </a:extLst>
          </p:cNvPr>
          <p:cNvSpPr txBox="1">
            <a:spLocks/>
          </p:cNvSpPr>
          <p:nvPr/>
        </p:nvSpPr>
        <p:spPr>
          <a:xfrm>
            <a:off x="566882" y="410229"/>
            <a:ext cx="11058237" cy="6970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CA" sz="3200" b="1">
                <a:latin typeface="Lato" panose="020F0502020204030203" pitchFamily="34" charset="0"/>
                <a:ea typeface="Lato" panose="020F0502020204030203" pitchFamily="34" charset="0"/>
                <a:cs typeface="Lato" panose="020F0502020204030203" pitchFamily="34" charset="0"/>
              </a:rPr>
              <a:t>QUESTIONS?</a:t>
            </a:r>
          </a:p>
        </p:txBody>
      </p:sp>
      <p:sp>
        <p:nvSpPr>
          <p:cNvPr id="2" name="Slide Number Placeholder 1">
            <a:extLst>
              <a:ext uri="{FF2B5EF4-FFF2-40B4-BE49-F238E27FC236}">
                <a16:creationId xmlns:a16="http://schemas.microsoft.com/office/drawing/2014/main" id="{6D34B335-663B-479F-3F28-07FB6DF41565}"/>
              </a:ext>
            </a:extLst>
          </p:cNvPr>
          <p:cNvSpPr>
            <a:spLocks noGrp="1"/>
          </p:cNvSpPr>
          <p:nvPr>
            <p:ph type="sldNum" sz="quarter" idx="12"/>
          </p:nvPr>
        </p:nvSpPr>
        <p:spPr/>
        <p:txBody>
          <a:bodyPr/>
          <a:lstStyle/>
          <a:p>
            <a:fld id="{E6F2C282-108E-4A2F-B2AB-D48996F01AEB}" type="slidenum">
              <a:rPr lang="en-US" smtClean="0"/>
              <a:t>13</a:t>
            </a:fld>
            <a:endParaRPr lang="en-US"/>
          </a:p>
        </p:txBody>
      </p:sp>
    </p:spTree>
    <p:extLst>
      <p:ext uri="{BB962C8B-B14F-4D97-AF65-F5344CB8AC3E}">
        <p14:creationId xmlns:p14="http://schemas.microsoft.com/office/powerpoint/2010/main" val="331333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4A9C-C691-C59C-9A06-55B891D6613C}"/>
              </a:ext>
            </a:extLst>
          </p:cNvPr>
          <p:cNvSpPr>
            <a:spLocks noGrp="1"/>
          </p:cNvSpPr>
          <p:nvPr>
            <p:ph type="title"/>
          </p:nvPr>
        </p:nvSpPr>
        <p:spPr>
          <a:xfrm>
            <a:off x="505063" y="105339"/>
            <a:ext cx="10515600" cy="1325563"/>
          </a:xfrm>
        </p:spPr>
        <p:txBody>
          <a:bodyPr>
            <a:normAutofit/>
          </a:bodyPr>
          <a:lstStyle/>
          <a:p>
            <a:r>
              <a:rPr lang="en-US" sz="3200" b="1">
                <a:latin typeface="Lato" panose="020F0502020204030203" pitchFamily="34" charset="0"/>
                <a:ea typeface="Lato" panose="020F0502020204030203" pitchFamily="34" charset="0"/>
                <a:cs typeface="Lato" panose="020F0502020204030203" pitchFamily="34" charset="0"/>
              </a:rPr>
              <a:t>THANK YOU!</a:t>
            </a:r>
          </a:p>
        </p:txBody>
      </p:sp>
      <p:pic>
        <p:nvPicPr>
          <p:cNvPr id="2050" name="Picture 2" descr="Colorectal Cancer Canada Logo">
            <a:extLst>
              <a:ext uri="{FF2B5EF4-FFF2-40B4-BE49-F238E27FC236}">
                <a16:creationId xmlns:a16="http://schemas.microsoft.com/office/drawing/2014/main" id="{E4BB379A-A7D2-D60A-221B-01A985C92A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3746" y="2989807"/>
            <a:ext cx="3539315" cy="10459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red and black sign&#10;&#10;Description automatically generated">
            <a:extLst>
              <a:ext uri="{FF2B5EF4-FFF2-40B4-BE49-F238E27FC236}">
                <a16:creationId xmlns:a16="http://schemas.microsoft.com/office/drawing/2014/main" id="{0E5B9E2F-87C6-EBE5-6F22-9045FDD164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972877"/>
            <a:ext cx="4669290" cy="883183"/>
          </a:xfrm>
          <a:prstGeom prst="rect">
            <a:avLst/>
          </a:prstGeom>
        </p:spPr>
      </p:pic>
      <p:pic>
        <p:nvPicPr>
          <p:cNvPr id="5" name="Picture 4" descr="Resources — Love for Lewiston">
            <a:extLst>
              <a:ext uri="{FF2B5EF4-FFF2-40B4-BE49-F238E27FC236}">
                <a16:creationId xmlns:a16="http://schemas.microsoft.com/office/drawing/2014/main" id="{51B12085-59B0-DFB4-358D-64ABCB8F3F8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4607734" y="4701003"/>
            <a:ext cx="2310258" cy="11929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No photo description available.">
            <a:extLst>
              <a:ext uri="{FF2B5EF4-FFF2-40B4-BE49-F238E27FC236}">
                <a16:creationId xmlns:a16="http://schemas.microsoft.com/office/drawing/2014/main" id="{25EC586A-3B7A-18D8-6681-39BB2336DDC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29246" y="4362530"/>
            <a:ext cx="1917836" cy="19178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lue Charm for IBD">
            <a:extLst>
              <a:ext uri="{FF2B5EF4-FFF2-40B4-BE49-F238E27FC236}">
                <a16:creationId xmlns:a16="http://schemas.microsoft.com/office/drawing/2014/main" id="{74CCCF00-B63F-29FF-29DD-EA8A74A82C8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17992" y="1464894"/>
            <a:ext cx="3601172" cy="10855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Myeloma Canada">
            <a:extLst>
              <a:ext uri="{FF2B5EF4-FFF2-40B4-BE49-F238E27FC236}">
                <a16:creationId xmlns:a16="http://schemas.microsoft.com/office/drawing/2014/main" id="{1A937FED-F516-3E2E-0E95-A6722F2155C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36868" y="4584170"/>
            <a:ext cx="3083795" cy="12302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33E5D8D-71DB-335F-6DD7-3BC743DF03D4}"/>
              </a:ext>
            </a:extLst>
          </p:cNvPr>
          <p:cNvSpPr>
            <a:spLocks noGrp="1"/>
          </p:cNvSpPr>
          <p:nvPr>
            <p:ph type="sldNum" sz="quarter" idx="12"/>
          </p:nvPr>
        </p:nvSpPr>
        <p:spPr/>
        <p:txBody>
          <a:bodyPr/>
          <a:lstStyle/>
          <a:p>
            <a:fld id="{E6F2C282-108E-4A2F-B2AB-D48996F01AEB}" type="slidenum">
              <a:rPr lang="en-US" smtClean="0"/>
              <a:t>14</a:t>
            </a:fld>
            <a:endParaRPr lang="en-US"/>
          </a:p>
        </p:txBody>
      </p:sp>
      <p:pic>
        <p:nvPicPr>
          <p:cNvPr id="9" name="Picture 8">
            <a:extLst>
              <a:ext uri="{FF2B5EF4-FFF2-40B4-BE49-F238E27FC236}">
                <a16:creationId xmlns:a16="http://schemas.microsoft.com/office/drawing/2014/main" id="{2614C817-D029-ECF9-482F-5035F3C6D345}"/>
              </a:ext>
            </a:extLst>
          </p:cNvPr>
          <p:cNvPicPr>
            <a:picLocks noChangeAspect="1"/>
          </p:cNvPicPr>
          <p:nvPr/>
        </p:nvPicPr>
        <p:blipFill>
          <a:blip r:embed="rId9"/>
          <a:stretch>
            <a:fillRect/>
          </a:stretch>
        </p:blipFill>
        <p:spPr>
          <a:xfrm>
            <a:off x="505063" y="1284075"/>
            <a:ext cx="6171844" cy="991770"/>
          </a:xfrm>
          <a:prstGeom prst="rect">
            <a:avLst/>
          </a:prstGeom>
        </p:spPr>
      </p:pic>
    </p:spTree>
    <p:extLst>
      <p:ext uri="{BB962C8B-B14F-4D97-AF65-F5344CB8AC3E}">
        <p14:creationId xmlns:p14="http://schemas.microsoft.com/office/powerpoint/2010/main" val="220849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2BE2C6-3718-5300-6B09-7E17484A6BE2}"/>
              </a:ext>
            </a:extLst>
          </p:cNvPr>
          <p:cNvSpPr>
            <a:spLocks noGrp="1"/>
          </p:cNvSpPr>
          <p:nvPr>
            <p:ph type="title"/>
          </p:nvPr>
        </p:nvSpPr>
        <p:spPr>
          <a:xfrm>
            <a:off x="372216" y="279114"/>
            <a:ext cx="3537862" cy="612783"/>
          </a:xfrm>
        </p:spPr>
        <p:txBody>
          <a:bodyPr>
            <a:normAutofit fontScale="90000"/>
          </a:bodyPr>
          <a:lstStyle/>
          <a:p>
            <a:r>
              <a:rPr lang="en-US" sz="4000" b="1" dirty="0">
                <a:latin typeface="Lato" panose="020F0502020204030203" pitchFamily="34" charset="0"/>
                <a:ea typeface="Lato" panose="020F0502020204030203" pitchFamily="34" charset="0"/>
                <a:cs typeface="Lato" panose="020F0502020204030203" pitchFamily="34" charset="0"/>
              </a:rPr>
              <a:t>Disclosures</a:t>
            </a:r>
          </a:p>
        </p:txBody>
      </p:sp>
      <p:sp>
        <p:nvSpPr>
          <p:cNvPr id="6" name="Content Placeholder 2">
            <a:extLst>
              <a:ext uri="{FF2B5EF4-FFF2-40B4-BE49-F238E27FC236}">
                <a16:creationId xmlns:a16="http://schemas.microsoft.com/office/drawing/2014/main" id="{C2E2B651-058F-A09B-34EF-AA6C6CA6F26B}"/>
              </a:ext>
            </a:extLst>
          </p:cNvPr>
          <p:cNvSpPr>
            <a:spLocks noGrp="1"/>
          </p:cNvSpPr>
          <p:nvPr>
            <p:ph idx="1"/>
          </p:nvPr>
        </p:nvSpPr>
        <p:spPr>
          <a:xfrm>
            <a:off x="477396" y="2768610"/>
            <a:ext cx="11188412" cy="1254647"/>
          </a:xfrm>
        </p:spPr>
        <p:txBody>
          <a:bodyPr anchor="ctr">
            <a:noAutofit/>
          </a:bodyPr>
          <a:lstStyle/>
          <a:p>
            <a:pPr marL="0" indent="0">
              <a:lnSpc>
                <a:spcPct val="100000"/>
              </a:lnSpc>
              <a:buNone/>
            </a:pPr>
            <a:r>
              <a:rPr lang="en-US" sz="1800" b="0" i="0" u="none" strike="noStrike">
                <a:effectLst/>
                <a:latin typeface="Lato" panose="020F0502020204030203" pitchFamily="34" charset="0"/>
                <a:ea typeface="Lato" panose="020F0502020204030203" pitchFamily="34" charset="0"/>
                <a:cs typeface="Lato" panose="020F0502020204030203" pitchFamily="34" charset="0"/>
              </a:rPr>
              <a:t>Bill Dempster leads 3Sixty Public Affairs and provides consulting services to innovative pharmaceutical companies, including developers of oncology medicines, as well as health data providers, not-for-profit health organizations, health charities, healthcare professional associations and other health system stakeholders.</a:t>
            </a:r>
            <a:r>
              <a:rPr lang="en-US" sz="1800" b="0" i="0">
                <a:effectLst/>
                <a:latin typeface="Lato" panose="020F0502020204030203" pitchFamily="34" charset="0"/>
                <a:ea typeface="Lato" panose="020F0502020204030203" pitchFamily="34" charset="0"/>
                <a:cs typeface="Lato" panose="020F0502020204030203" pitchFamily="34" charset="0"/>
              </a:rPr>
              <a:t>​</a:t>
            </a:r>
          </a:p>
        </p:txBody>
      </p:sp>
      <p:sp>
        <p:nvSpPr>
          <p:cNvPr id="7" name="TextBox 6">
            <a:extLst>
              <a:ext uri="{FF2B5EF4-FFF2-40B4-BE49-F238E27FC236}">
                <a16:creationId xmlns:a16="http://schemas.microsoft.com/office/drawing/2014/main" id="{E641A48E-DBCE-9564-377D-D944FBFD0989}"/>
              </a:ext>
            </a:extLst>
          </p:cNvPr>
          <p:cNvSpPr txBox="1"/>
          <p:nvPr/>
        </p:nvSpPr>
        <p:spPr>
          <a:xfrm>
            <a:off x="477397" y="1328860"/>
            <a:ext cx="11188411" cy="1200329"/>
          </a:xfrm>
          <a:prstGeom prst="rect">
            <a:avLst/>
          </a:prstGeom>
          <a:noFill/>
        </p:spPr>
        <p:txBody>
          <a:bodyPr wrap="square">
            <a:spAutoFit/>
          </a:bodyPr>
          <a:lstStyle/>
          <a:p>
            <a:pPr marL="0" indent="0">
              <a:buNone/>
            </a:pPr>
            <a:r>
              <a:rPr lang="en-US">
                <a:latin typeface="Lato" panose="020F0502020204030203" pitchFamily="34" charset="0"/>
                <a:ea typeface="Lato" panose="020F0502020204030203" pitchFamily="34" charset="0"/>
                <a:cs typeface="Lato" panose="020F0502020204030203" pitchFamily="34" charset="0"/>
              </a:rPr>
              <a:t>All patient organizations on the Steering Committee received modest compensation from Johnson &amp; Johnson for the initial work of this project, which involved completing an interview survey. However, no individual members were provided compensation, and no compensation was provided to the patient organizations for attendance or participation in meetings for the project, including participation at the CAPT Conference.</a:t>
            </a:r>
          </a:p>
        </p:txBody>
      </p:sp>
      <p:sp>
        <p:nvSpPr>
          <p:cNvPr id="2" name="Content Placeholder 2">
            <a:extLst>
              <a:ext uri="{FF2B5EF4-FFF2-40B4-BE49-F238E27FC236}">
                <a16:creationId xmlns:a16="http://schemas.microsoft.com/office/drawing/2014/main" id="{3A56A48F-DCF0-CCC1-01FE-64F558BE05AE}"/>
              </a:ext>
            </a:extLst>
          </p:cNvPr>
          <p:cNvSpPr txBox="1">
            <a:spLocks/>
          </p:cNvSpPr>
          <p:nvPr/>
        </p:nvSpPr>
        <p:spPr>
          <a:xfrm>
            <a:off x="477396" y="4262499"/>
            <a:ext cx="10934949" cy="25406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latin typeface="Lato" panose="020F0502020204030203" pitchFamily="34" charset="0"/>
                <a:ea typeface="Lato" panose="020F0502020204030203" pitchFamily="34" charset="0"/>
                <a:cs typeface="Lato" panose="020F0502020204030203" pitchFamily="34" charset="0"/>
              </a:rPr>
              <a:t>Canada’s Drug Agency is funded by contributions from the Canadian federal, provincial, and territorial ministries of health.</a:t>
            </a:r>
            <a:r>
              <a:rPr lang="en-CA" sz="1800" dirty="0">
                <a:latin typeface="Lato" panose="020F0502020204030203" pitchFamily="34" charset="0"/>
                <a:ea typeface="Lato" panose="020F0502020204030203" pitchFamily="34" charset="0"/>
                <a:cs typeface="Lato" panose="020F0502020204030203" pitchFamily="34" charset="0"/>
              </a:rPr>
              <a:t> </a:t>
            </a:r>
            <a:r>
              <a:rPr lang="en-US" sz="1800" dirty="0">
                <a:latin typeface="Lato" panose="020F0502020204030203" pitchFamily="34" charset="0"/>
                <a:ea typeface="Lato" panose="020F0502020204030203" pitchFamily="34" charset="0"/>
                <a:cs typeface="Lato" panose="020F0502020204030203" pitchFamily="34" charset="0"/>
              </a:rPr>
              <a:t>We receive application fees from the pharmaceutical industry for:</a:t>
            </a:r>
            <a:endParaRPr lang="en-CA" sz="1800" dirty="0">
              <a:latin typeface="Lato" panose="020F0502020204030203" pitchFamily="34" charset="0"/>
              <a:ea typeface="Lato" panose="020F0502020204030203" pitchFamily="34" charset="0"/>
              <a:cs typeface="Lato" panose="020F0502020204030203" pitchFamily="34" charset="0"/>
            </a:endParaRPr>
          </a:p>
          <a:p>
            <a:pPr marL="498475" lvl="2">
              <a:lnSpc>
                <a:spcPct val="100000"/>
              </a:lnSpc>
              <a:buFont typeface="Courier New" panose="05000000000000000000" pitchFamily="2" charset="2"/>
              <a:buChar char="o"/>
            </a:pPr>
            <a:r>
              <a:rPr lang="en-US" sz="1800" dirty="0">
                <a:latin typeface="Lato" panose="020F0502020204030203" pitchFamily="34" charset="0"/>
                <a:ea typeface="Lato" panose="020F0502020204030203" pitchFamily="34" charset="0"/>
                <a:cs typeface="Lato" panose="020F0502020204030203" pitchFamily="34" charset="0"/>
              </a:rPr>
              <a:t>Our Reimbursement Review processes, including those used for:</a:t>
            </a:r>
            <a:endParaRPr lang="en-CA" sz="1800" dirty="0">
              <a:latin typeface="Lato" panose="020F0502020204030203" pitchFamily="34" charset="0"/>
              <a:ea typeface="Lato" panose="020F0502020204030203" pitchFamily="34" charset="0"/>
              <a:cs typeface="Lato" panose="020F0502020204030203" pitchFamily="34" charset="0"/>
            </a:endParaRPr>
          </a:p>
          <a:p>
            <a:pPr marL="801688" lvl="3" indent="-227013">
              <a:lnSpc>
                <a:spcPct val="100000"/>
              </a:lnSpc>
              <a:buFont typeface="Wingdings"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oncology drugs</a:t>
            </a:r>
            <a:endParaRPr lang="en-CA" dirty="0">
              <a:latin typeface="Lato" panose="020F0502020204030203" pitchFamily="34" charset="0"/>
              <a:ea typeface="Lato" panose="020F0502020204030203" pitchFamily="34" charset="0"/>
              <a:cs typeface="Lato" panose="020F0502020204030203" pitchFamily="34" charset="0"/>
            </a:endParaRPr>
          </a:p>
          <a:p>
            <a:pPr marL="801688" lvl="3" indent="-227013">
              <a:lnSpc>
                <a:spcPct val="100000"/>
              </a:lnSpc>
              <a:buFont typeface="Wingdings" panose="020B0604020202020204" pitchFamily="34" charset="0"/>
              <a:buChar char="§"/>
            </a:pPr>
            <a:r>
              <a:rPr lang="en-CA" dirty="0">
                <a:latin typeface="Lato" panose="020F0502020204030203" pitchFamily="34" charset="0"/>
                <a:ea typeface="Lato" panose="020F0502020204030203" pitchFamily="34" charset="0"/>
                <a:cs typeface="Lato" panose="020F0502020204030203" pitchFamily="34" charset="0"/>
              </a:rPr>
              <a:t>non-oncology drugs</a:t>
            </a:r>
          </a:p>
          <a:p>
            <a:pPr marL="801688" lvl="3" indent="-227013">
              <a:lnSpc>
                <a:spcPct val="100000"/>
              </a:lnSpc>
              <a:buFont typeface="Wingdings"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plasma protein and related products reviewed through the interim process</a:t>
            </a:r>
            <a:endParaRPr lang="en-CA" dirty="0">
              <a:latin typeface="Lato" panose="020F0502020204030203" pitchFamily="34" charset="0"/>
              <a:ea typeface="Lato" panose="020F0502020204030203" pitchFamily="34" charset="0"/>
              <a:cs typeface="Lato" panose="020F0502020204030203" pitchFamily="34" charset="0"/>
            </a:endParaRPr>
          </a:p>
          <a:p>
            <a:pPr marL="496800" lvl="2" indent="-230400">
              <a:lnSpc>
                <a:spcPct val="100000"/>
              </a:lnSpc>
              <a:buFont typeface="Courier New" panose="05000000000000000000" pitchFamily="2" charset="2"/>
              <a:buChar char="o"/>
            </a:pPr>
            <a:r>
              <a:rPr lang="en-US" sz="1800" dirty="0">
                <a:latin typeface="Lato" panose="020F0502020204030203" pitchFamily="34" charset="0"/>
                <a:ea typeface="Lato" panose="020F0502020204030203" pitchFamily="34" charset="0"/>
                <a:cs typeface="Lato" panose="020F0502020204030203" pitchFamily="34" charset="0"/>
              </a:rPr>
              <a:t>Scientific Advice</a:t>
            </a:r>
            <a:endParaRPr lang="en-CA" sz="1800" dirty="0">
              <a:latin typeface="Lato" panose="020F0502020204030203" pitchFamily="34" charset="0"/>
              <a:ea typeface="Lato" panose="020F0502020204030203" pitchFamily="34" charset="0"/>
              <a:cs typeface="Lato" panose="020F0502020204030203" pitchFamily="34" charset="0"/>
            </a:endParaRPr>
          </a:p>
        </p:txBody>
      </p:sp>
      <p:cxnSp>
        <p:nvCxnSpPr>
          <p:cNvPr id="4" name="Straight Connector 3">
            <a:extLst>
              <a:ext uri="{FF2B5EF4-FFF2-40B4-BE49-F238E27FC236}">
                <a16:creationId xmlns:a16="http://schemas.microsoft.com/office/drawing/2014/main" id="{315A3019-93B7-4B9C-A34E-F494283F3A1B}"/>
              </a:ext>
            </a:extLst>
          </p:cNvPr>
          <p:cNvCxnSpPr/>
          <p:nvPr/>
        </p:nvCxnSpPr>
        <p:spPr>
          <a:xfrm>
            <a:off x="372216" y="2609462"/>
            <a:ext cx="11441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ABEE46-89D9-CBA7-7D51-DCEFC10E5B66}"/>
              </a:ext>
            </a:extLst>
          </p:cNvPr>
          <p:cNvCxnSpPr/>
          <p:nvPr/>
        </p:nvCxnSpPr>
        <p:spPr>
          <a:xfrm>
            <a:off x="372216" y="3971099"/>
            <a:ext cx="1144187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CA72C5B-69A3-C81C-DD65-E2947BD85F36}"/>
              </a:ext>
            </a:extLst>
          </p:cNvPr>
          <p:cNvSpPr txBox="1"/>
          <p:nvPr/>
        </p:nvSpPr>
        <p:spPr>
          <a:xfrm>
            <a:off x="488529" y="968896"/>
            <a:ext cx="3624772"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Patient organizations:</a:t>
            </a:r>
          </a:p>
        </p:txBody>
      </p:sp>
      <p:sp>
        <p:nvSpPr>
          <p:cNvPr id="8" name="TextBox 7">
            <a:extLst>
              <a:ext uri="{FF2B5EF4-FFF2-40B4-BE49-F238E27FC236}">
                <a16:creationId xmlns:a16="http://schemas.microsoft.com/office/drawing/2014/main" id="{C9DD8C3F-41DF-9E0C-FFEC-E4C510961FFC}"/>
              </a:ext>
            </a:extLst>
          </p:cNvPr>
          <p:cNvSpPr txBox="1"/>
          <p:nvPr/>
        </p:nvSpPr>
        <p:spPr>
          <a:xfrm>
            <a:off x="477396" y="2609462"/>
            <a:ext cx="3624772"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3Sixty Public Affairs:</a:t>
            </a:r>
          </a:p>
        </p:txBody>
      </p:sp>
      <p:sp>
        <p:nvSpPr>
          <p:cNvPr id="9" name="TextBox 8">
            <a:extLst>
              <a:ext uri="{FF2B5EF4-FFF2-40B4-BE49-F238E27FC236}">
                <a16:creationId xmlns:a16="http://schemas.microsoft.com/office/drawing/2014/main" id="{FE638DD8-5FCA-09BB-EA76-025A251FECD2}"/>
              </a:ext>
            </a:extLst>
          </p:cNvPr>
          <p:cNvSpPr txBox="1"/>
          <p:nvPr/>
        </p:nvSpPr>
        <p:spPr>
          <a:xfrm>
            <a:off x="477396" y="4004387"/>
            <a:ext cx="3624772"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Canada’s Drug Agency:</a:t>
            </a:r>
          </a:p>
        </p:txBody>
      </p:sp>
      <p:sp>
        <p:nvSpPr>
          <p:cNvPr id="10" name="Slide Number Placeholder 9">
            <a:extLst>
              <a:ext uri="{FF2B5EF4-FFF2-40B4-BE49-F238E27FC236}">
                <a16:creationId xmlns:a16="http://schemas.microsoft.com/office/drawing/2014/main" id="{BBD14023-A8C1-07E5-D20A-BF050DC83D9E}"/>
              </a:ext>
            </a:extLst>
          </p:cNvPr>
          <p:cNvSpPr>
            <a:spLocks noGrp="1"/>
          </p:cNvSpPr>
          <p:nvPr>
            <p:ph type="sldNum" sz="quarter" idx="12"/>
          </p:nvPr>
        </p:nvSpPr>
        <p:spPr/>
        <p:txBody>
          <a:bodyPr/>
          <a:lstStyle/>
          <a:p>
            <a:fld id="{E6F2C282-108E-4A2F-B2AB-D48996F01AEB}" type="slidenum">
              <a:rPr lang="en-US" smtClean="0"/>
              <a:t>2</a:t>
            </a:fld>
            <a:endParaRPr lang="en-US"/>
          </a:p>
        </p:txBody>
      </p:sp>
    </p:spTree>
    <p:extLst>
      <p:ext uri="{BB962C8B-B14F-4D97-AF65-F5344CB8AC3E}">
        <p14:creationId xmlns:p14="http://schemas.microsoft.com/office/powerpoint/2010/main" val="379661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33D08-6954-6B6F-9CFD-26F2CB03120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3ADDE18-969F-8640-DFA3-CFA38075E7BE}"/>
              </a:ext>
            </a:extLst>
          </p:cNvPr>
          <p:cNvSpPr>
            <a:spLocks noGrp="1"/>
          </p:cNvSpPr>
          <p:nvPr>
            <p:ph type="title"/>
          </p:nvPr>
        </p:nvSpPr>
        <p:spPr>
          <a:xfrm>
            <a:off x="625681" y="375621"/>
            <a:ext cx="3537862" cy="861774"/>
          </a:xfrm>
        </p:spPr>
        <p:txBody>
          <a:bodyPr>
            <a:normAutofit/>
          </a:bodyPr>
          <a:lstStyle/>
          <a:p>
            <a:r>
              <a:rPr lang="en-US" sz="4000" b="1">
                <a:latin typeface="Lato" panose="020F0502020204030203" pitchFamily="34" charset="0"/>
                <a:ea typeface="Lato" panose="020F0502020204030203" pitchFamily="34" charset="0"/>
                <a:cs typeface="Lato" panose="020F0502020204030203" pitchFamily="34" charset="0"/>
              </a:rPr>
              <a:t>Panel</a:t>
            </a:r>
          </a:p>
        </p:txBody>
      </p:sp>
      <p:sp>
        <p:nvSpPr>
          <p:cNvPr id="6" name="TextBox 5">
            <a:extLst>
              <a:ext uri="{FF2B5EF4-FFF2-40B4-BE49-F238E27FC236}">
                <a16:creationId xmlns:a16="http://schemas.microsoft.com/office/drawing/2014/main" id="{838DF21C-74C6-2B5C-0BE7-5A1F9B934797}"/>
              </a:ext>
            </a:extLst>
          </p:cNvPr>
          <p:cNvSpPr txBox="1"/>
          <p:nvPr/>
        </p:nvSpPr>
        <p:spPr>
          <a:xfrm>
            <a:off x="9370455" y="4713882"/>
            <a:ext cx="2138452" cy="1015663"/>
          </a:xfrm>
          <a:prstGeom prst="rect">
            <a:avLst/>
          </a:prstGeom>
          <a:noFill/>
        </p:spPr>
        <p:txBody>
          <a:bodyPr wrap="square" rtlCol="0">
            <a:spAutoFit/>
          </a:bodyPr>
          <a:lstStyle/>
          <a:p>
            <a:pPr algn="ctr">
              <a:spcAft>
                <a:spcPts val="600"/>
              </a:spcAft>
            </a:pPr>
            <a:r>
              <a:rPr lang="en-US" b="1">
                <a:latin typeface="Lato" panose="020F0502020204030203" pitchFamily="34" charset="0"/>
                <a:ea typeface="Lato" panose="020F0502020204030203" pitchFamily="34" charset="0"/>
                <a:cs typeface="Lato" panose="020F0502020204030203" pitchFamily="34" charset="0"/>
              </a:rPr>
              <a:t>Bill Dempster</a:t>
            </a:r>
          </a:p>
          <a:p>
            <a:pPr algn="ctr"/>
            <a:r>
              <a:rPr lang="en-US" sz="1600">
                <a:latin typeface="Lato" panose="020F0502020204030203" pitchFamily="34" charset="0"/>
                <a:ea typeface="Lato" panose="020F0502020204030203" pitchFamily="34" charset="0"/>
                <a:cs typeface="Lato" panose="020F0502020204030203" pitchFamily="34" charset="0"/>
              </a:rPr>
              <a:t>President</a:t>
            </a:r>
          </a:p>
          <a:p>
            <a:pPr algn="ctr">
              <a:spcBef>
                <a:spcPts val="600"/>
              </a:spcBef>
            </a:pPr>
            <a:r>
              <a:rPr lang="en-US" sz="1600">
                <a:latin typeface="Lato" panose="020F0502020204030203" pitchFamily="34" charset="0"/>
                <a:ea typeface="Lato" panose="020F0502020204030203" pitchFamily="34" charset="0"/>
                <a:cs typeface="Lato" panose="020F0502020204030203" pitchFamily="34" charset="0"/>
              </a:rPr>
              <a:t>3Sixty Public Affairs</a:t>
            </a:r>
          </a:p>
        </p:txBody>
      </p:sp>
      <p:pic>
        <p:nvPicPr>
          <p:cNvPr id="7" name="Picture 6" descr="A person in a blue suit&#10;&#10;AI-generated content may be incorrect.">
            <a:extLst>
              <a:ext uri="{FF2B5EF4-FFF2-40B4-BE49-F238E27FC236}">
                <a16:creationId xmlns:a16="http://schemas.microsoft.com/office/drawing/2014/main" id="{0A87AF96-B8F7-798C-06AD-B29DA430EB6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580585" y="2430839"/>
            <a:ext cx="1718192" cy="2089250"/>
          </a:xfrm>
          <a:prstGeom prst="rect">
            <a:avLst/>
          </a:prstGeom>
        </p:spPr>
      </p:pic>
      <p:sp>
        <p:nvSpPr>
          <p:cNvPr id="8" name="Rounded Rectangle 7">
            <a:extLst>
              <a:ext uri="{FF2B5EF4-FFF2-40B4-BE49-F238E27FC236}">
                <a16:creationId xmlns:a16="http://schemas.microsoft.com/office/drawing/2014/main" id="{90684776-2A04-177A-FCC6-FFDA0BD33425}"/>
              </a:ext>
            </a:extLst>
          </p:cNvPr>
          <p:cNvSpPr/>
          <p:nvPr/>
        </p:nvSpPr>
        <p:spPr>
          <a:xfrm>
            <a:off x="9556173" y="1354884"/>
            <a:ext cx="1767016" cy="457200"/>
          </a:xfrm>
          <a:prstGeom prst="roundRect">
            <a:avLst/>
          </a:pr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Moderator</a:t>
            </a:r>
          </a:p>
        </p:txBody>
      </p:sp>
      <p:sp>
        <p:nvSpPr>
          <p:cNvPr id="9" name="Rounded Rectangle 8">
            <a:extLst>
              <a:ext uri="{FF2B5EF4-FFF2-40B4-BE49-F238E27FC236}">
                <a16:creationId xmlns:a16="http://schemas.microsoft.com/office/drawing/2014/main" id="{6DD6F57B-5E4B-394D-384C-4B194369D3DA}"/>
              </a:ext>
            </a:extLst>
          </p:cNvPr>
          <p:cNvSpPr/>
          <p:nvPr/>
        </p:nvSpPr>
        <p:spPr>
          <a:xfrm>
            <a:off x="3707028" y="1354884"/>
            <a:ext cx="1767016" cy="457200"/>
          </a:xfrm>
          <a:prstGeom prst="roundRect">
            <a:avLst/>
          </a:pr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Speakers</a:t>
            </a:r>
          </a:p>
        </p:txBody>
      </p:sp>
      <p:sp>
        <p:nvSpPr>
          <p:cNvPr id="10" name="Right Brace 9">
            <a:extLst>
              <a:ext uri="{FF2B5EF4-FFF2-40B4-BE49-F238E27FC236}">
                <a16:creationId xmlns:a16="http://schemas.microsoft.com/office/drawing/2014/main" id="{AC1683FC-3AF8-A6EE-5574-B5A0257A5334}"/>
              </a:ext>
            </a:extLst>
          </p:cNvPr>
          <p:cNvSpPr/>
          <p:nvPr/>
        </p:nvSpPr>
        <p:spPr>
          <a:xfrm rot="16200000">
            <a:off x="4391975" y="-2261234"/>
            <a:ext cx="397122" cy="87609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194" name="Picture 2" descr="Profile photo of Bonnie Macfarlane">
            <a:extLst>
              <a:ext uri="{FF2B5EF4-FFF2-40B4-BE49-F238E27FC236}">
                <a16:creationId xmlns:a16="http://schemas.microsoft.com/office/drawing/2014/main" id="{9F60FB27-0FC0-E50C-2D00-B9D912BE940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
          <a:stretch>
            <a:fillRect/>
          </a:stretch>
        </p:blipFill>
        <p:spPr bwMode="auto">
          <a:xfrm>
            <a:off x="4741495" y="2466832"/>
            <a:ext cx="1906386" cy="21112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ofile photo of Deirdre DeJean, PhD">
            <a:extLst>
              <a:ext uri="{FF2B5EF4-FFF2-40B4-BE49-F238E27FC236}">
                <a16:creationId xmlns:a16="http://schemas.microsoft.com/office/drawing/2014/main" id="{3FC3F1DC-1CA3-F73A-7FBD-D6EE77511E4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6962976" y="2466832"/>
            <a:ext cx="1886536" cy="209605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rofile photo of Gail Attara">
            <a:extLst>
              <a:ext uri="{FF2B5EF4-FFF2-40B4-BE49-F238E27FC236}">
                <a16:creationId xmlns:a16="http://schemas.microsoft.com/office/drawing/2014/main" id="{C7E685C2-DE4F-C3AD-92D8-7735C65CCE9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a:off x="339877" y="2466832"/>
            <a:ext cx="1906386" cy="209801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Profile photo of Jessy Ranger">
            <a:extLst>
              <a:ext uri="{FF2B5EF4-FFF2-40B4-BE49-F238E27FC236}">
                <a16:creationId xmlns:a16="http://schemas.microsoft.com/office/drawing/2014/main" id="{1A4DC443-F060-E031-600F-57964F1958F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2561358" y="2466832"/>
            <a:ext cx="1865042" cy="20980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A2F6CE7-FDED-295B-4AD3-BEBA3794C0A7}"/>
              </a:ext>
            </a:extLst>
          </p:cNvPr>
          <p:cNvSpPr txBox="1"/>
          <p:nvPr/>
        </p:nvSpPr>
        <p:spPr>
          <a:xfrm>
            <a:off x="223844" y="4713882"/>
            <a:ext cx="2138452" cy="1261884"/>
          </a:xfrm>
          <a:prstGeom prst="rect">
            <a:avLst/>
          </a:prstGeom>
          <a:noFill/>
        </p:spPr>
        <p:txBody>
          <a:bodyPr wrap="square" rtlCol="0">
            <a:spAutoFit/>
          </a:bodyPr>
          <a:lstStyle/>
          <a:p>
            <a:pPr algn="ctr">
              <a:spcAft>
                <a:spcPts val="600"/>
              </a:spcAft>
            </a:pPr>
            <a:r>
              <a:rPr lang="en-US" b="1">
                <a:latin typeface="Lato" panose="020F0502020204030203" pitchFamily="34" charset="0"/>
                <a:ea typeface="Lato" panose="020F0502020204030203" pitchFamily="34" charset="0"/>
                <a:cs typeface="Lato" panose="020F0502020204030203" pitchFamily="34" charset="0"/>
              </a:rPr>
              <a:t>Gail </a:t>
            </a:r>
            <a:r>
              <a:rPr lang="en-US" b="1" err="1">
                <a:latin typeface="Lato" panose="020F0502020204030203" pitchFamily="34" charset="0"/>
                <a:ea typeface="Lato" panose="020F0502020204030203" pitchFamily="34" charset="0"/>
                <a:cs typeface="Lato" panose="020F0502020204030203" pitchFamily="34" charset="0"/>
              </a:rPr>
              <a:t>Attara</a:t>
            </a:r>
            <a:endParaRPr lang="en-US" b="1">
              <a:latin typeface="Lato" panose="020F0502020204030203" pitchFamily="34" charset="0"/>
              <a:ea typeface="Lato" panose="020F0502020204030203" pitchFamily="34" charset="0"/>
              <a:cs typeface="Lato" panose="020F0502020204030203" pitchFamily="34" charset="0"/>
            </a:endParaRPr>
          </a:p>
          <a:p>
            <a:pPr algn="ctr"/>
            <a:r>
              <a:rPr lang="en-US" sz="1600">
                <a:latin typeface="Lato" panose="020F0502020204030203" pitchFamily="34" charset="0"/>
                <a:ea typeface="Lato" panose="020F0502020204030203" pitchFamily="34" charset="0"/>
                <a:cs typeface="Lato" panose="020F0502020204030203" pitchFamily="34" charset="0"/>
              </a:rPr>
              <a:t>CEO &amp; Co-Founder</a:t>
            </a:r>
          </a:p>
          <a:p>
            <a:pPr algn="ctr">
              <a:spcBef>
                <a:spcPts val="600"/>
              </a:spcBef>
            </a:pPr>
            <a:r>
              <a:rPr lang="en-US" sz="1600">
                <a:latin typeface="Lato" panose="020F0502020204030203" pitchFamily="34" charset="0"/>
                <a:ea typeface="Lato" panose="020F0502020204030203" pitchFamily="34" charset="0"/>
                <a:cs typeface="Lato" panose="020F0502020204030203" pitchFamily="34" charset="0"/>
              </a:rPr>
              <a:t>Gastrointestinal Society</a:t>
            </a:r>
          </a:p>
        </p:txBody>
      </p:sp>
      <p:sp>
        <p:nvSpPr>
          <p:cNvPr id="12" name="TextBox 11">
            <a:extLst>
              <a:ext uri="{FF2B5EF4-FFF2-40B4-BE49-F238E27FC236}">
                <a16:creationId xmlns:a16="http://schemas.microsoft.com/office/drawing/2014/main" id="{672BB769-7AF1-D780-5551-830AE5C959C7}"/>
              </a:ext>
            </a:extLst>
          </p:cNvPr>
          <p:cNvSpPr txBox="1"/>
          <p:nvPr/>
        </p:nvSpPr>
        <p:spPr>
          <a:xfrm>
            <a:off x="2424653" y="4713882"/>
            <a:ext cx="2138452" cy="1508105"/>
          </a:xfrm>
          <a:prstGeom prst="rect">
            <a:avLst/>
          </a:prstGeom>
          <a:noFill/>
        </p:spPr>
        <p:txBody>
          <a:bodyPr wrap="square" rtlCol="0">
            <a:spAutoFit/>
          </a:bodyPr>
          <a:lstStyle/>
          <a:p>
            <a:pPr algn="ctr">
              <a:spcAft>
                <a:spcPts val="600"/>
              </a:spcAft>
            </a:pPr>
            <a:r>
              <a:rPr lang="en-US" b="1">
                <a:latin typeface="Lato" panose="020F0502020204030203" pitchFamily="34" charset="0"/>
                <a:ea typeface="Lato" panose="020F0502020204030203" pitchFamily="34" charset="0"/>
                <a:cs typeface="Lato" panose="020F0502020204030203" pitchFamily="34" charset="0"/>
              </a:rPr>
              <a:t>Jessy Ranger</a:t>
            </a:r>
          </a:p>
          <a:p>
            <a:pPr algn="ctr"/>
            <a:r>
              <a:rPr lang="en-US" sz="1600">
                <a:latin typeface="Lato" panose="020F0502020204030203" pitchFamily="34" charset="0"/>
                <a:ea typeface="Lato" panose="020F0502020204030203" pitchFamily="34" charset="0"/>
                <a:cs typeface="Lato" panose="020F0502020204030203" pitchFamily="34" charset="0"/>
              </a:rPr>
              <a:t>Director, Patient Programs, Health Policy &amp; Advocacy</a:t>
            </a:r>
          </a:p>
          <a:p>
            <a:pPr algn="ctr">
              <a:spcBef>
                <a:spcPts val="600"/>
              </a:spcBef>
            </a:pPr>
            <a:r>
              <a:rPr lang="en-US" sz="1600">
                <a:latin typeface="Lato" panose="020F0502020204030203" pitchFamily="34" charset="0"/>
                <a:ea typeface="Lato" panose="020F0502020204030203" pitchFamily="34" charset="0"/>
                <a:cs typeface="Lato" panose="020F0502020204030203" pitchFamily="34" charset="0"/>
              </a:rPr>
              <a:t>Myeloma Canada</a:t>
            </a:r>
          </a:p>
        </p:txBody>
      </p:sp>
      <p:sp>
        <p:nvSpPr>
          <p:cNvPr id="13" name="TextBox 12">
            <a:extLst>
              <a:ext uri="{FF2B5EF4-FFF2-40B4-BE49-F238E27FC236}">
                <a16:creationId xmlns:a16="http://schemas.microsoft.com/office/drawing/2014/main" id="{1776EC9C-B10E-6297-6078-ADE4776CFAFC}"/>
              </a:ext>
            </a:extLst>
          </p:cNvPr>
          <p:cNvSpPr txBox="1"/>
          <p:nvPr/>
        </p:nvSpPr>
        <p:spPr>
          <a:xfrm>
            <a:off x="4625462" y="4713882"/>
            <a:ext cx="2138452" cy="1508105"/>
          </a:xfrm>
          <a:prstGeom prst="rect">
            <a:avLst/>
          </a:prstGeom>
          <a:noFill/>
        </p:spPr>
        <p:txBody>
          <a:bodyPr wrap="square" rtlCol="0">
            <a:spAutoFit/>
          </a:bodyPr>
          <a:lstStyle/>
          <a:p>
            <a:pPr algn="ctr">
              <a:spcAft>
                <a:spcPts val="600"/>
              </a:spcAft>
            </a:pPr>
            <a:r>
              <a:rPr lang="en-US" b="1">
                <a:latin typeface="Lato" panose="020F0502020204030203" pitchFamily="34" charset="0"/>
                <a:ea typeface="Lato" panose="020F0502020204030203" pitchFamily="34" charset="0"/>
                <a:cs typeface="Lato" panose="020F0502020204030203" pitchFamily="34" charset="0"/>
              </a:rPr>
              <a:t>Bonnie Macfarlane</a:t>
            </a:r>
          </a:p>
          <a:p>
            <a:pPr algn="ctr"/>
            <a:r>
              <a:rPr lang="en-US" sz="1600">
                <a:latin typeface="Lato" panose="020F0502020204030203" pitchFamily="34" charset="0"/>
                <a:ea typeface="Lato" panose="020F0502020204030203" pitchFamily="34" charset="0"/>
                <a:cs typeface="Lato" panose="020F0502020204030203" pitchFamily="34" charset="0"/>
              </a:rPr>
              <a:t>Associate Director – HTA, Submissions and Analytics</a:t>
            </a:r>
          </a:p>
          <a:p>
            <a:pPr algn="ctr">
              <a:spcBef>
                <a:spcPts val="600"/>
              </a:spcBef>
            </a:pPr>
            <a:r>
              <a:rPr lang="en-US" sz="1600">
                <a:latin typeface="Lato" panose="020F0502020204030203" pitchFamily="34" charset="0"/>
                <a:ea typeface="Lato" panose="020F0502020204030203" pitchFamily="34" charset="0"/>
                <a:cs typeface="Lato" panose="020F0502020204030203" pitchFamily="34" charset="0"/>
              </a:rPr>
              <a:t>Johnson &amp; Johnson</a:t>
            </a:r>
          </a:p>
        </p:txBody>
      </p:sp>
      <p:sp>
        <p:nvSpPr>
          <p:cNvPr id="14" name="TextBox 13">
            <a:extLst>
              <a:ext uri="{FF2B5EF4-FFF2-40B4-BE49-F238E27FC236}">
                <a16:creationId xmlns:a16="http://schemas.microsoft.com/office/drawing/2014/main" id="{7D373E6F-8C4D-CE47-DFC3-CD5DAC9B1713}"/>
              </a:ext>
            </a:extLst>
          </p:cNvPr>
          <p:cNvSpPr txBox="1"/>
          <p:nvPr/>
        </p:nvSpPr>
        <p:spPr>
          <a:xfrm>
            <a:off x="6697147" y="4713882"/>
            <a:ext cx="2418193" cy="1754326"/>
          </a:xfrm>
          <a:prstGeom prst="rect">
            <a:avLst/>
          </a:prstGeom>
          <a:noFill/>
        </p:spPr>
        <p:txBody>
          <a:bodyPr wrap="square" rtlCol="0">
            <a:spAutoFit/>
          </a:bodyPr>
          <a:lstStyle/>
          <a:p>
            <a:pPr algn="ctr">
              <a:spcAft>
                <a:spcPts val="600"/>
              </a:spcAft>
            </a:pPr>
            <a:r>
              <a:rPr lang="en-US" b="1">
                <a:latin typeface="Lato" panose="020F0502020204030203" pitchFamily="34" charset="0"/>
                <a:ea typeface="Lato" panose="020F0502020204030203" pitchFamily="34" charset="0"/>
                <a:cs typeface="Lato" panose="020F0502020204030203" pitchFamily="34" charset="0"/>
              </a:rPr>
              <a:t>Deirdre DeJean</a:t>
            </a:r>
          </a:p>
          <a:p>
            <a:pPr algn="ctr"/>
            <a:r>
              <a:rPr lang="en-US" sz="1600">
                <a:latin typeface="Lato" panose="020F0502020204030203" pitchFamily="34" charset="0"/>
                <a:ea typeface="Lato" panose="020F0502020204030203" pitchFamily="34" charset="0"/>
                <a:cs typeface="Lato" panose="020F0502020204030203" pitchFamily="34" charset="0"/>
              </a:rPr>
              <a:t>Lead, Health Technology Assessment and Deliberation</a:t>
            </a:r>
          </a:p>
          <a:p>
            <a:pPr algn="ctr">
              <a:spcBef>
                <a:spcPts val="600"/>
              </a:spcBef>
            </a:pPr>
            <a:r>
              <a:rPr lang="en-US" sz="1600">
                <a:latin typeface="Lato" panose="020F0502020204030203" pitchFamily="34" charset="0"/>
                <a:ea typeface="Lato" panose="020F0502020204030203" pitchFamily="34" charset="0"/>
                <a:cs typeface="Lato" panose="020F0502020204030203" pitchFamily="34" charset="0"/>
              </a:rPr>
              <a:t>Canada’s Drug Agency (CDA)</a:t>
            </a:r>
          </a:p>
        </p:txBody>
      </p:sp>
      <p:sp>
        <p:nvSpPr>
          <p:cNvPr id="15" name="Right Brace 14">
            <a:extLst>
              <a:ext uri="{FF2B5EF4-FFF2-40B4-BE49-F238E27FC236}">
                <a16:creationId xmlns:a16="http://schemas.microsoft.com/office/drawing/2014/main" id="{0FAC7ECC-8D71-6FDD-B9A3-0FAEBB28CE4E}"/>
              </a:ext>
            </a:extLst>
          </p:cNvPr>
          <p:cNvSpPr/>
          <p:nvPr/>
        </p:nvSpPr>
        <p:spPr>
          <a:xfrm rot="16200000">
            <a:off x="10241120" y="1186715"/>
            <a:ext cx="397122" cy="18650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ABF9042-5C81-6826-06DF-FF6AE4FFD013}"/>
              </a:ext>
            </a:extLst>
          </p:cNvPr>
          <p:cNvSpPr>
            <a:spLocks noGrp="1"/>
          </p:cNvSpPr>
          <p:nvPr>
            <p:ph type="sldNum" sz="quarter" idx="12"/>
          </p:nvPr>
        </p:nvSpPr>
        <p:spPr/>
        <p:txBody>
          <a:bodyPr/>
          <a:lstStyle/>
          <a:p>
            <a:fld id="{E6F2C282-108E-4A2F-B2AB-D48996F01AEB}" type="slidenum">
              <a:rPr lang="en-US" smtClean="0"/>
              <a:t>3</a:t>
            </a:fld>
            <a:endParaRPr lang="en-US"/>
          </a:p>
        </p:txBody>
      </p:sp>
    </p:spTree>
    <p:extLst>
      <p:ext uri="{BB962C8B-B14F-4D97-AF65-F5344CB8AC3E}">
        <p14:creationId xmlns:p14="http://schemas.microsoft.com/office/powerpoint/2010/main" val="246239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1CEE37-72CC-5E4A-FDDD-143F42BCBF4C}"/>
              </a:ext>
            </a:extLst>
          </p:cNvPr>
          <p:cNvPicPr>
            <a:picLocks noChangeAspect="1"/>
          </p:cNvPicPr>
          <p:nvPr/>
        </p:nvPicPr>
        <p:blipFill>
          <a:blip r:embed="rId2"/>
          <a:stretch>
            <a:fillRect/>
          </a:stretch>
        </p:blipFill>
        <p:spPr>
          <a:xfrm>
            <a:off x="2915136" y="469329"/>
            <a:ext cx="7374735" cy="1290982"/>
          </a:xfrm>
          <a:prstGeom prst="rect">
            <a:avLst/>
          </a:prstGeom>
        </p:spPr>
      </p:pic>
      <p:pic>
        <p:nvPicPr>
          <p:cNvPr id="3074" name="Picture 2" descr="HTAi Review | February 16, 2024 – HTAi">
            <a:extLst>
              <a:ext uri="{FF2B5EF4-FFF2-40B4-BE49-F238E27FC236}">
                <a16:creationId xmlns:a16="http://schemas.microsoft.com/office/drawing/2014/main" id="{EADE3E0F-5D22-6790-F507-75BE1D739D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33" y="0"/>
            <a:ext cx="2065119" cy="20651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prove-relevance - Free vector icons on creazilla.com">
            <a:extLst>
              <a:ext uri="{FF2B5EF4-FFF2-40B4-BE49-F238E27FC236}">
                <a16:creationId xmlns:a16="http://schemas.microsoft.com/office/drawing/2014/main" id="{FB865F44-2C1E-525F-50B9-AEE5A15183DC}"/>
              </a:ext>
            </a:extLst>
          </p:cNvPr>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1665" y="3382985"/>
            <a:ext cx="1315453" cy="1315453"/>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Scales of justice with solid fill">
            <a:extLst>
              <a:ext uri="{FF2B5EF4-FFF2-40B4-BE49-F238E27FC236}">
                <a16:creationId xmlns:a16="http://schemas.microsoft.com/office/drawing/2014/main" id="{9CC9C295-8CD0-B82D-EC40-9EE260C4A8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64725" y="3409053"/>
            <a:ext cx="1263316" cy="1263316"/>
          </a:xfrm>
          <a:prstGeom prst="rect">
            <a:avLst/>
          </a:prstGeom>
        </p:spPr>
      </p:pic>
      <p:pic>
        <p:nvPicPr>
          <p:cNvPr id="3078" name="Picture 6" descr="Equity icon for the rights of justice and equality 45380629 Vector Art at  Vecteezy">
            <a:extLst>
              <a:ext uri="{FF2B5EF4-FFF2-40B4-BE49-F238E27FC236}">
                <a16:creationId xmlns:a16="http://schemas.microsoft.com/office/drawing/2014/main" id="{AA6C162E-02F3-F7BF-4539-E56866A8D9D3}"/>
              </a:ext>
            </a:extLst>
          </p:cNvPr>
          <p:cNvPicPr>
            <a:picLocks noChangeAspect="1" noChangeArrowheads="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20158" y="3491976"/>
            <a:ext cx="1362946" cy="10974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egitimacy - Free business and finance icons">
            <a:extLst>
              <a:ext uri="{FF2B5EF4-FFF2-40B4-BE49-F238E27FC236}">
                <a16:creationId xmlns:a16="http://schemas.microsoft.com/office/drawing/2014/main" id="{E3B0EC0D-ADEE-75AB-566E-D9DD6C174C01}"/>
              </a:ext>
            </a:extLst>
          </p:cNvPr>
          <p:cNvPicPr>
            <a:picLocks noChangeAspect="1" noChangeArrowheads="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74080" y="3482083"/>
            <a:ext cx="1117257" cy="11172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wnload Free Team building Icons in PNG &amp; SVG">
            <a:extLst>
              <a:ext uri="{FF2B5EF4-FFF2-40B4-BE49-F238E27FC236}">
                <a16:creationId xmlns:a16="http://schemas.microsoft.com/office/drawing/2014/main" id="{822B3FFF-25DA-EC99-6FD6-026B75211820}"/>
              </a:ext>
            </a:extLst>
          </p:cNvPr>
          <p:cNvPicPr>
            <a:picLocks noChangeAspect="1" noChangeArrowheads="1"/>
          </p:cNvPicPr>
          <p:nvPr/>
        </p:nvPicPr>
        <p:blipFill>
          <a:blip r:embed="rId9"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0061733" y="3359238"/>
            <a:ext cx="1362946" cy="13629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443DFC-708D-AF55-94B1-6B88977B7E5F}"/>
              </a:ext>
            </a:extLst>
          </p:cNvPr>
          <p:cNvSpPr txBox="1"/>
          <p:nvPr/>
        </p:nvSpPr>
        <p:spPr>
          <a:xfrm>
            <a:off x="416234" y="2889367"/>
            <a:ext cx="2406316" cy="400110"/>
          </a:xfrm>
          <a:prstGeom prst="rect">
            <a:avLst/>
          </a:prstGeom>
          <a:noFill/>
        </p:spPr>
        <p:txBody>
          <a:bodyPr wrap="square" rtlCol="0" anchor="ctr">
            <a:spAutoFit/>
          </a:bodyPr>
          <a:lstStyle/>
          <a:p>
            <a:pPr algn="ctr"/>
            <a:r>
              <a:rPr lang="en-US" sz="2000" b="1">
                <a:latin typeface="Lato" panose="020F0502020204030203" pitchFamily="34" charset="0"/>
                <a:ea typeface="Lato" panose="020F0502020204030203" pitchFamily="34" charset="0"/>
                <a:cs typeface="Lato" panose="020F0502020204030203" pitchFamily="34" charset="0"/>
              </a:rPr>
              <a:t>RELEVANCE</a:t>
            </a:r>
          </a:p>
        </p:txBody>
      </p:sp>
      <p:sp>
        <p:nvSpPr>
          <p:cNvPr id="8" name="TextBox 7">
            <a:extLst>
              <a:ext uri="{FF2B5EF4-FFF2-40B4-BE49-F238E27FC236}">
                <a16:creationId xmlns:a16="http://schemas.microsoft.com/office/drawing/2014/main" id="{C754FB51-2D37-A5B9-3366-AFCF2CC3DB16}"/>
              </a:ext>
            </a:extLst>
          </p:cNvPr>
          <p:cNvSpPr txBox="1"/>
          <p:nvPr/>
        </p:nvSpPr>
        <p:spPr>
          <a:xfrm>
            <a:off x="2693225" y="2889367"/>
            <a:ext cx="2406316" cy="400110"/>
          </a:xfrm>
          <a:prstGeom prst="rect">
            <a:avLst/>
          </a:prstGeom>
          <a:noFill/>
        </p:spPr>
        <p:txBody>
          <a:bodyPr wrap="square" rtlCol="0" anchor="ctr">
            <a:spAutoFit/>
          </a:bodyPr>
          <a:lstStyle/>
          <a:p>
            <a:pPr algn="ctr"/>
            <a:r>
              <a:rPr lang="en-US" sz="2000" b="1">
                <a:latin typeface="Lato" panose="020F0502020204030203" pitchFamily="34" charset="0"/>
                <a:ea typeface="Lato" panose="020F0502020204030203" pitchFamily="34" charset="0"/>
                <a:cs typeface="Lato" panose="020F0502020204030203" pitchFamily="34" charset="0"/>
              </a:rPr>
              <a:t>FAIRNESS</a:t>
            </a:r>
          </a:p>
        </p:txBody>
      </p:sp>
      <p:sp>
        <p:nvSpPr>
          <p:cNvPr id="9" name="TextBox 8">
            <a:extLst>
              <a:ext uri="{FF2B5EF4-FFF2-40B4-BE49-F238E27FC236}">
                <a16:creationId xmlns:a16="http://schemas.microsoft.com/office/drawing/2014/main" id="{9329A427-D2C4-0780-9973-5B9FF685910C}"/>
              </a:ext>
            </a:extLst>
          </p:cNvPr>
          <p:cNvSpPr txBox="1"/>
          <p:nvPr/>
        </p:nvSpPr>
        <p:spPr>
          <a:xfrm>
            <a:off x="4892842" y="2889367"/>
            <a:ext cx="2406316" cy="400110"/>
          </a:xfrm>
          <a:prstGeom prst="rect">
            <a:avLst/>
          </a:prstGeom>
          <a:noFill/>
        </p:spPr>
        <p:txBody>
          <a:bodyPr wrap="square" rtlCol="0" anchor="ctr">
            <a:spAutoFit/>
          </a:bodyPr>
          <a:lstStyle/>
          <a:p>
            <a:pPr algn="ctr"/>
            <a:r>
              <a:rPr lang="en-US" sz="2000" b="1">
                <a:latin typeface="Lato" panose="020F0502020204030203" pitchFamily="34" charset="0"/>
                <a:ea typeface="Lato" panose="020F0502020204030203" pitchFamily="34" charset="0"/>
                <a:cs typeface="Lato" panose="020F0502020204030203" pitchFamily="34" charset="0"/>
              </a:rPr>
              <a:t>EQUITY</a:t>
            </a:r>
          </a:p>
        </p:txBody>
      </p:sp>
      <p:sp>
        <p:nvSpPr>
          <p:cNvPr id="10" name="TextBox 9">
            <a:extLst>
              <a:ext uri="{FF2B5EF4-FFF2-40B4-BE49-F238E27FC236}">
                <a16:creationId xmlns:a16="http://schemas.microsoft.com/office/drawing/2014/main" id="{A28C6B60-0787-675F-15E8-5675C63AB545}"/>
              </a:ext>
            </a:extLst>
          </p:cNvPr>
          <p:cNvSpPr txBox="1"/>
          <p:nvPr/>
        </p:nvSpPr>
        <p:spPr>
          <a:xfrm>
            <a:off x="7092460" y="2889367"/>
            <a:ext cx="2406316" cy="400110"/>
          </a:xfrm>
          <a:prstGeom prst="rect">
            <a:avLst/>
          </a:prstGeom>
          <a:noFill/>
        </p:spPr>
        <p:txBody>
          <a:bodyPr wrap="square" rtlCol="0" anchor="ctr">
            <a:spAutoFit/>
          </a:bodyPr>
          <a:lstStyle/>
          <a:p>
            <a:pPr algn="ctr"/>
            <a:r>
              <a:rPr lang="en-US" sz="2000" b="1">
                <a:latin typeface="Lato" panose="020F0502020204030203" pitchFamily="34" charset="0"/>
                <a:ea typeface="Lato" panose="020F0502020204030203" pitchFamily="34" charset="0"/>
                <a:cs typeface="Lato" panose="020F0502020204030203" pitchFamily="34" charset="0"/>
              </a:rPr>
              <a:t>LEGITIMACY</a:t>
            </a:r>
          </a:p>
        </p:txBody>
      </p:sp>
      <p:sp>
        <p:nvSpPr>
          <p:cNvPr id="11" name="TextBox 10">
            <a:extLst>
              <a:ext uri="{FF2B5EF4-FFF2-40B4-BE49-F238E27FC236}">
                <a16:creationId xmlns:a16="http://schemas.microsoft.com/office/drawing/2014/main" id="{5DD7D816-1A4B-784B-E772-A98C53D87947}"/>
              </a:ext>
            </a:extLst>
          </p:cNvPr>
          <p:cNvSpPr txBox="1"/>
          <p:nvPr/>
        </p:nvSpPr>
        <p:spPr>
          <a:xfrm>
            <a:off x="9540048" y="2735479"/>
            <a:ext cx="2406316" cy="707886"/>
          </a:xfrm>
          <a:prstGeom prst="rect">
            <a:avLst/>
          </a:prstGeom>
          <a:noFill/>
        </p:spPr>
        <p:txBody>
          <a:bodyPr wrap="square" rtlCol="0" anchor="ctr">
            <a:spAutoFit/>
          </a:bodyPr>
          <a:lstStyle/>
          <a:p>
            <a:pPr algn="ctr"/>
            <a:r>
              <a:rPr lang="en-US" sz="2000" b="1">
                <a:latin typeface="Lato" panose="020F0502020204030203" pitchFamily="34" charset="0"/>
                <a:ea typeface="Lato" panose="020F0502020204030203" pitchFamily="34" charset="0"/>
                <a:cs typeface="Lato" panose="020F0502020204030203" pitchFamily="34" charset="0"/>
              </a:rPr>
              <a:t>CAPACITY</a:t>
            </a:r>
          </a:p>
          <a:p>
            <a:pPr algn="ctr"/>
            <a:r>
              <a:rPr lang="en-US" sz="2000" b="1">
                <a:latin typeface="Lato" panose="020F0502020204030203" pitchFamily="34" charset="0"/>
                <a:ea typeface="Lato" panose="020F0502020204030203" pitchFamily="34" charset="0"/>
                <a:cs typeface="Lato" panose="020F0502020204030203" pitchFamily="34" charset="0"/>
              </a:rPr>
              <a:t>BUILDING</a:t>
            </a:r>
          </a:p>
        </p:txBody>
      </p:sp>
      <p:sp>
        <p:nvSpPr>
          <p:cNvPr id="2" name="Slide Number Placeholder 1">
            <a:extLst>
              <a:ext uri="{FF2B5EF4-FFF2-40B4-BE49-F238E27FC236}">
                <a16:creationId xmlns:a16="http://schemas.microsoft.com/office/drawing/2014/main" id="{57102B2E-4658-E726-9D4A-7154B61426DE}"/>
              </a:ext>
            </a:extLst>
          </p:cNvPr>
          <p:cNvSpPr>
            <a:spLocks noGrp="1"/>
          </p:cNvSpPr>
          <p:nvPr>
            <p:ph type="sldNum" sz="quarter" idx="12"/>
          </p:nvPr>
        </p:nvSpPr>
        <p:spPr/>
        <p:txBody>
          <a:bodyPr/>
          <a:lstStyle/>
          <a:p>
            <a:fld id="{E6F2C282-108E-4A2F-B2AB-D48996F01AEB}" type="slidenum">
              <a:rPr lang="en-US" smtClean="0"/>
              <a:t>4</a:t>
            </a:fld>
            <a:endParaRPr lang="en-US"/>
          </a:p>
        </p:txBody>
      </p:sp>
    </p:spTree>
    <p:extLst>
      <p:ext uri="{BB962C8B-B14F-4D97-AF65-F5344CB8AC3E}">
        <p14:creationId xmlns:p14="http://schemas.microsoft.com/office/powerpoint/2010/main" val="315078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34C2D3-3C69-4F87-A14E-80F5CC59A517}"/>
              </a:ext>
            </a:extLst>
          </p:cNvPr>
          <p:cNvSpPr>
            <a:spLocks noGrp="1"/>
          </p:cNvSpPr>
          <p:nvPr>
            <p:ph type="sldNum" sz="quarter" idx="12"/>
          </p:nvPr>
        </p:nvSpPr>
        <p:spPr/>
        <p:txBody>
          <a:bodyPr/>
          <a:lstStyle/>
          <a:p>
            <a:pPr defTabSz="1290036"/>
            <a:fld id="{A4BE4293-63D1-5C47-9065-C2E1F945BC9A}" type="slidenum">
              <a:rPr lang="en-US" kern="0">
                <a:ea typeface="ＭＳ Ｐゴシック" pitchFamily="-105" charset="-128"/>
              </a:rPr>
              <a:pPr defTabSz="1290036"/>
              <a:t>5</a:t>
            </a:fld>
            <a:endParaRPr lang="en-US" kern="0">
              <a:ea typeface="ＭＳ Ｐゴシック" pitchFamily="-105" charset="-128"/>
            </a:endParaRPr>
          </a:p>
        </p:txBody>
      </p:sp>
      <p:sp>
        <p:nvSpPr>
          <p:cNvPr id="3" name="Content Placeholder 2">
            <a:extLst>
              <a:ext uri="{FF2B5EF4-FFF2-40B4-BE49-F238E27FC236}">
                <a16:creationId xmlns:a16="http://schemas.microsoft.com/office/drawing/2014/main" id="{76D51BAC-257C-41DC-BADB-F59C76ED6906}"/>
              </a:ext>
            </a:extLst>
          </p:cNvPr>
          <p:cNvSpPr>
            <a:spLocks noGrp="1"/>
          </p:cNvSpPr>
          <p:nvPr>
            <p:ph idx="4294967295"/>
          </p:nvPr>
        </p:nvSpPr>
        <p:spPr>
          <a:xfrm>
            <a:off x="0" y="1370013"/>
            <a:ext cx="8801100" cy="4562475"/>
          </a:xfrm>
        </p:spPr>
        <p:txBody>
          <a:bodyPr/>
          <a:lstStyle/>
          <a:p>
            <a:endParaRPr lang="en-US" sz="2257"/>
          </a:p>
          <a:p>
            <a:endParaRPr lang="en-US" sz="2257"/>
          </a:p>
          <a:p>
            <a:endParaRPr lang="en-US" sz="2257"/>
          </a:p>
          <a:p>
            <a:endParaRPr lang="en-US" sz="2257"/>
          </a:p>
          <a:p>
            <a:endParaRPr lang="en-US" sz="1975"/>
          </a:p>
          <a:p>
            <a:pPr marL="0" indent="0">
              <a:buNone/>
            </a:pPr>
            <a:br>
              <a:rPr lang="en-US" sz="1975"/>
            </a:br>
            <a:endParaRPr lang="en-US" sz="1975"/>
          </a:p>
        </p:txBody>
      </p:sp>
      <p:pic>
        <p:nvPicPr>
          <p:cNvPr id="9" name="Picture 8">
            <a:extLst>
              <a:ext uri="{FF2B5EF4-FFF2-40B4-BE49-F238E27FC236}">
                <a16:creationId xmlns:a16="http://schemas.microsoft.com/office/drawing/2014/main" id="{FA29030C-5BD7-4120-A5FC-9AA67C8E28BE}"/>
              </a:ext>
            </a:extLst>
          </p:cNvPr>
          <p:cNvPicPr>
            <a:picLocks noChangeAspect="1"/>
          </p:cNvPicPr>
          <p:nvPr/>
        </p:nvPicPr>
        <p:blipFill>
          <a:blip r:embed="rId3"/>
          <a:stretch>
            <a:fillRect/>
          </a:stretch>
        </p:blipFill>
        <p:spPr>
          <a:xfrm>
            <a:off x="3347397" y="3267051"/>
            <a:ext cx="7374735" cy="1290982"/>
          </a:xfrm>
          <a:prstGeom prst="rect">
            <a:avLst/>
          </a:prstGeom>
        </p:spPr>
      </p:pic>
      <p:sp>
        <p:nvSpPr>
          <p:cNvPr id="6" name="TextBox 5">
            <a:extLst>
              <a:ext uri="{FF2B5EF4-FFF2-40B4-BE49-F238E27FC236}">
                <a16:creationId xmlns:a16="http://schemas.microsoft.com/office/drawing/2014/main" id="{A65F195A-5F0B-C1DA-C0C5-3B59D4B07F6C}"/>
              </a:ext>
            </a:extLst>
          </p:cNvPr>
          <p:cNvSpPr txBox="1"/>
          <p:nvPr/>
        </p:nvSpPr>
        <p:spPr>
          <a:xfrm>
            <a:off x="205877" y="6356350"/>
            <a:ext cx="6283040" cy="276999"/>
          </a:xfrm>
          <a:prstGeom prst="rect">
            <a:avLst/>
          </a:prstGeom>
          <a:noFill/>
        </p:spPr>
        <p:txBody>
          <a:bodyPr wrap="square" rtlCol="0">
            <a:spAutoFit/>
          </a:bodyPr>
          <a:lstStyle/>
          <a:p>
            <a:pPr algn="ctr"/>
            <a:r>
              <a:rPr lang="en-CA" sz="1200">
                <a:latin typeface="Lato" panose="020F0502020204030203" pitchFamily="34" charset="0"/>
                <a:ea typeface="Lato" panose="020F0502020204030203" pitchFamily="34" charset="0"/>
                <a:cs typeface="Lato" panose="020F0502020204030203" pitchFamily="34" charset="0"/>
                <a:hlinkClick r:id="rId4"/>
              </a:rPr>
              <a:t>https://www.cda-amc.ca/framework-patient-engagement-health-technology-assessment</a:t>
            </a:r>
            <a:endParaRPr lang="en-CA" sz="1200">
              <a:latin typeface="Lato" panose="020F0502020204030203" pitchFamily="34" charset="0"/>
              <a:ea typeface="Lato" panose="020F0502020204030203" pitchFamily="34" charset="0"/>
              <a:cs typeface="Lato" panose="020F0502020204030203" pitchFamily="34" charset="0"/>
            </a:endParaRPr>
          </a:p>
        </p:txBody>
      </p:sp>
      <p:pic>
        <p:nvPicPr>
          <p:cNvPr id="12" name="Picture 2" descr="HTAi Review | February 16, 2024 – HTAi">
            <a:extLst>
              <a:ext uri="{FF2B5EF4-FFF2-40B4-BE49-F238E27FC236}">
                <a16:creationId xmlns:a16="http://schemas.microsoft.com/office/drawing/2014/main" id="{13EDD562-68E0-41EB-EDE4-621F0B99B2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43786" y="2992674"/>
            <a:ext cx="1655519" cy="165551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C167AF5-8184-16E8-4B33-D551FD87BE9D}"/>
              </a:ext>
            </a:extLst>
          </p:cNvPr>
          <p:cNvSpPr/>
          <p:nvPr/>
        </p:nvSpPr>
        <p:spPr>
          <a:xfrm>
            <a:off x="1343786" y="1900766"/>
            <a:ext cx="9555677" cy="561155"/>
          </a:xfrm>
          <a:prstGeom prst="rect">
            <a:avLst/>
          </a:prstGeom>
          <a:noFill/>
        </p:spPr>
        <p:txBody>
          <a:bodyPr wrap="square" lIns="129007" tIns="64504" rIns="129007" bIns="64504">
            <a:spAutoFit/>
          </a:bodyPr>
          <a:lstStyle/>
          <a:p>
            <a:pPr algn="ctr" defTabSz="1290036" fontAlgn="base">
              <a:spcBef>
                <a:spcPct val="0"/>
              </a:spcBef>
              <a:spcAft>
                <a:spcPct val="0"/>
              </a:spcAft>
            </a:pPr>
            <a:r>
              <a:rPr lang="en-US" sz="2800" b="1" i="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“Our work in patient engagement in HTA is not complete”</a:t>
            </a:r>
          </a:p>
        </p:txBody>
      </p:sp>
      <p:sp>
        <p:nvSpPr>
          <p:cNvPr id="14" name="Rectangle 13">
            <a:extLst>
              <a:ext uri="{FF2B5EF4-FFF2-40B4-BE49-F238E27FC236}">
                <a16:creationId xmlns:a16="http://schemas.microsoft.com/office/drawing/2014/main" id="{7EAE9BFC-773C-D62D-24C0-C0868983E1B2}"/>
              </a:ext>
            </a:extLst>
          </p:cNvPr>
          <p:cNvSpPr/>
          <p:nvPr/>
        </p:nvSpPr>
        <p:spPr>
          <a:xfrm>
            <a:off x="2362147" y="4673052"/>
            <a:ext cx="7467705" cy="992042"/>
          </a:xfrm>
          <a:prstGeom prst="rect">
            <a:avLst/>
          </a:prstGeom>
          <a:noFill/>
        </p:spPr>
        <p:txBody>
          <a:bodyPr wrap="square" lIns="129007" tIns="64504" rIns="129007" bIns="64504">
            <a:spAutoFit/>
          </a:bodyPr>
          <a:lstStyle/>
          <a:p>
            <a:pPr algn="ctr" defTabSz="1290036" fontAlgn="base">
              <a:spcBef>
                <a:spcPct val="0"/>
              </a:spcBef>
              <a:spcAft>
                <a:spcPct val="0"/>
              </a:spcAft>
            </a:pPr>
            <a:r>
              <a:rPr lang="en-US" sz="2800" b="1" i="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“What could CDA be doing differently to </a:t>
            </a:r>
          </a:p>
          <a:p>
            <a:pPr algn="ctr" defTabSz="1290036" fontAlgn="base">
              <a:spcBef>
                <a:spcPct val="0"/>
              </a:spcBef>
              <a:spcAft>
                <a:spcPct val="0"/>
              </a:spcAft>
            </a:pPr>
            <a:r>
              <a:rPr lang="en-US" sz="2800" b="1" i="1">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closer align to these values and standards?”</a:t>
            </a:r>
          </a:p>
        </p:txBody>
      </p:sp>
      <p:pic>
        <p:nvPicPr>
          <p:cNvPr id="7" name="Picture 6">
            <a:extLst>
              <a:ext uri="{FF2B5EF4-FFF2-40B4-BE49-F238E27FC236}">
                <a16:creationId xmlns:a16="http://schemas.microsoft.com/office/drawing/2014/main" id="{EDC2DE00-8E5C-58EA-329C-05F76960122B}"/>
              </a:ext>
            </a:extLst>
          </p:cNvPr>
          <p:cNvPicPr>
            <a:picLocks noChangeAspect="1"/>
          </p:cNvPicPr>
          <p:nvPr/>
        </p:nvPicPr>
        <p:blipFill>
          <a:blip r:embed="rId6"/>
          <a:stretch>
            <a:fillRect/>
          </a:stretch>
        </p:blipFill>
        <p:spPr>
          <a:xfrm>
            <a:off x="1343786" y="321667"/>
            <a:ext cx="7772400" cy="1248968"/>
          </a:xfrm>
          <a:prstGeom prst="rect">
            <a:avLst/>
          </a:prstGeom>
        </p:spPr>
      </p:pic>
    </p:spTree>
    <p:extLst>
      <p:ext uri="{BB962C8B-B14F-4D97-AF65-F5344CB8AC3E}">
        <p14:creationId xmlns:p14="http://schemas.microsoft.com/office/powerpoint/2010/main" val="260363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AF2D57C-6673-1AF5-4C39-EDDC23987100}"/>
              </a:ext>
            </a:extLst>
          </p:cNvPr>
          <p:cNvGraphicFramePr/>
          <p:nvPr/>
        </p:nvGraphicFramePr>
        <p:xfrm>
          <a:off x="877824" y="0"/>
          <a:ext cx="10607040" cy="6153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6D81B1EF-6FE0-8E73-0F23-701CC40C2028}"/>
              </a:ext>
            </a:extLst>
          </p:cNvPr>
          <p:cNvSpPr/>
          <p:nvPr/>
        </p:nvSpPr>
        <p:spPr>
          <a:xfrm>
            <a:off x="877824" y="4754880"/>
            <a:ext cx="1627632" cy="16824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accent1"/>
                </a:solidFill>
                <a:latin typeface="Lato" panose="020F0502020204030203" pitchFamily="34" charset="0"/>
                <a:ea typeface="Lato" panose="020F0502020204030203" pitchFamily="34" charset="0"/>
                <a:cs typeface="Lato" panose="020F0502020204030203" pitchFamily="34" charset="0"/>
              </a:rPr>
              <a:t>34 opportunities identified</a:t>
            </a:r>
          </a:p>
        </p:txBody>
      </p:sp>
      <p:sp>
        <p:nvSpPr>
          <p:cNvPr id="5" name="Rectangle: Rounded Corners 4">
            <a:extLst>
              <a:ext uri="{FF2B5EF4-FFF2-40B4-BE49-F238E27FC236}">
                <a16:creationId xmlns:a16="http://schemas.microsoft.com/office/drawing/2014/main" id="{EB4F9911-251A-9678-C515-DC66C10B2DEA}"/>
              </a:ext>
            </a:extLst>
          </p:cNvPr>
          <p:cNvSpPr/>
          <p:nvPr/>
        </p:nvSpPr>
        <p:spPr>
          <a:xfrm>
            <a:off x="4431792" y="4754880"/>
            <a:ext cx="1627632" cy="16824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accent1"/>
                </a:solidFill>
                <a:latin typeface="Lato" panose="020F0502020204030203" pitchFamily="34" charset="0"/>
                <a:ea typeface="Lato" panose="020F0502020204030203" pitchFamily="34" charset="0"/>
                <a:cs typeface="Lato" panose="020F0502020204030203" pitchFamily="34" charset="0"/>
              </a:rPr>
              <a:t>Opportunities prioritized,  position paper developed</a:t>
            </a:r>
          </a:p>
        </p:txBody>
      </p:sp>
      <p:sp>
        <p:nvSpPr>
          <p:cNvPr id="6" name="Rectangle: Rounded Corners 5">
            <a:extLst>
              <a:ext uri="{FF2B5EF4-FFF2-40B4-BE49-F238E27FC236}">
                <a16:creationId xmlns:a16="http://schemas.microsoft.com/office/drawing/2014/main" id="{23071E24-1959-6EE8-D658-38CE85B91E72}"/>
              </a:ext>
            </a:extLst>
          </p:cNvPr>
          <p:cNvSpPr/>
          <p:nvPr/>
        </p:nvSpPr>
        <p:spPr>
          <a:xfrm>
            <a:off x="6252210" y="4754880"/>
            <a:ext cx="1668780" cy="16824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rPr>
              <a:t>Opportunities for collaboration identified</a:t>
            </a:r>
            <a:endParaRPr lang="en-CA" b="1">
              <a:solidFill>
                <a:schemeClr val="accent1"/>
              </a:solidFill>
            </a:endParaRPr>
          </a:p>
        </p:txBody>
      </p:sp>
      <p:sp>
        <p:nvSpPr>
          <p:cNvPr id="11" name="Rectangle: Rounded Corners 10">
            <a:extLst>
              <a:ext uri="{FF2B5EF4-FFF2-40B4-BE49-F238E27FC236}">
                <a16:creationId xmlns:a16="http://schemas.microsoft.com/office/drawing/2014/main" id="{35ED80EB-1E13-EFB2-65BB-E208D0A5DEDC}"/>
              </a:ext>
            </a:extLst>
          </p:cNvPr>
          <p:cNvSpPr/>
          <p:nvPr/>
        </p:nvSpPr>
        <p:spPr>
          <a:xfrm>
            <a:off x="2673096" y="4754880"/>
            <a:ext cx="1627632" cy="16824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solidFill>
                <a:latin typeface="Lato" panose="020F0502020204030203" pitchFamily="34" charset="0"/>
                <a:ea typeface="Lato" panose="020F0502020204030203" pitchFamily="34" charset="0"/>
                <a:cs typeface="Lato" panose="020F0502020204030203" pitchFamily="34" charset="0"/>
              </a:rPr>
              <a:t>Alignment on opportunities for improvement &amp; collaboration to address them</a:t>
            </a:r>
            <a:endParaRPr lang="en-CA" sz="1400" b="1">
              <a:solidFill>
                <a:schemeClr val="accent1"/>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Rounded Corners 11">
            <a:extLst>
              <a:ext uri="{FF2B5EF4-FFF2-40B4-BE49-F238E27FC236}">
                <a16:creationId xmlns:a16="http://schemas.microsoft.com/office/drawing/2014/main" id="{3A5C272D-8C59-704D-88F3-A73104E0CC56}"/>
              </a:ext>
            </a:extLst>
          </p:cNvPr>
          <p:cNvSpPr/>
          <p:nvPr/>
        </p:nvSpPr>
        <p:spPr>
          <a:xfrm>
            <a:off x="8103108" y="4754880"/>
            <a:ext cx="1627632" cy="16824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700" b="1">
                <a:solidFill>
                  <a:schemeClr val="accent1"/>
                </a:solidFill>
                <a:latin typeface="Lato" panose="020F0502020204030203" pitchFamily="34" charset="0"/>
                <a:ea typeface="Lato" panose="020F0502020204030203" pitchFamily="34" charset="0"/>
                <a:cs typeface="Lato" panose="020F0502020204030203" pitchFamily="34" charset="0"/>
              </a:rPr>
              <a:t>Publication of collaboration pursued</a:t>
            </a:r>
          </a:p>
        </p:txBody>
      </p:sp>
      <p:sp>
        <p:nvSpPr>
          <p:cNvPr id="13" name="Rectangle: Rounded Corners 12">
            <a:extLst>
              <a:ext uri="{FF2B5EF4-FFF2-40B4-BE49-F238E27FC236}">
                <a16:creationId xmlns:a16="http://schemas.microsoft.com/office/drawing/2014/main" id="{040CB1D1-33D3-F4F6-5DE7-91B502B5B263}"/>
              </a:ext>
            </a:extLst>
          </p:cNvPr>
          <p:cNvSpPr/>
          <p:nvPr/>
        </p:nvSpPr>
        <p:spPr>
          <a:xfrm>
            <a:off x="9938004" y="4738932"/>
            <a:ext cx="1627632" cy="168249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Graphic 14" descr="Question Mark with solid fill">
            <a:extLst>
              <a:ext uri="{FF2B5EF4-FFF2-40B4-BE49-F238E27FC236}">
                <a16:creationId xmlns:a16="http://schemas.microsoft.com/office/drawing/2014/main" id="{1D8FF5C5-7DEF-D9A4-6A95-91AF8A1469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45852" y="5138928"/>
            <a:ext cx="914400" cy="914400"/>
          </a:xfrm>
          <a:prstGeom prst="rect">
            <a:avLst/>
          </a:prstGeom>
        </p:spPr>
      </p:pic>
      <p:sp>
        <p:nvSpPr>
          <p:cNvPr id="16" name="TextBox 15">
            <a:extLst>
              <a:ext uri="{FF2B5EF4-FFF2-40B4-BE49-F238E27FC236}">
                <a16:creationId xmlns:a16="http://schemas.microsoft.com/office/drawing/2014/main" id="{E0957350-D3C1-9D6B-09B1-491263591B6B}"/>
              </a:ext>
            </a:extLst>
          </p:cNvPr>
          <p:cNvSpPr txBox="1"/>
          <p:nvPr/>
        </p:nvSpPr>
        <p:spPr>
          <a:xfrm>
            <a:off x="877824" y="1289304"/>
            <a:ext cx="1554480" cy="461665"/>
          </a:xfrm>
          <a:prstGeom prst="rect">
            <a:avLst/>
          </a:prstGeom>
          <a:noFill/>
        </p:spPr>
        <p:txBody>
          <a:bodyPr wrap="square" rtlCol="0">
            <a:spAutoFit/>
          </a:bodyPr>
          <a:lstStyle/>
          <a:p>
            <a:pPr algn="ctr"/>
            <a:r>
              <a:rPr lang="en-CA" sz="2400" b="1">
                <a:solidFill>
                  <a:schemeClr val="accent1"/>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rPr>
              <a:t>2022</a:t>
            </a:r>
          </a:p>
        </p:txBody>
      </p:sp>
      <p:sp>
        <p:nvSpPr>
          <p:cNvPr id="17" name="TextBox 16">
            <a:extLst>
              <a:ext uri="{FF2B5EF4-FFF2-40B4-BE49-F238E27FC236}">
                <a16:creationId xmlns:a16="http://schemas.microsoft.com/office/drawing/2014/main" id="{D53BB683-0F81-08CA-98FE-3A6D1770645C}"/>
              </a:ext>
            </a:extLst>
          </p:cNvPr>
          <p:cNvSpPr txBox="1"/>
          <p:nvPr/>
        </p:nvSpPr>
        <p:spPr>
          <a:xfrm>
            <a:off x="2673096" y="1289304"/>
            <a:ext cx="1554480" cy="461665"/>
          </a:xfrm>
          <a:prstGeom prst="rect">
            <a:avLst/>
          </a:prstGeom>
          <a:noFill/>
        </p:spPr>
        <p:txBody>
          <a:bodyPr wrap="square" rtlCol="0">
            <a:spAutoFit/>
          </a:bodyPr>
          <a:lstStyle/>
          <a:p>
            <a:pPr algn="ctr"/>
            <a:r>
              <a:rPr lang="en-CA" sz="2400" b="1">
                <a:solidFill>
                  <a:schemeClr val="accent1"/>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rPr>
              <a:t>2023</a:t>
            </a:r>
          </a:p>
        </p:txBody>
      </p:sp>
      <p:sp>
        <p:nvSpPr>
          <p:cNvPr id="18" name="TextBox 17">
            <a:extLst>
              <a:ext uri="{FF2B5EF4-FFF2-40B4-BE49-F238E27FC236}">
                <a16:creationId xmlns:a16="http://schemas.microsoft.com/office/drawing/2014/main" id="{95765670-C283-9C3C-9CFA-4EE1C00F4809}"/>
              </a:ext>
            </a:extLst>
          </p:cNvPr>
          <p:cNvSpPr txBox="1"/>
          <p:nvPr/>
        </p:nvSpPr>
        <p:spPr>
          <a:xfrm>
            <a:off x="4468368" y="1289303"/>
            <a:ext cx="1554480" cy="461665"/>
          </a:xfrm>
          <a:prstGeom prst="rect">
            <a:avLst/>
          </a:prstGeom>
          <a:noFill/>
        </p:spPr>
        <p:txBody>
          <a:bodyPr wrap="square" rtlCol="0">
            <a:spAutoFit/>
          </a:bodyPr>
          <a:lstStyle/>
          <a:p>
            <a:pPr algn="ctr"/>
            <a:r>
              <a:rPr lang="en-CA" sz="2400" b="1">
                <a:solidFill>
                  <a:schemeClr val="accent1"/>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rPr>
              <a:t>2023</a:t>
            </a:r>
          </a:p>
        </p:txBody>
      </p:sp>
      <p:sp>
        <p:nvSpPr>
          <p:cNvPr id="19" name="TextBox 18">
            <a:extLst>
              <a:ext uri="{FF2B5EF4-FFF2-40B4-BE49-F238E27FC236}">
                <a16:creationId xmlns:a16="http://schemas.microsoft.com/office/drawing/2014/main" id="{7DE04022-CD35-DB34-84C8-66F95AC31B8A}"/>
              </a:ext>
            </a:extLst>
          </p:cNvPr>
          <p:cNvSpPr txBox="1"/>
          <p:nvPr/>
        </p:nvSpPr>
        <p:spPr>
          <a:xfrm>
            <a:off x="6309360" y="1289302"/>
            <a:ext cx="1554480" cy="461665"/>
          </a:xfrm>
          <a:prstGeom prst="rect">
            <a:avLst/>
          </a:prstGeom>
          <a:noFill/>
        </p:spPr>
        <p:txBody>
          <a:bodyPr wrap="square" rtlCol="0">
            <a:spAutoFit/>
          </a:bodyPr>
          <a:lstStyle/>
          <a:p>
            <a:pPr algn="ctr"/>
            <a:r>
              <a:rPr lang="en-CA" sz="2400" b="1">
                <a:solidFill>
                  <a:schemeClr val="accent1"/>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rPr>
              <a:t>2024</a:t>
            </a:r>
          </a:p>
        </p:txBody>
      </p:sp>
      <p:sp>
        <p:nvSpPr>
          <p:cNvPr id="20" name="TextBox 19">
            <a:extLst>
              <a:ext uri="{FF2B5EF4-FFF2-40B4-BE49-F238E27FC236}">
                <a16:creationId xmlns:a16="http://schemas.microsoft.com/office/drawing/2014/main" id="{8F5896D9-5434-7A81-A7D6-14360F2D74C8}"/>
              </a:ext>
            </a:extLst>
          </p:cNvPr>
          <p:cNvSpPr txBox="1"/>
          <p:nvPr/>
        </p:nvSpPr>
        <p:spPr>
          <a:xfrm>
            <a:off x="8104632" y="1289302"/>
            <a:ext cx="1554480" cy="461665"/>
          </a:xfrm>
          <a:prstGeom prst="rect">
            <a:avLst/>
          </a:prstGeom>
          <a:noFill/>
        </p:spPr>
        <p:txBody>
          <a:bodyPr wrap="square" rtlCol="0">
            <a:spAutoFit/>
          </a:bodyPr>
          <a:lstStyle/>
          <a:p>
            <a:pPr algn="ctr"/>
            <a:r>
              <a:rPr lang="en-CA" sz="2400" b="1">
                <a:solidFill>
                  <a:schemeClr val="accent1"/>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rPr>
              <a:t>2024</a:t>
            </a:r>
          </a:p>
        </p:txBody>
      </p:sp>
      <p:sp>
        <p:nvSpPr>
          <p:cNvPr id="21" name="TextBox 20">
            <a:extLst>
              <a:ext uri="{FF2B5EF4-FFF2-40B4-BE49-F238E27FC236}">
                <a16:creationId xmlns:a16="http://schemas.microsoft.com/office/drawing/2014/main" id="{B524ACA3-A375-FC1C-D886-7B9924B2ADE0}"/>
              </a:ext>
            </a:extLst>
          </p:cNvPr>
          <p:cNvSpPr txBox="1"/>
          <p:nvPr/>
        </p:nvSpPr>
        <p:spPr>
          <a:xfrm>
            <a:off x="9899904" y="1289302"/>
            <a:ext cx="1554480" cy="461665"/>
          </a:xfrm>
          <a:prstGeom prst="rect">
            <a:avLst/>
          </a:prstGeom>
          <a:noFill/>
        </p:spPr>
        <p:txBody>
          <a:bodyPr wrap="square" rtlCol="0">
            <a:spAutoFit/>
          </a:bodyPr>
          <a:lstStyle/>
          <a:p>
            <a:pPr algn="ctr"/>
            <a:r>
              <a:rPr lang="en-CA" sz="2400" b="1">
                <a:solidFill>
                  <a:schemeClr val="accent1"/>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rPr>
              <a:t>2025</a:t>
            </a:r>
          </a:p>
        </p:txBody>
      </p:sp>
      <p:sp>
        <p:nvSpPr>
          <p:cNvPr id="22" name="Arrow: Curved Right 21">
            <a:extLst>
              <a:ext uri="{FF2B5EF4-FFF2-40B4-BE49-F238E27FC236}">
                <a16:creationId xmlns:a16="http://schemas.microsoft.com/office/drawing/2014/main" id="{5B6500B2-4B2A-7926-32D9-BA3D98E545E3}"/>
              </a:ext>
            </a:extLst>
          </p:cNvPr>
          <p:cNvSpPr/>
          <p:nvPr/>
        </p:nvSpPr>
        <p:spPr>
          <a:xfrm>
            <a:off x="266700" y="4059936"/>
            <a:ext cx="630936" cy="9875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3" name="Arrow: Curved Right 22">
            <a:extLst>
              <a:ext uri="{FF2B5EF4-FFF2-40B4-BE49-F238E27FC236}">
                <a16:creationId xmlns:a16="http://schemas.microsoft.com/office/drawing/2014/main" id="{E99E53DC-EF12-DE35-B654-91BB3747C0E1}"/>
              </a:ext>
            </a:extLst>
          </p:cNvPr>
          <p:cNvSpPr/>
          <p:nvPr/>
        </p:nvSpPr>
        <p:spPr>
          <a:xfrm>
            <a:off x="2084832" y="3968496"/>
            <a:ext cx="630936" cy="9875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Arrow: Curved Right 23">
            <a:extLst>
              <a:ext uri="{FF2B5EF4-FFF2-40B4-BE49-F238E27FC236}">
                <a16:creationId xmlns:a16="http://schemas.microsoft.com/office/drawing/2014/main" id="{2A2C08A6-5BB2-62FD-9C3C-CF5B7A056F78}"/>
              </a:ext>
            </a:extLst>
          </p:cNvPr>
          <p:cNvSpPr/>
          <p:nvPr/>
        </p:nvSpPr>
        <p:spPr>
          <a:xfrm>
            <a:off x="3879342" y="3968496"/>
            <a:ext cx="630936" cy="9875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 name="Arrow: Curved Right 24">
            <a:extLst>
              <a:ext uri="{FF2B5EF4-FFF2-40B4-BE49-F238E27FC236}">
                <a16:creationId xmlns:a16="http://schemas.microsoft.com/office/drawing/2014/main" id="{D2DFA341-3653-69F9-6E7F-F2188FC073E3}"/>
              </a:ext>
            </a:extLst>
          </p:cNvPr>
          <p:cNvSpPr/>
          <p:nvPr/>
        </p:nvSpPr>
        <p:spPr>
          <a:xfrm>
            <a:off x="5707380" y="3968496"/>
            <a:ext cx="630936" cy="9875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6" name="Arrow: Curved Right 25">
            <a:extLst>
              <a:ext uri="{FF2B5EF4-FFF2-40B4-BE49-F238E27FC236}">
                <a16:creationId xmlns:a16="http://schemas.microsoft.com/office/drawing/2014/main" id="{574A2F84-0D5F-2D75-E6E4-C4C91A8F417F}"/>
              </a:ext>
            </a:extLst>
          </p:cNvPr>
          <p:cNvSpPr/>
          <p:nvPr/>
        </p:nvSpPr>
        <p:spPr>
          <a:xfrm>
            <a:off x="7508748" y="4005072"/>
            <a:ext cx="630936" cy="9875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Arrow: Curved Right 26">
            <a:extLst>
              <a:ext uri="{FF2B5EF4-FFF2-40B4-BE49-F238E27FC236}">
                <a16:creationId xmlns:a16="http://schemas.microsoft.com/office/drawing/2014/main" id="{2E9613BA-A15F-836B-F43B-E59B0376F04F}"/>
              </a:ext>
            </a:extLst>
          </p:cNvPr>
          <p:cNvSpPr/>
          <p:nvPr/>
        </p:nvSpPr>
        <p:spPr>
          <a:xfrm>
            <a:off x="9343644" y="4005072"/>
            <a:ext cx="630936" cy="98755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Slide Number Placeholder 6">
            <a:extLst>
              <a:ext uri="{FF2B5EF4-FFF2-40B4-BE49-F238E27FC236}">
                <a16:creationId xmlns:a16="http://schemas.microsoft.com/office/drawing/2014/main" id="{5FDF96C1-2450-60DE-2450-7E689301A55F}"/>
              </a:ext>
            </a:extLst>
          </p:cNvPr>
          <p:cNvSpPr>
            <a:spLocks noGrp="1"/>
          </p:cNvSpPr>
          <p:nvPr>
            <p:ph type="sldNum" sz="quarter" idx="12"/>
          </p:nvPr>
        </p:nvSpPr>
        <p:spPr/>
        <p:txBody>
          <a:bodyPr/>
          <a:lstStyle/>
          <a:p>
            <a:fld id="{E6F2C282-108E-4A2F-B2AB-D48996F01AEB}" type="slidenum">
              <a:rPr lang="en-US" smtClean="0"/>
              <a:t>6</a:t>
            </a:fld>
            <a:endParaRPr lang="en-US"/>
          </a:p>
        </p:txBody>
      </p:sp>
    </p:spTree>
    <p:extLst>
      <p:ext uri="{BB962C8B-B14F-4D97-AF65-F5344CB8AC3E}">
        <p14:creationId xmlns:p14="http://schemas.microsoft.com/office/powerpoint/2010/main" val="164244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5A95A-B6C5-229C-5E5D-585FA2F307DD}"/>
            </a:ext>
          </a:extLst>
        </p:cNvPr>
        <p:cNvGrpSpPr/>
        <p:nvPr/>
      </p:nvGrpSpPr>
      <p:grpSpPr>
        <a:xfrm>
          <a:off x="0" y="0"/>
          <a:ext cx="0" cy="0"/>
          <a:chOff x="0" y="0"/>
          <a:chExt cx="0" cy="0"/>
        </a:xfrm>
      </p:grpSpPr>
      <p:pic>
        <p:nvPicPr>
          <p:cNvPr id="10" name="Picture 8" descr="No photo description available.">
            <a:extLst>
              <a:ext uri="{FF2B5EF4-FFF2-40B4-BE49-F238E27FC236}">
                <a16:creationId xmlns:a16="http://schemas.microsoft.com/office/drawing/2014/main" id="{7C6300E7-9E7F-4EB0-8EF5-C13CF95A182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6995" y="4365825"/>
            <a:ext cx="1779453" cy="17794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352F6E-C50C-3E89-1D11-C3F6031AA9D5}"/>
              </a:ext>
            </a:extLst>
          </p:cNvPr>
          <p:cNvSpPr>
            <a:spLocks noGrp="1"/>
          </p:cNvSpPr>
          <p:nvPr>
            <p:ph type="title"/>
          </p:nvPr>
        </p:nvSpPr>
        <p:spPr>
          <a:xfrm>
            <a:off x="924697" y="455185"/>
            <a:ext cx="5018903" cy="790104"/>
          </a:xfrm>
        </p:spPr>
        <p:txBody>
          <a:bodyPr>
            <a:normAutofit/>
          </a:bodyPr>
          <a:lstStyle/>
          <a:p>
            <a:r>
              <a:rPr lang="en-US" sz="4000" b="1">
                <a:latin typeface="Lato" panose="020F0502020204030203" pitchFamily="34" charset="0"/>
                <a:ea typeface="Lato" panose="020F0502020204030203" pitchFamily="34" charset="0"/>
                <a:cs typeface="Lato" panose="020F0502020204030203" pitchFamily="34" charset="0"/>
              </a:rPr>
              <a:t>Steering</a:t>
            </a:r>
            <a:r>
              <a:rPr lang="en-US" sz="3200" b="1">
                <a:latin typeface="Lato" panose="020F0502020204030203" pitchFamily="34" charset="0"/>
                <a:ea typeface="Lato" panose="020F0502020204030203" pitchFamily="34" charset="0"/>
                <a:cs typeface="Lato" panose="020F0502020204030203" pitchFamily="34" charset="0"/>
              </a:rPr>
              <a:t> </a:t>
            </a:r>
            <a:r>
              <a:rPr lang="en-US" sz="4000" b="1">
                <a:latin typeface="Lato" panose="020F0502020204030203" pitchFamily="34" charset="0"/>
                <a:ea typeface="Lato" panose="020F0502020204030203" pitchFamily="34" charset="0"/>
                <a:cs typeface="Lato" panose="020F0502020204030203" pitchFamily="34" charset="0"/>
              </a:rPr>
              <a:t>Committee</a:t>
            </a:r>
          </a:p>
        </p:txBody>
      </p:sp>
      <p:pic>
        <p:nvPicPr>
          <p:cNvPr id="2050" name="Picture 2" descr="Colorectal Cancer Canada Logo">
            <a:extLst>
              <a:ext uri="{FF2B5EF4-FFF2-40B4-BE49-F238E27FC236}">
                <a16:creationId xmlns:a16="http://schemas.microsoft.com/office/drawing/2014/main" id="{5AC469B9-92DB-6E1D-AB5B-02A43987E69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88842" y="1848774"/>
            <a:ext cx="2517027" cy="7438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red and black sign&#10;&#10;Description automatically generated">
            <a:extLst>
              <a:ext uri="{FF2B5EF4-FFF2-40B4-BE49-F238E27FC236}">
                <a16:creationId xmlns:a16="http://schemas.microsoft.com/office/drawing/2014/main" id="{882A2A1E-50AD-E48E-53AF-67807042FE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00974" y="4941614"/>
            <a:ext cx="2692763" cy="509329"/>
          </a:xfrm>
          <a:prstGeom prst="rect">
            <a:avLst/>
          </a:prstGeom>
        </p:spPr>
      </p:pic>
      <p:pic>
        <p:nvPicPr>
          <p:cNvPr id="17" name="Picture 16" descr="A black text on a white background&#10;&#10;Description automatically generated">
            <a:extLst>
              <a:ext uri="{FF2B5EF4-FFF2-40B4-BE49-F238E27FC236}">
                <a16:creationId xmlns:a16="http://schemas.microsoft.com/office/drawing/2014/main" id="{FC57E46C-6979-3B46-5A63-4DCF40005A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1716" y="3296113"/>
            <a:ext cx="2351278" cy="759054"/>
          </a:xfrm>
          <a:prstGeom prst="rect">
            <a:avLst/>
          </a:prstGeom>
        </p:spPr>
      </p:pic>
      <p:sp>
        <p:nvSpPr>
          <p:cNvPr id="18" name="AutoShape 4" descr="Mood Disorders Society of Canada Logo">
            <a:extLst>
              <a:ext uri="{FF2B5EF4-FFF2-40B4-BE49-F238E27FC236}">
                <a16:creationId xmlns:a16="http://schemas.microsoft.com/office/drawing/2014/main" id="{DA18926E-B743-C488-BD84-11F655B023CC}"/>
              </a:ext>
            </a:extLst>
          </p:cNvPr>
          <p:cNvSpPr>
            <a:spLocks noChangeAspect="1" noChangeArrowheads="1"/>
          </p:cNvSpPr>
          <p:nvPr/>
        </p:nvSpPr>
        <p:spPr bwMode="auto">
          <a:xfrm>
            <a:off x="5943600" y="352324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Myeloma Canada">
            <a:extLst>
              <a:ext uri="{FF2B5EF4-FFF2-40B4-BE49-F238E27FC236}">
                <a16:creationId xmlns:a16="http://schemas.microsoft.com/office/drawing/2014/main" id="{7F7BD21C-C031-6C6E-05F3-AA9C474AF99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56285" y="3177848"/>
            <a:ext cx="2495596" cy="995584"/>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a:extLst>
              <a:ext uri="{FF2B5EF4-FFF2-40B4-BE49-F238E27FC236}">
                <a16:creationId xmlns:a16="http://schemas.microsoft.com/office/drawing/2014/main" id="{F1F8B9EE-626F-76B4-2222-764484B35B07}"/>
              </a:ext>
            </a:extLst>
          </p:cNvPr>
          <p:cNvSpPr/>
          <p:nvPr/>
        </p:nvSpPr>
        <p:spPr>
          <a:xfrm>
            <a:off x="6651173" y="3447040"/>
            <a:ext cx="1767016" cy="457200"/>
          </a:xfrm>
          <a:prstGeom prst="roundRect">
            <a:avLst/>
          </a:pr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Jessy Ranger</a:t>
            </a:r>
          </a:p>
        </p:txBody>
      </p:sp>
      <p:sp>
        <p:nvSpPr>
          <p:cNvPr id="19" name="Rounded Rectangle 18">
            <a:extLst>
              <a:ext uri="{FF2B5EF4-FFF2-40B4-BE49-F238E27FC236}">
                <a16:creationId xmlns:a16="http://schemas.microsoft.com/office/drawing/2014/main" id="{276E040D-BCA6-EC3F-A49B-058FDA612ADA}"/>
              </a:ext>
            </a:extLst>
          </p:cNvPr>
          <p:cNvSpPr/>
          <p:nvPr/>
        </p:nvSpPr>
        <p:spPr>
          <a:xfrm>
            <a:off x="6640286" y="4665936"/>
            <a:ext cx="1767016" cy="457200"/>
          </a:xfrm>
          <a:prstGeom prst="roundRect">
            <a:avLst/>
          </a:pr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Dave </a:t>
            </a:r>
            <a:r>
              <a:rPr lang="en-US" b="1" err="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Gallson</a:t>
            </a:r>
            <a:endPar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0" name="Rounded Rectangle 19">
            <a:extLst>
              <a:ext uri="{FF2B5EF4-FFF2-40B4-BE49-F238E27FC236}">
                <a16:creationId xmlns:a16="http://schemas.microsoft.com/office/drawing/2014/main" id="{A92C5F46-BE8B-480A-49FC-05A490F2A44A}"/>
              </a:ext>
            </a:extLst>
          </p:cNvPr>
          <p:cNvSpPr/>
          <p:nvPr/>
        </p:nvSpPr>
        <p:spPr>
          <a:xfrm>
            <a:off x="6640286" y="5196279"/>
            <a:ext cx="1767016" cy="457200"/>
          </a:xfrm>
          <a:prstGeom prst="roundRect">
            <a:avLst/>
          </a:pr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Nancy Zorzi</a:t>
            </a:r>
          </a:p>
        </p:txBody>
      </p:sp>
      <p:sp>
        <p:nvSpPr>
          <p:cNvPr id="22" name="Rounded Rectangle 21">
            <a:extLst>
              <a:ext uri="{FF2B5EF4-FFF2-40B4-BE49-F238E27FC236}">
                <a16:creationId xmlns:a16="http://schemas.microsoft.com/office/drawing/2014/main" id="{63110495-8659-E868-3DE3-8F1A82B3F90C}"/>
              </a:ext>
            </a:extLst>
          </p:cNvPr>
          <p:cNvSpPr/>
          <p:nvPr/>
        </p:nvSpPr>
        <p:spPr>
          <a:xfrm>
            <a:off x="509312" y="4695529"/>
            <a:ext cx="2186306" cy="457200"/>
          </a:xfrm>
          <a:prstGeom prst="roundRect">
            <a:avLst/>
          </a:pr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Stephanie Hamzo</a:t>
            </a:r>
          </a:p>
        </p:txBody>
      </p:sp>
      <p:sp>
        <p:nvSpPr>
          <p:cNvPr id="23" name="Rounded Rectangle 22">
            <a:extLst>
              <a:ext uri="{FF2B5EF4-FFF2-40B4-BE49-F238E27FC236}">
                <a16:creationId xmlns:a16="http://schemas.microsoft.com/office/drawing/2014/main" id="{02847A49-18BE-AC11-F636-C1F341CE71E9}"/>
              </a:ext>
            </a:extLst>
          </p:cNvPr>
          <p:cNvSpPr/>
          <p:nvPr/>
        </p:nvSpPr>
        <p:spPr>
          <a:xfrm>
            <a:off x="509312" y="5223322"/>
            <a:ext cx="2186307" cy="457200"/>
          </a:xfrm>
          <a:prstGeom prst="roundRect">
            <a:avLst/>
          </a:pr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Bonnie Macfarlane</a:t>
            </a:r>
          </a:p>
        </p:txBody>
      </p:sp>
      <p:sp>
        <p:nvSpPr>
          <p:cNvPr id="24" name="Rounded Rectangle 23">
            <a:extLst>
              <a:ext uri="{FF2B5EF4-FFF2-40B4-BE49-F238E27FC236}">
                <a16:creationId xmlns:a16="http://schemas.microsoft.com/office/drawing/2014/main" id="{897E1912-E2F9-2468-3ED8-429FB208D1B4}"/>
              </a:ext>
            </a:extLst>
          </p:cNvPr>
          <p:cNvSpPr/>
          <p:nvPr/>
        </p:nvSpPr>
        <p:spPr>
          <a:xfrm>
            <a:off x="6471556" y="1992092"/>
            <a:ext cx="2096532" cy="457200"/>
          </a:xfrm>
          <a:prstGeom prst="roundRect">
            <a:avLst/>
          </a:pr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Susi Vander Wyk</a:t>
            </a:r>
          </a:p>
        </p:txBody>
      </p:sp>
      <p:sp>
        <p:nvSpPr>
          <p:cNvPr id="25" name="Rounded Rectangle 24">
            <a:extLst>
              <a:ext uri="{FF2B5EF4-FFF2-40B4-BE49-F238E27FC236}">
                <a16:creationId xmlns:a16="http://schemas.microsoft.com/office/drawing/2014/main" id="{4DD8EB1A-A4B7-94C2-7DBF-528250D3E308}"/>
              </a:ext>
            </a:extLst>
          </p:cNvPr>
          <p:cNvSpPr/>
          <p:nvPr/>
        </p:nvSpPr>
        <p:spPr>
          <a:xfrm>
            <a:off x="766263" y="1992092"/>
            <a:ext cx="1672405" cy="457200"/>
          </a:xfrm>
          <a:prstGeom prst="roundRect">
            <a:avLst/>
          </a:pr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Barry Stein</a:t>
            </a:r>
          </a:p>
        </p:txBody>
      </p:sp>
      <p:sp>
        <p:nvSpPr>
          <p:cNvPr id="26" name="Rounded Rectangle 25">
            <a:extLst>
              <a:ext uri="{FF2B5EF4-FFF2-40B4-BE49-F238E27FC236}">
                <a16:creationId xmlns:a16="http://schemas.microsoft.com/office/drawing/2014/main" id="{7A88DF52-F9A9-CBE5-E34F-1DE4A0BB0A9D}"/>
              </a:ext>
            </a:extLst>
          </p:cNvPr>
          <p:cNvSpPr/>
          <p:nvPr/>
        </p:nvSpPr>
        <p:spPr>
          <a:xfrm>
            <a:off x="766263" y="3447040"/>
            <a:ext cx="1672405" cy="457200"/>
          </a:xfrm>
          <a:prstGeom prst="roundRect">
            <a:avLst/>
          </a:pr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Gail </a:t>
            </a:r>
            <a:r>
              <a:rPr lang="en-US" b="1" err="1">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Attara</a:t>
            </a:r>
            <a:endParaRPr lang="en-US" b="1">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29" name="Picture 4" descr="Resources — Love for Lewiston">
            <a:extLst>
              <a:ext uri="{FF2B5EF4-FFF2-40B4-BE49-F238E27FC236}">
                <a16:creationId xmlns:a16="http://schemas.microsoft.com/office/drawing/2014/main" id="{BD8DE961-C0EE-C050-4E3F-CBA73189B44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a:fillRect/>
          </a:stretch>
        </p:blipFill>
        <p:spPr bwMode="auto">
          <a:xfrm>
            <a:off x="8953137" y="1756816"/>
            <a:ext cx="1796627" cy="9277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5305DA7-7605-794D-7AFC-B484FD0EAB00}"/>
              </a:ext>
            </a:extLst>
          </p:cNvPr>
          <p:cNvSpPr>
            <a:spLocks noGrp="1"/>
          </p:cNvSpPr>
          <p:nvPr>
            <p:ph type="sldNum" sz="quarter" idx="12"/>
          </p:nvPr>
        </p:nvSpPr>
        <p:spPr/>
        <p:txBody>
          <a:bodyPr/>
          <a:lstStyle/>
          <a:p>
            <a:fld id="{E6F2C282-108E-4A2F-B2AB-D48996F01AEB}" type="slidenum">
              <a:rPr lang="en-US" smtClean="0"/>
              <a:t>7</a:t>
            </a:fld>
            <a:endParaRPr lang="en-US"/>
          </a:p>
        </p:txBody>
      </p:sp>
    </p:spTree>
    <p:extLst>
      <p:ext uri="{BB962C8B-B14F-4D97-AF65-F5344CB8AC3E}">
        <p14:creationId xmlns:p14="http://schemas.microsoft.com/office/powerpoint/2010/main" val="273258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eather Logan">
            <a:extLst>
              <a:ext uri="{FF2B5EF4-FFF2-40B4-BE49-F238E27FC236}">
                <a16:creationId xmlns:a16="http://schemas.microsoft.com/office/drawing/2014/main" id="{BA587396-8142-7EAA-7CBD-60AC81B831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4690688" y="2274992"/>
            <a:ext cx="2275703" cy="230801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Dr. Nicole Mittmann">
            <a:extLst>
              <a:ext uri="{FF2B5EF4-FFF2-40B4-BE49-F238E27FC236}">
                <a16:creationId xmlns:a16="http://schemas.microsoft.com/office/drawing/2014/main" id="{F3ED1DB9-3AAC-3BF7-2412-6A487A71848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8143942" y="2273324"/>
            <a:ext cx="2275703" cy="23096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udha Kutty">
            <a:extLst>
              <a:ext uri="{FF2B5EF4-FFF2-40B4-BE49-F238E27FC236}">
                <a16:creationId xmlns:a16="http://schemas.microsoft.com/office/drawing/2014/main" id="{228B7F83-7320-1FE4-36BE-1253AF263B6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1152138" y="2274992"/>
            <a:ext cx="2275703" cy="230801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945320E2-EBBB-277B-ACA9-71A58FBE06A8}"/>
              </a:ext>
            </a:extLst>
          </p:cNvPr>
          <p:cNvSpPr/>
          <p:nvPr/>
        </p:nvSpPr>
        <p:spPr>
          <a:xfrm>
            <a:off x="1453787" y="4744500"/>
            <a:ext cx="1672405" cy="4572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246CBE"/>
                </a:solidFill>
                <a:latin typeface="Lato" panose="020F0502020204030203" pitchFamily="34" charset="0"/>
                <a:ea typeface="Lato" panose="020F0502020204030203" pitchFamily="34" charset="0"/>
                <a:cs typeface="Lato" panose="020F0502020204030203" pitchFamily="34" charset="0"/>
              </a:rPr>
              <a:t>Sudha Kutty</a:t>
            </a:r>
          </a:p>
        </p:txBody>
      </p:sp>
      <p:sp>
        <p:nvSpPr>
          <p:cNvPr id="6" name="Rounded Rectangle 5">
            <a:extLst>
              <a:ext uri="{FF2B5EF4-FFF2-40B4-BE49-F238E27FC236}">
                <a16:creationId xmlns:a16="http://schemas.microsoft.com/office/drawing/2014/main" id="{A07AFBEB-16E7-0EA2-A383-CB0A2E60C562}"/>
              </a:ext>
            </a:extLst>
          </p:cNvPr>
          <p:cNvSpPr/>
          <p:nvPr/>
        </p:nvSpPr>
        <p:spPr>
          <a:xfrm>
            <a:off x="4841511" y="4744500"/>
            <a:ext cx="1974055" cy="4572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246CBE"/>
                </a:solidFill>
                <a:latin typeface="Lato" panose="020F0502020204030203" pitchFamily="34" charset="0"/>
                <a:ea typeface="Lato" panose="020F0502020204030203" pitchFamily="34" charset="0"/>
                <a:cs typeface="Lato" panose="020F0502020204030203" pitchFamily="34" charset="0"/>
              </a:rPr>
              <a:t>Heather Logan</a:t>
            </a:r>
          </a:p>
        </p:txBody>
      </p:sp>
      <p:sp>
        <p:nvSpPr>
          <p:cNvPr id="7" name="Rounded Rectangle 6">
            <a:extLst>
              <a:ext uri="{FF2B5EF4-FFF2-40B4-BE49-F238E27FC236}">
                <a16:creationId xmlns:a16="http://schemas.microsoft.com/office/drawing/2014/main" id="{5C28B3AE-4918-9230-38DA-209AFF91ECB8}"/>
              </a:ext>
            </a:extLst>
          </p:cNvPr>
          <p:cNvSpPr/>
          <p:nvPr/>
        </p:nvSpPr>
        <p:spPr>
          <a:xfrm>
            <a:off x="8294767" y="4744500"/>
            <a:ext cx="1974055" cy="4572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246CBE"/>
                </a:solidFill>
                <a:latin typeface="Lato" panose="020F0502020204030203" pitchFamily="34" charset="0"/>
                <a:ea typeface="Lato" panose="020F0502020204030203" pitchFamily="34" charset="0"/>
                <a:cs typeface="Lato" panose="020F0502020204030203" pitchFamily="34" charset="0"/>
              </a:rPr>
              <a:t>Nicole </a:t>
            </a:r>
            <a:r>
              <a:rPr lang="en-US" b="1" err="1">
                <a:solidFill>
                  <a:srgbClr val="246CBE"/>
                </a:solidFill>
                <a:latin typeface="Lato" panose="020F0502020204030203" pitchFamily="34" charset="0"/>
                <a:ea typeface="Lato" panose="020F0502020204030203" pitchFamily="34" charset="0"/>
                <a:cs typeface="Lato" panose="020F0502020204030203" pitchFamily="34" charset="0"/>
              </a:rPr>
              <a:t>Mittmann</a:t>
            </a:r>
            <a:endParaRPr lang="en-US" b="1">
              <a:solidFill>
                <a:srgbClr val="246CBE"/>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07483DDB-A5D8-7C81-E2E4-3E621AB605DE}"/>
              </a:ext>
            </a:extLst>
          </p:cNvPr>
          <p:cNvSpPr txBox="1"/>
          <p:nvPr/>
        </p:nvSpPr>
        <p:spPr>
          <a:xfrm>
            <a:off x="4401444" y="5139915"/>
            <a:ext cx="2854188" cy="523220"/>
          </a:xfrm>
          <a:prstGeom prst="rect">
            <a:avLst/>
          </a:prstGeom>
          <a:noFill/>
        </p:spPr>
        <p:txBody>
          <a:bodyPr wrap="square">
            <a:spAutoFit/>
          </a:bodyPr>
          <a:lstStyle/>
          <a:p>
            <a:pPr algn="ctr"/>
            <a:r>
              <a:rPr lang="en-US" sz="1400">
                <a:solidFill>
                  <a:srgbClr val="246CBE"/>
                </a:solidFill>
                <a:latin typeface="Lato" panose="020F0502020204030203" pitchFamily="34" charset="0"/>
                <a:ea typeface="Lato" panose="020F0502020204030203" pitchFamily="34" charset="0"/>
                <a:cs typeface="Lato" panose="020F0502020204030203" pitchFamily="34" charset="0"/>
              </a:rPr>
              <a:t>Vice-President, Strategic Relationships and Initiatives</a:t>
            </a:r>
          </a:p>
        </p:txBody>
      </p:sp>
      <p:sp>
        <p:nvSpPr>
          <p:cNvPr id="13" name="TextBox 12">
            <a:extLst>
              <a:ext uri="{FF2B5EF4-FFF2-40B4-BE49-F238E27FC236}">
                <a16:creationId xmlns:a16="http://schemas.microsoft.com/office/drawing/2014/main" id="{E73D6C71-598A-62EC-3C02-DC7A53525B61}"/>
              </a:ext>
            </a:extLst>
          </p:cNvPr>
          <p:cNvSpPr txBox="1"/>
          <p:nvPr/>
        </p:nvSpPr>
        <p:spPr>
          <a:xfrm>
            <a:off x="862895" y="5139915"/>
            <a:ext cx="2854188" cy="523220"/>
          </a:xfrm>
          <a:prstGeom prst="rect">
            <a:avLst/>
          </a:prstGeom>
          <a:noFill/>
        </p:spPr>
        <p:txBody>
          <a:bodyPr wrap="square">
            <a:spAutoFit/>
          </a:bodyPr>
          <a:lstStyle/>
          <a:p>
            <a:pPr algn="ctr"/>
            <a:r>
              <a:rPr lang="en-US" sz="1400">
                <a:solidFill>
                  <a:srgbClr val="246CBE"/>
                </a:solidFill>
                <a:latin typeface="Lato" panose="020F0502020204030203" pitchFamily="34" charset="0"/>
                <a:ea typeface="Lato" panose="020F0502020204030203" pitchFamily="34" charset="0"/>
                <a:cs typeface="Lato" panose="020F0502020204030203" pitchFamily="34" charset="0"/>
              </a:rPr>
              <a:t>Executive Vice-President, Evidence, Products, and Services</a:t>
            </a:r>
          </a:p>
        </p:txBody>
      </p:sp>
      <p:sp>
        <p:nvSpPr>
          <p:cNvPr id="14" name="TextBox 13">
            <a:extLst>
              <a:ext uri="{FF2B5EF4-FFF2-40B4-BE49-F238E27FC236}">
                <a16:creationId xmlns:a16="http://schemas.microsoft.com/office/drawing/2014/main" id="{52937855-5FF4-926D-B583-5A976F651E28}"/>
              </a:ext>
            </a:extLst>
          </p:cNvPr>
          <p:cNvSpPr txBox="1"/>
          <p:nvPr/>
        </p:nvSpPr>
        <p:spPr>
          <a:xfrm>
            <a:off x="7854699" y="5139915"/>
            <a:ext cx="2854188" cy="523220"/>
          </a:xfrm>
          <a:prstGeom prst="rect">
            <a:avLst/>
          </a:prstGeom>
          <a:noFill/>
        </p:spPr>
        <p:txBody>
          <a:bodyPr wrap="square">
            <a:spAutoFit/>
          </a:bodyPr>
          <a:lstStyle/>
          <a:p>
            <a:pPr algn="ctr"/>
            <a:r>
              <a:rPr lang="en-US" sz="1400">
                <a:solidFill>
                  <a:srgbClr val="246CBE"/>
                </a:solidFill>
                <a:latin typeface="Lato" panose="020F0502020204030203" pitchFamily="34" charset="0"/>
                <a:ea typeface="Lato" panose="020F0502020204030203" pitchFamily="34" charset="0"/>
                <a:cs typeface="Lato" panose="020F0502020204030203" pitchFamily="34" charset="0"/>
              </a:rPr>
              <a:t>Chief Scientist and Vice President of Evidence</a:t>
            </a:r>
          </a:p>
        </p:txBody>
      </p:sp>
      <p:sp>
        <p:nvSpPr>
          <p:cNvPr id="3" name="Slide Number Placeholder 2">
            <a:extLst>
              <a:ext uri="{FF2B5EF4-FFF2-40B4-BE49-F238E27FC236}">
                <a16:creationId xmlns:a16="http://schemas.microsoft.com/office/drawing/2014/main" id="{45743F34-1D6D-B0AC-2660-13D941A5A135}"/>
              </a:ext>
            </a:extLst>
          </p:cNvPr>
          <p:cNvSpPr>
            <a:spLocks noGrp="1"/>
          </p:cNvSpPr>
          <p:nvPr>
            <p:ph type="sldNum" sz="quarter" idx="12"/>
          </p:nvPr>
        </p:nvSpPr>
        <p:spPr/>
        <p:txBody>
          <a:bodyPr/>
          <a:lstStyle/>
          <a:p>
            <a:fld id="{E6F2C282-108E-4A2F-B2AB-D48996F01AEB}" type="slidenum">
              <a:rPr lang="en-US" smtClean="0"/>
              <a:t>8</a:t>
            </a:fld>
            <a:endParaRPr lang="en-US"/>
          </a:p>
        </p:txBody>
      </p:sp>
      <p:pic>
        <p:nvPicPr>
          <p:cNvPr id="4" name="Picture 3">
            <a:extLst>
              <a:ext uri="{FF2B5EF4-FFF2-40B4-BE49-F238E27FC236}">
                <a16:creationId xmlns:a16="http://schemas.microsoft.com/office/drawing/2014/main" id="{6D03A4A4-4D30-C70D-2623-0555F1A442D9}"/>
              </a:ext>
            </a:extLst>
          </p:cNvPr>
          <p:cNvPicPr>
            <a:picLocks noChangeAspect="1"/>
          </p:cNvPicPr>
          <p:nvPr/>
        </p:nvPicPr>
        <p:blipFill>
          <a:blip r:embed="rId6"/>
          <a:stretch>
            <a:fillRect/>
          </a:stretch>
        </p:blipFill>
        <p:spPr>
          <a:xfrm>
            <a:off x="617127" y="407332"/>
            <a:ext cx="7772400" cy="1248968"/>
          </a:xfrm>
          <a:prstGeom prst="rect">
            <a:avLst/>
          </a:prstGeom>
        </p:spPr>
      </p:pic>
    </p:spTree>
    <p:extLst>
      <p:ext uri="{BB962C8B-B14F-4D97-AF65-F5344CB8AC3E}">
        <p14:creationId xmlns:p14="http://schemas.microsoft.com/office/powerpoint/2010/main" val="6529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AFCF-CB81-6754-5C37-1972A7D36847}"/>
              </a:ext>
            </a:extLst>
          </p:cNvPr>
          <p:cNvSpPr>
            <a:spLocks noGrp="1"/>
          </p:cNvSpPr>
          <p:nvPr>
            <p:ph type="title"/>
          </p:nvPr>
        </p:nvSpPr>
        <p:spPr>
          <a:xfrm>
            <a:off x="783113" y="353168"/>
            <a:ext cx="3450771" cy="1156144"/>
          </a:xfrm>
        </p:spPr>
        <p:txBody>
          <a:bodyPr>
            <a:normAutofit/>
          </a:bodyPr>
          <a:lstStyle/>
          <a:p>
            <a:pPr algn="ctr"/>
            <a:r>
              <a:rPr lang="en-US" sz="3200" b="1">
                <a:latin typeface="Lato" panose="020F0502020204030203" pitchFamily="34" charset="0"/>
                <a:ea typeface="Lato" panose="020F0502020204030203" pitchFamily="34" charset="0"/>
                <a:cs typeface="Lato" panose="020F0502020204030203" pitchFamily="34" charset="0"/>
              </a:rPr>
              <a:t>Opportunity #1</a:t>
            </a:r>
          </a:p>
        </p:txBody>
      </p:sp>
      <p:sp>
        <p:nvSpPr>
          <p:cNvPr id="6" name="Rectangle 5">
            <a:extLst>
              <a:ext uri="{FF2B5EF4-FFF2-40B4-BE49-F238E27FC236}">
                <a16:creationId xmlns:a16="http://schemas.microsoft.com/office/drawing/2014/main" id="{CAAB04AF-365A-70ED-E820-651552A6A19F}"/>
              </a:ext>
            </a:extLst>
          </p:cNvPr>
          <p:cNvSpPr/>
          <p:nvPr/>
        </p:nvSpPr>
        <p:spPr>
          <a:xfrm>
            <a:off x="124526" y="1408664"/>
            <a:ext cx="4767943" cy="407773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Ins="144000" bIns="144000" rtlCol="0" anchor="ctr"/>
          <a:lstStyle/>
          <a:p>
            <a:pPr>
              <a:spcAft>
                <a:spcPts val="1200"/>
              </a:spcAft>
            </a:pPr>
            <a:r>
              <a:rPr lang="en-CA" sz="2000">
                <a:solidFill>
                  <a:schemeClr val="bg1"/>
                </a:solidFill>
                <a:latin typeface="Lato" panose="020F0502020204030203" pitchFamily="34" charset="0"/>
                <a:ea typeface="Lato" panose="020F0502020204030203" pitchFamily="34" charset="0"/>
                <a:cs typeface="Lato" panose="020F0502020204030203" pitchFamily="34" charset="0"/>
              </a:rPr>
              <a:t>Improved representation of the lived patient experience in expert committee deliberations.</a:t>
            </a:r>
          </a:p>
          <a:p>
            <a:pPr marL="457200" lvl="0" indent="-313200">
              <a:spcBef>
                <a:spcPts val="600"/>
              </a:spcBef>
              <a:buFont typeface="+mj-lt"/>
              <a:buAutoNum type="arabicPeriod"/>
            </a:pPr>
            <a:r>
              <a:rPr lang="en-CA" sz="2000">
                <a:solidFill>
                  <a:schemeClr val="bg1"/>
                </a:solidFill>
                <a:latin typeface="Lato" panose="020F0502020204030203" pitchFamily="34" charset="0"/>
                <a:ea typeface="Lato" panose="020F0502020204030203" pitchFamily="34" charset="0"/>
                <a:cs typeface="Lato" panose="020F0502020204030203" pitchFamily="34" charset="0"/>
              </a:rPr>
              <a:t>Informing a fair selection process for patient organizations / patients with lived experiences who attend expert committee meetings</a:t>
            </a:r>
          </a:p>
          <a:p>
            <a:pPr marL="457200" indent="-313200">
              <a:spcBef>
                <a:spcPts val="600"/>
              </a:spcBef>
              <a:buFont typeface="+mj-lt"/>
              <a:buAutoNum type="arabicPeriod"/>
            </a:pPr>
            <a:r>
              <a:rPr lang="en-US" sz="2000">
                <a:solidFill>
                  <a:schemeClr val="bg1"/>
                </a:solidFill>
                <a:latin typeface="Lato" panose="020F0502020204030203" pitchFamily="34" charset="0"/>
                <a:ea typeface="Lato" panose="020F0502020204030203" pitchFamily="34" charset="0"/>
                <a:cs typeface="Lato" panose="020F0502020204030203" pitchFamily="34" charset="0"/>
              </a:rPr>
              <a:t>Creating a standardized procedure for selecting patient organizations, patients with lived experience, as well as clinician experts</a:t>
            </a:r>
            <a:r>
              <a:rPr lang="en-CA" sz="2000">
                <a:solidFill>
                  <a:schemeClr val="bg1"/>
                </a:solidFill>
                <a:latin typeface="Lato" panose="020F0502020204030203" pitchFamily="34" charset="0"/>
                <a:ea typeface="Lato" panose="020F0502020204030203" pitchFamily="34" charset="0"/>
                <a:cs typeface="Lato" panose="020F0502020204030203" pitchFamily="34" charset="0"/>
              </a:rPr>
              <a:t> </a:t>
            </a:r>
          </a:p>
        </p:txBody>
      </p:sp>
      <p:sp>
        <p:nvSpPr>
          <p:cNvPr id="7" name="Bent-Up Arrow 6">
            <a:extLst>
              <a:ext uri="{FF2B5EF4-FFF2-40B4-BE49-F238E27FC236}">
                <a16:creationId xmlns:a16="http://schemas.microsoft.com/office/drawing/2014/main" id="{FB4D5F29-8E1A-1380-C87C-5D4555FB88A7}"/>
              </a:ext>
            </a:extLst>
          </p:cNvPr>
          <p:cNvSpPr/>
          <p:nvPr/>
        </p:nvSpPr>
        <p:spPr>
          <a:xfrm rot="5400000">
            <a:off x="4421190" y="5130445"/>
            <a:ext cx="314206" cy="1040244"/>
          </a:xfrm>
          <a:prstGeom prst="bentUp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able with papers and pictures&#10;&#10;Description automatically generated">
            <a:extLst>
              <a:ext uri="{FF2B5EF4-FFF2-40B4-BE49-F238E27FC236}">
                <a16:creationId xmlns:a16="http://schemas.microsoft.com/office/drawing/2014/main" id="{BAA22B3B-8272-C970-420D-AD961FA0EB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6266902" y="-1168161"/>
            <a:ext cx="6857674" cy="9194647"/>
          </a:xfrm>
          <a:prstGeom prst="rect">
            <a:avLst/>
          </a:prstGeom>
        </p:spPr>
      </p:pic>
      <p:sp>
        <p:nvSpPr>
          <p:cNvPr id="3" name="Slide Number Placeholder 2">
            <a:extLst>
              <a:ext uri="{FF2B5EF4-FFF2-40B4-BE49-F238E27FC236}">
                <a16:creationId xmlns:a16="http://schemas.microsoft.com/office/drawing/2014/main" id="{FA98C5DA-FC64-00EF-20F8-3CF1BEE51EFF}"/>
              </a:ext>
            </a:extLst>
          </p:cNvPr>
          <p:cNvSpPr>
            <a:spLocks noGrp="1"/>
          </p:cNvSpPr>
          <p:nvPr>
            <p:ph type="sldNum" sz="quarter" idx="12"/>
          </p:nvPr>
        </p:nvSpPr>
        <p:spPr/>
        <p:txBody>
          <a:bodyPr/>
          <a:lstStyle/>
          <a:p>
            <a:fld id="{E6F2C282-108E-4A2F-B2AB-D48996F01AEB}" type="slidenum">
              <a:rPr lang="en-US" smtClean="0"/>
              <a:t>9</a:t>
            </a:fld>
            <a:endParaRPr lang="en-US"/>
          </a:p>
        </p:txBody>
      </p:sp>
    </p:spTree>
    <p:extLst>
      <p:ext uri="{BB962C8B-B14F-4D97-AF65-F5344CB8AC3E}">
        <p14:creationId xmlns:p14="http://schemas.microsoft.com/office/powerpoint/2010/main" val="1475030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96bfa466-0aeb-4d5a-b1c3-9e40753a0096"/>
  <p:tag name="SLIDO_EVENT_UUID" val="cd0aa951-5d6a-485a-88ed-a9180a5bc391"/>
  <p:tag name="SLIDO_EVENT_SECTION_UUID" val="af828db9-35db-44c9-99f2-719a61e9451f"/>
</p:tagLst>
</file>

<file path=ppt/tags/tag2.xml><?xml version="1.0" encoding="utf-8"?>
<p:tagLst xmlns:a="http://schemas.openxmlformats.org/drawingml/2006/main" xmlns:r="http://schemas.openxmlformats.org/officeDocument/2006/relationships" xmlns:p="http://schemas.openxmlformats.org/presentationml/2006/main">
  <p:tag name="SLIDO_TYPE" val="SlidoPoll"/>
  <p:tag name="SLIDO_POLL_UUID" val="95af54ae-48e6-411f-8390-3260090e2b52"/>
  <p:tag name="SLIDO_TIMELINE" val="W3sic2hvd1Jlc3VsdHMiOnRydWUsInBvbGxRdWVzdGlvblV1aWQiOiI1MjM2ZGIxYy0xM2VkLTQxODktYjkxNi0yM2M0N2VlODY5MDIi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135DA2EDDC1043ADDBEA0EC0365999" ma:contentTypeVersion="13" ma:contentTypeDescription="Create a new document." ma:contentTypeScope="" ma:versionID="866b0b7a954f580e012b47133a2cfdb3">
  <xsd:schema xmlns:xsd="http://www.w3.org/2001/XMLSchema" xmlns:xs="http://www.w3.org/2001/XMLSchema" xmlns:p="http://schemas.microsoft.com/office/2006/metadata/properties" xmlns:ns2="09f6d9ca-6b98-41ad-b3e2-d71d6ba612a2" xmlns:ns3="5227762c-1b16-4a06-80c8-bd7533d046ae" targetNamespace="http://schemas.microsoft.com/office/2006/metadata/properties" ma:root="true" ma:fieldsID="9842d5b15b61638b540306491fe94e8b" ns2:_="" ns3:_="">
    <xsd:import namespace="09f6d9ca-6b98-41ad-b3e2-d71d6ba612a2"/>
    <xsd:import namespace="5227762c-1b16-4a06-80c8-bd7533d046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6d9ca-6b98-41ad-b3e2-d71d6ba61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ee78da-ddfb-46f7-86ce-e46b371489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27762c-1b16-4a06-80c8-bd7533d046a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3b8f2d4-ced4-4b2d-8731-75b4a843b1ee}" ma:internalName="TaxCatchAll" ma:showField="CatchAllData" ma:web="5227762c-1b16-4a06-80c8-bd7533d046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f6d9ca-6b98-41ad-b3e2-d71d6ba612a2">
      <Terms xmlns="http://schemas.microsoft.com/office/infopath/2007/PartnerControls"/>
    </lcf76f155ced4ddcb4097134ff3c332f>
    <TaxCatchAll xmlns="5227762c-1b16-4a06-80c8-bd7533d046ae" xsi:nil="true"/>
  </documentManagement>
</p:properties>
</file>

<file path=customXml/itemProps1.xml><?xml version="1.0" encoding="utf-8"?>
<ds:datastoreItem xmlns:ds="http://schemas.openxmlformats.org/officeDocument/2006/customXml" ds:itemID="{190E06C0-8803-4309-B72F-09786F03497E}">
  <ds:schemaRefs>
    <ds:schemaRef ds:uri="http://schemas.microsoft.com/sharepoint/v3/contenttype/forms"/>
  </ds:schemaRefs>
</ds:datastoreItem>
</file>

<file path=customXml/itemProps2.xml><?xml version="1.0" encoding="utf-8"?>
<ds:datastoreItem xmlns:ds="http://schemas.openxmlformats.org/officeDocument/2006/customXml" ds:itemID="{1D594F95-3477-420F-AB10-A5FDA6788044}"/>
</file>

<file path=customXml/itemProps3.xml><?xml version="1.0" encoding="utf-8"?>
<ds:datastoreItem xmlns:ds="http://schemas.openxmlformats.org/officeDocument/2006/customXml" ds:itemID="{9DE5C7F1-CFB9-46C2-955F-D11FB1D53BFB}">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ff59780c-40fd-4b62-8334-613d46bbc5f1"/>
    <ds:schemaRef ds:uri="86b6d03e-b2b6-49d3-b415-d00f92ea09fd"/>
  </ds:schemaRefs>
</ds:datastoreItem>
</file>

<file path=docProps/app.xml><?xml version="1.0" encoding="utf-8"?>
<Properties xmlns="http://schemas.openxmlformats.org/officeDocument/2006/extended-properties" xmlns:vt="http://schemas.openxmlformats.org/officeDocument/2006/docPropsVTypes">
  <TotalTime>9</TotalTime>
  <Words>1602</Words>
  <Application>Microsoft Macintosh PowerPoint</Application>
  <PresentationFormat>Widescreen</PresentationFormat>
  <Paragraphs>175</Paragraphs>
  <Slides>14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ＭＳ Ｐゴシック</vt:lpstr>
      <vt:lpstr>Aptos</vt:lpstr>
      <vt:lpstr>Arial</vt:lpstr>
      <vt:lpstr>Calibri</vt:lpstr>
      <vt:lpstr>Calibri Light</vt:lpstr>
      <vt:lpstr>Courier New</vt:lpstr>
      <vt:lpstr>Lato</vt:lpstr>
      <vt:lpstr>Verdana</vt:lpstr>
      <vt:lpstr>Wingdings</vt:lpstr>
      <vt:lpstr>Wingdings 2</vt:lpstr>
      <vt:lpstr>Wingdings 3</vt:lpstr>
      <vt:lpstr>Office Theme</vt:lpstr>
      <vt:lpstr>Patient impact in CDA-AMC reimbursement reviews:</vt:lpstr>
      <vt:lpstr>Disclosures</vt:lpstr>
      <vt:lpstr>Panel</vt:lpstr>
      <vt:lpstr>PowerPoint Presentation</vt:lpstr>
      <vt:lpstr>PowerPoint Presentation</vt:lpstr>
      <vt:lpstr>PowerPoint Presentation</vt:lpstr>
      <vt:lpstr>Steering Committee</vt:lpstr>
      <vt:lpstr>PowerPoint Presentation</vt:lpstr>
      <vt:lpstr>Opportunity #1</vt:lpstr>
      <vt:lpstr>Opportunity #2</vt:lpstr>
      <vt:lpstr>Opportunity #3</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Macfarlane, Bonnie [JOICA]</dc:creator>
  <cp:lastModifiedBy>Kerry Allerton</cp:lastModifiedBy>
  <cp:revision>3</cp:revision>
  <dcterms:created xsi:type="dcterms:W3CDTF">2023-08-29T12:47:52Z</dcterms:created>
  <dcterms:modified xsi:type="dcterms:W3CDTF">2025-09-09T14:40:20Z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0x01010055135DA2EDDC1043ADDBEA0EC0365999</vt:lpwstr>
  </property>
  <property fmtid="{D5CDD505-2E9C-101B-9397-08002B2CF9AE}" pid="3" name="MediaServiceImageTags">
    <vt:lpwstr/>
  </property>
</Properties>
</file>