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 id="2147483786" r:id="rId2"/>
    <p:sldMasterId id="2147483797" r:id="rId3"/>
    <p:sldMasterId id="2147483807" r:id="rId4"/>
  </p:sldMasterIdLst>
  <p:notesMasterIdLst>
    <p:notesMasterId r:id="rId74"/>
  </p:notesMasterIdLst>
  <p:sldIdLst>
    <p:sldId id="325" r:id="rId5"/>
    <p:sldId id="257" r:id="rId6"/>
    <p:sldId id="350" r:id="rId7"/>
    <p:sldId id="351" r:id="rId8"/>
    <p:sldId id="348" r:id="rId9"/>
    <p:sldId id="359" r:id="rId10"/>
    <p:sldId id="552" r:id="rId11"/>
    <p:sldId id="349" r:id="rId12"/>
    <p:sldId id="549" r:id="rId13"/>
    <p:sldId id="353" r:id="rId14"/>
    <p:sldId id="356" r:id="rId15"/>
    <p:sldId id="329" r:id="rId16"/>
    <p:sldId id="357" r:id="rId17"/>
    <p:sldId id="360" r:id="rId18"/>
    <p:sldId id="361" r:id="rId19"/>
    <p:sldId id="358" r:id="rId20"/>
    <p:sldId id="347" r:id="rId21"/>
    <p:sldId id="362" r:id="rId22"/>
    <p:sldId id="363" r:id="rId23"/>
    <p:sldId id="555" r:id="rId24"/>
    <p:sldId id="550" r:id="rId25"/>
    <p:sldId id="354" r:id="rId26"/>
    <p:sldId id="355" r:id="rId27"/>
    <p:sldId id="554" r:id="rId28"/>
    <p:sldId id="346" r:id="rId29"/>
    <p:sldId id="551" r:id="rId30"/>
    <p:sldId id="282" r:id="rId31"/>
    <p:sldId id="553" r:id="rId32"/>
    <p:sldId id="539" r:id="rId33"/>
    <p:sldId id="556" r:id="rId34"/>
    <p:sldId id="269" r:id="rId35"/>
    <p:sldId id="345" r:id="rId36"/>
    <p:sldId id="336" r:id="rId37"/>
    <p:sldId id="557" r:id="rId38"/>
    <p:sldId id="558" r:id="rId39"/>
    <p:sldId id="559" r:id="rId40"/>
    <p:sldId id="560" r:id="rId41"/>
    <p:sldId id="561" r:id="rId42"/>
    <p:sldId id="562" r:id="rId43"/>
    <p:sldId id="563" r:id="rId44"/>
    <p:sldId id="564" r:id="rId45"/>
    <p:sldId id="565" r:id="rId46"/>
    <p:sldId id="566" r:id="rId47"/>
    <p:sldId id="567" r:id="rId48"/>
    <p:sldId id="568" r:id="rId49"/>
    <p:sldId id="569" r:id="rId50"/>
    <p:sldId id="570" r:id="rId51"/>
    <p:sldId id="571" r:id="rId52"/>
    <p:sldId id="572" r:id="rId53"/>
    <p:sldId id="573" r:id="rId54"/>
    <p:sldId id="574" r:id="rId55"/>
    <p:sldId id="575" r:id="rId56"/>
    <p:sldId id="576" r:id="rId57"/>
    <p:sldId id="577" r:id="rId58"/>
    <p:sldId id="578" r:id="rId59"/>
    <p:sldId id="579" r:id="rId60"/>
    <p:sldId id="580" r:id="rId61"/>
    <p:sldId id="581" r:id="rId62"/>
    <p:sldId id="582" r:id="rId63"/>
    <p:sldId id="583" r:id="rId64"/>
    <p:sldId id="584" r:id="rId65"/>
    <p:sldId id="585" r:id="rId66"/>
    <p:sldId id="586" r:id="rId67"/>
    <p:sldId id="587" r:id="rId68"/>
    <p:sldId id="588" r:id="rId69"/>
    <p:sldId id="589" r:id="rId70"/>
    <p:sldId id="590" r:id="rId71"/>
    <p:sldId id="591" r:id="rId72"/>
    <p:sldId id="592" r:id="rId73"/>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F92"/>
    <a:srgbClr val="3A3938"/>
    <a:srgbClr val="241253"/>
    <a:srgbClr val="2899B6"/>
    <a:srgbClr val="513B71"/>
    <a:srgbClr val="635282"/>
    <a:srgbClr val="251355"/>
    <a:srgbClr val="240355"/>
    <a:srgbClr val="241353"/>
    <a:srgbClr val="230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7"/>
    <p:restoredTop sz="94662"/>
  </p:normalViewPr>
  <p:slideViewPr>
    <p:cSldViewPr snapToGrid="0" snapToObjects="1">
      <p:cViewPr varScale="1">
        <p:scale>
          <a:sx n="128" d="100"/>
          <a:sy n="128" d="100"/>
        </p:scale>
        <p:origin x="128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CAR-Tcell</c:v>
                </c:pt>
              </c:strCache>
            </c:strRef>
          </c:tx>
          <c:spPr>
            <a:solidFill>
              <a:schemeClr val="accent1"/>
            </a:solidFill>
            <a:ln>
              <a:solidFill>
                <a:schemeClr val="bg1"/>
              </a:solidFill>
            </a:ln>
            <a:effectLst/>
          </c:spPr>
          <c:invertIfNegative val="0"/>
          <c:dLbls>
            <c:delete val="1"/>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59</c:v>
                </c:pt>
                <c:pt idx="1">
                  <c:v>117</c:v>
                </c:pt>
                <c:pt idx="2">
                  <c:v>853</c:v>
                </c:pt>
                <c:pt idx="3">
                  <c:v>1438</c:v>
                </c:pt>
                <c:pt idx="4">
                  <c:v>1641</c:v>
                </c:pt>
                <c:pt idx="5">
                  <c:v>778</c:v>
                </c:pt>
              </c:numCache>
            </c:numRef>
          </c:val>
          <c:extLst xmlns:c16r2="http://schemas.microsoft.com/office/drawing/2015/06/chart">
            <c:ext xmlns:c16="http://schemas.microsoft.com/office/drawing/2014/chart" uri="{C3380CC4-5D6E-409C-BE32-E72D297353CC}">
              <c16:uniqueId val="{00000000-77F5-4BC9-B3D5-D39F46DA1783}"/>
            </c:ext>
          </c:extLst>
        </c:ser>
        <c:dLbls>
          <c:showLegendKey val="0"/>
          <c:showVal val="1"/>
          <c:showCatName val="0"/>
          <c:showSerName val="0"/>
          <c:showPercent val="0"/>
          <c:showBubbleSize val="0"/>
        </c:dLbls>
        <c:gapWidth val="75"/>
        <c:axId val="733743920"/>
        <c:axId val="733742352"/>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Sheet1!$C$1</c15:sqref>
                        </c15:formulaRef>
                      </c:ext>
                    </c:extLst>
                    <c:strCache>
                      <c:ptCount val="1"/>
                      <c:pt idx="0">
                        <c:v>DLI for Prevention of Relapse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a:solidFill>
                              <a:schemeClr val="tx1">
                                <a:lumMod val="35000"/>
                                <a:lumOff val="65000"/>
                              </a:schemeClr>
                            </a:solidFill>
                          </a:ln>
                          <a:effectLst/>
                        </c:spPr>
                      </c15:leaderLines>
                    </c:ext>
                  </c:extLst>
                </c:dLbls>
                <c:cat>
                  <c:numRef>
                    <c:extLst xmlns:c16r2="http://schemas.microsoft.com/office/drawing/2015/06/chart">
                      <c:ext uri="{02D57815-91ED-43cb-92C2-25804820EDAC}">
                        <c15:formulaRef>
                          <c15:sqref>Sheet1!$A$2:$A$7</c15:sqref>
                        </c15:formulaRef>
                      </c:ext>
                    </c:extLst>
                    <c:numCache>
                      <c:formatCode>General</c:formatCode>
                      <c:ptCount val="6"/>
                      <c:pt idx="0">
                        <c:v>2016</c:v>
                      </c:pt>
                      <c:pt idx="1">
                        <c:v>2017</c:v>
                      </c:pt>
                      <c:pt idx="2">
                        <c:v>2018</c:v>
                      </c:pt>
                      <c:pt idx="3">
                        <c:v>2019</c:v>
                      </c:pt>
                      <c:pt idx="4">
                        <c:v>2020</c:v>
                      </c:pt>
                      <c:pt idx="5">
                        <c:v>2021</c:v>
                      </c:pt>
                    </c:numCache>
                  </c:numRef>
                </c:cat>
                <c:val>
                  <c:numRef>
                    <c:extLst xmlns:c16r2="http://schemas.microsoft.com/office/drawing/2015/06/chart">
                      <c:ext uri="{02D57815-91ED-43cb-92C2-25804820EDAC}">
                        <c15:formulaRef>
                          <c15:sqref>Sheet1!$C$2:$C$7</c15:sqref>
                        </c15:formulaRef>
                      </c:ext>
                    </c:extLst>
                    <c:numCache>
                      <c:formatCode>General</c:formatCode>
                      <c:ptCount val="6"/>
                      <c:pt idx="0">
                        <c:v>50</c:v>
                      </c:pt>
                      <c:pt idx="1">
                        <c:v>118</c:v>
                      </c:pt>
                      <c:pt idx="2">
                        <c:v>41</c:v>
                      </c:pt>
                      <c:pt idx="3">
                        <c:v>2.8</c:v>
                      </c:pt>
                    </c:numCache>
                  </c:numRef>
                </c:val>
                <c:extLst xmlns:c16r2="http://schemas.microsoft.com/office/drawing/2015/06/chart">
                  <c:ext xmlns:c16="http://schemas.microsoft.com/office/drawing/2014/chart" uri="{C3380CC4-5D6E-409C-BE32-E72D297353CC}">
                    <c16:uniqueId val="{00000001-77F5-4BC9-B3D5-D39F46DA1783}"/>
                  </c:ext>
                </c:extLst>
              </c15:ser>
            </c15:filteredBarSeries>
          </c:ext>
        </c:extLst>
      </c:barChart>
      <c:lineChart>
        <c:grouping val="stacked"/>
        <c:varyColors val="0"/>
        <c:ser>
          <c:idx val="2"/>
          <c:order val="2"/>
          <c:tx>
            <c:strRef>
              <c:f>Sheet1!$D$1</c:f>
              <c:strCache>
                <c:ptCount val="1"/>
                <c:pt idx="0">
                  <c:v>Cumulative</c:v>
                </c:pt>
              </c:strCache>
            </c:strRef>
          </c:tx>
          <c:spPr>
            <a:ln w="38100" cap="rnd">
              <a:solidFill>
                <a:schemeClr val="accent3"/>
              </a:solidFill>
              <a:round/>
            </a:ln>
            <a:effectLst/>
          </c:spPr>
          <c:marker>
            <c:symbol val="circle"/>
            <c:size val="8"/>
            <c:spPr>
              <a:solidFill>
                <a:schemeClr val="accent3"/>
              </a:solidFill>
              <a:ln w="57150">
                <a:solidFill>
                  <a:schemeClr val="accent3"/>
                </a:solidFill>
              </a:ln>
              <a:effectLst/>
            </c:spPr>
          </c:marker>
          <c:cat>
            <c:numRef>
              <c:f>Sheet1!$A$2:$A$7</c:f>
              <c:numCache>
                <c:formatCode>General</c:formatCode>
                <c:ptCount val="6"/>
                <c:pt idx="0">
                  <c:v>2016</c:v>
                </c:pt>
                <c:pt idx="1">
                  <c:v>2017</c:v>
                </c:pt>
                <c:pt idx="2">
                  <c:v>2018</c:v>
                </c:pt>
                <c:pt idx="3">
                  <c:v>2019</c:v>
                </c:pt>
                <c:pt idx="4">
                  <c:v>2020</c:v>
                </c:pt>
                <c:pt idx="5">
                  <c:v>2021</c:v>
                </c:pt>
              </c:numCache>
            </c:numRef>
          </c:cat>
          <c:val>
            <c:numRef>
              <c:f>Sheet1!$D$2:$D$7</c:f>
              <c:numCache>
                <c:formatCode>General</c:formatCode>
                <c:ptCount val="6"/>
                <c:pt idx="0">
                  <c:v>59</c:v>
                </c:pt>
                <c:pt idx="1">
                  <c:v>176</c:v>
                </c:pt>
                <c:pt idx="2">
                  <c:v>1029</c:v>
                </c:pt>
                <c:pt idx="3">
                  <c:v>2467</c:v>
                </c:pt>
                <c:pt idx="4">
                  <c:v>4108</c:v>
                </c:pt>
                <c:pt idx="5">
                  <c:v>4886</c:v>
                </c:pt>
              </c:numCache>
            </c:numRef>
          </c:val>
          <c:smooth val="0"/>
          <c:extLst xmlns:c16r2="http://schemas.microsoft.com/office/drawing/2015/06/chart">
            <c:ext xmlns:c16="http://schemas.microsoft.com/office/drawing/2014/chart" uri="{C3380CC4-5D6E-409C-BE32-E72D297353CC}">
              <c16:uniqueId val="{00000002-77F5-4BC9-B3D5-D39F46DA1783}"/>
            </c:ext>
          </c:extLst>
        </c:ser>
        <c:dLbls>
          <c:showLegendKey val="0"/>
          <c:showVal val="0"/>
          <c:showCatName val="0"/>
          <c:showSerName val="0"/>
          <c:showPercent val="0"/>
          <c:showBubbleSize val="0"/>
        </c:dLbls>
        <c:marker val="1"/>
        <c:smooth val="0"/>
        <c:axId val="515545344"/>
        <c:axId val="733726672"/>
      </c:lineChart>
      <c:catAx>
        <c:axId val="51554534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800" b="0" i="0" u="none" strike="noStrike" kern="1200" cap="none" spc="0" normalizeH="0" baseline="0">
                <a:solidFill>
                  <a:schemeClr val="tx1"/>
                </a:solidFill>
                <a:latin typeface="+mn-lt"/>
                <a:ea typeface="+mn-ea"/>
                <a:cs typeface="+mn-cs"/>
              </a:defRPr>
            </a:pPr>
            <a:endParaRPr lang="en-US"/>
          </a:p>
        </c:txPr>
        <c:crossAx val="733726672"/>
        <c:crosses val="autoZero"/>
        <c:auto val="1"/>
        <c:lblAlgn val="ctr"/>
        <c:lblOffset val="100"/>
        <c:noMultiLvlLbl val="0"/>
      </c:catAx>
      <c:valAx>
        <c:axId val="733726672"/>
        <c:scaling>
          <c:orientation val="minMax"/>
        </c:scaling>
        <c:delete val="0"/>
        <c:axPos val="l"/>
        <c:majorGridlines>
          <c:spPr>
            <a:ln w="9525" cap="flat" cmpd="sng" algn="ctr">
              <a:solidFill>
                <a:srgbClr val="000000"/>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515545344"/>
        <c:crosses val="autoZero"/>
        <c:crossBetween val="between"/>
      </c:valAx>
      <c:valAx>
        <c:axId val="7337423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743920"/>
        <c:crosses val="max"/>
        <c:crossBetween val="between"/>
      </c:valAx>
      <c:catAx>
        <c:axId val="733743920"/>
        <c:scaling>
          <c:orientation val="minMax"/>
        </c:scaling>
        <c:delete val="1"/>
        <c:axPos val="b"/>
        <c:numFmt formatCode="General" sourceLinked="1"/>
        <c:majorTickMark val="out"/>
        <c:minorTickMark val="none"/>
        <c:tickLblPos val="nextTo"/>
        <c:crossAx val="733742352"/>
        <c:crosses val="autoZero"/>
        <c:auto val="1"/>
        <c:lblAlgn val="ctr"/>
        <c:lblOffset val="100"/>
        <c:noMultiLvlLbl val="0"/>
      </c:cat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Uses of DLI after Allogeneic HCT</c:v>
                </c:pt>
              </c:strCache>
            </c:strRef>
          </c:tx>
          <c:spPr>
            <a:ln w="9525">
              <a:solidFill>
                <a:schemeClr val="bg1"/>
              </a:solidFill>
            </a:ln>
          </c:spPr>
          <c:explosion val="5"/>
          <c:dPt>
            <c:idx val="0"/>
            <c:bubble3D val="0"/>
            <c:explosion val="0"/>
            <c:spPr>
              <a:solidFill>
                <a:schemeClr val="accent1"/>
              </a:solidFill>
              <a:ln w="9525">
                <a:solidFill>
                  <a:schemeClr val="bg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2-37E0-43BE-B145-30B7AC7815E3}"/>
              </c:ext>
            </c:extLst>
          </c:dPt>
          <c:dPt>
            <c:idx val="1"/>
            <c:bubble3D val="0"/>
            <c:explosion val="0"/>
            <c:spPr>
              <a:solidFill>
                <a:schemeClr val="accent2"/>
              </a:solidFill>
              <a:ln w="9525">
                <a:solidFill>
                  <a:schemeClr val="bg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7E0-43BE-B145-30B7AC7815E3}"/>
              </c:ext>
            </c:extLst>
          </c:dPt>
          <c:dPt>
            <c:idx val="2"/>
            <c:bubble3D val="0"/>
            <c:explosion val="0"/>
            <c:spPr>
              <a:solidFill>
                <a:schemeClr val="accent3"/>
              </a:solidFill>
              <a:ln w="9525">
                <a:solidFill>
                  <a:schemeClr val="bg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7E0-43BE-B145-30B7AC7815E3}"/>
              </c:ext>
            </c:extLst>
          </c:dPt>
          <c:dPt>
            <c:idx val="3"/>
            <c:bubble3D val="0"/>
            <c:explosion val="0"/>
            <c:spPr>
              <a:solidFill>
                <a:schemeClr val="accent4"/>
              </a:solidFill>
              <a:ln w="9525">
                <a:solidFill>
                  <a:schemeClr val="bg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4-37E0-43BE-B145-30B7AC7815E3}"/>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layout>
                <c:manualLayout>
                  <c:x val="-3.1102817026570733E-2"/>
                  <c:y val="0.1482521847690387"/>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7E0-43BE-B145-30B7AC7815E3}"/>
                </c:ext>
                <c:ext xmlns:c15="http://schemas.microsoft.com/office/drawing/2012/chart" uri="{CE6537A1-D6FC-4f65-9D91-7224C49458BB}"/>
              </c:extLst>
            </c:dLbl>
            <c:dLbl>
              <c:idx val="2"/>
              <c:layout>
                <c:manualLayout>
                  <c:x val="-3.8028156694096892E-2"/>
                  <c:y val="5.3856431182873617E-4"/>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7E0-43BE-B145-30B7AC7815E3}"/>
                </c:ext>
                <c:ext xmlns:c15="http://schemas.microsoft.com/office/drawing/2012/chart" uri="{CE6537A1-D6FC-4f65-9D91-7224C49458BB}"/>
              </c:extLst>
            </c:dLbl>
            <c:dLbl>
              <c:idx val="3"/>
              <c:layout>
                <c:manualLayout>
                  <c:x val="0.18743120819574974"/>
                  <c:y val="1.040366208905534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37E0-43BE-B145-30B7AC7815E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NHL</c:v>
                </c:pt>
                <c:pt idx="1">
                  <c:v>ALL</c:v>
                </c:pt>
                <c:pt idx="2">
                  <c:v>Multiple Myeloma</c:v>
                </c:pt>
                <c:pt idx="3">
                  <c:v>Other</c:v>
                </c:pt>
              </c:strCache>
            </c:strRef>
          </c:cat>
          <c:val>
            <c:numRef>
              <c:f>Sheet1!$B$2:$B$5</c:f>
              <c:numCache>
                <c:formatCode>General</c:formatCode>
                <c:ptCount val="4"/>
                <c:pt idx="0">
                  <c:v>3683</c:v>
                </c:pt>
                <c:pt idx="1">
                  <c:v>856</c:v>
                </c:pt>
                <c:pt idx="2">
                  <c:v>276</c:v>
                </c:pt>
                <c:pt idx="3">
                  <c:v>62</c:v>
                </c:pt>
              </c:numCache>
            </c:numRef>
          </c:val>
          <c:extLst xmlns:c16r2="http://schemas.microsoft.com/office/drawing/2015/06/chart">
            <c:ext xmlns:c16="http://schemas.microsoft.com/office/drawing/2014/chart" uri="{C3380CC4-5D6E-409C-BE32-E72D297353CC}">
              <c16:uniqueId val="{00000000-37E0-43BE-B145-30B7AC7815E3}"/>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Uses of DLI after Allogeneic HCT</c:v>
                </c:pt>
              </c:strCache>
            </c:strRef>
          </c:tx>
          <c:spPr>
            <a:ln w="9525">
              <a:solidFill>
                <a:schemeClr val="bg1"/>
              </a:solidFill>
            </a:ln>
          </c:spPr>
          <c:explosion val="5"/>
          <c:dPt>
            <c:idx val="0"/>
            <c:bubble3D val="0"/>
            <c:explosion val="0"/>
            <c:spPr>
              <a:solidFill>
                <a:schemeClr val="accent1"/>
              </a:solidFill>
              <a:ln w="9525">
                <a:solidFill>
                  <a:schemeClr val="bg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F2D-4583-B0ED-EA766E62A7E3}"/>
              </c:ext>
            </c:extLst>
          </c:dPt>
          <c:dPt>
            <c:idx val="1"/>
            <c:bubble3D val="0"/>
            <c:explosion val="0"/>
            <c:spPr>
              <a:solidFill>
                <a:schemeClr val="accent2"/>
              </a:solidFill>
              <a:ln w="9525">
                <a:solidFill>
                  <a:schemeClr val="bg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F2D-4583-B0ED-EA766E62A7E3}"/>
              </c:ext>
            </c:extLst>
          </c:dPt>
          <c:dLbls>
            <c:dLbl>
              <c:idx val="0"/>
              <c:layout>
                <c:manualLayout>
                  <c:x val="4.0841665033000067E-2"/>
                  <c:y val="-3.288349403954316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F2D-4583-B0ED-EA766E62A7E3}"/>
                </c:ext>
                <c:ext xmlns:c15="http://schemas.microsoft.com/office/drawing/2012/chart" uri="{CE6537A1-D6FC-4f65-9D91-7224C49458BB}"/>
              </c:extLst>
            </c:dLbl>
            <c:dLbl>
              <c:idx val="1"/>
              <c:layout>
                <c:manualLayout>
                  <c:x val="-3.1102760973737334E-2"/>
                  <c:y val="9.2350315370832589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F2D-4583-B0ED-EA766E62A7E3}"/>
                </c:ext>
                <c:ext xmlns:c15="http://schemas.microsoft.com/office/drawing/2012/chart" uri="{CE6537A1-D6FC-4f65-9D91-7224C49458BB}">
                  <c15:layout>
                    <c:manualLayout>
                      <c:w val="0.26725151930993923"/>
                      <c:h val="0.23676115708470996"/>
                    </c:manualLayout>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Commercial</c:v>
                </c:pt>
                <c:pt idx="1">
                  <c:v>Noncommercial</c:v>
                </c:pt>
              </c:strCache>
            </c:strRef>
          </c:cat>
          <c:val>
            <c:numRef>
              <c:f>Sheet1!$B$2:$B$3</c:f>
              <c:numCache>
                <c:formatCode>General</c:formatCode>
                <c:ptCount val="2"/>
                <c:pt idx="0">
                  <c:v>4043</c:v>
                </c:pt>
                <c:pt idx="1">
                  <c:v>843</c:v>
                </c:pt>
              </c:numCache>
            </c:numRef>
          </c:val>
          <c:extLst xmlns:c16r2="http://schemas.microsoft.com/office/drawing/2015/06/chart">
            <c:ext xmlns:c16="http://schemas.microsoft.com/office/drawing/2014/chart" uri="{C3380CC4-5D6E-409C-BE32-E72D297353CC}">
              <c16:uniqueId val="{00000008-3F2D-4583-B0ED-EA766E62A7E3}"/>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Large B-Cell Lymphoma</c:v>
                </c:pt>
              </c:strCache>
            </c:strRef>
          </c:tx>
          <c:spPr>
            <a:solidFill>
              <a:schemeClr val="accent1"/>
            </a:solidFill>
            <a:ln w="57150">
              <a:noFill/>
            </a:ln>
            <a:effectLst/>
          </c:spPr>
          <c:invertIfNegative val="0"/>
          <c:cat>
            <c:strRef>
              <c:f>Sheet1!$A$2:$A$6</c:f>
              <c:strCache>
                <c:ptCount val="5"/>
                <c:pt idx="0">
                  <c:v>2017</c:v>
                </c:pt>
                <c:pt idx="1">
                  <c:v>2018</c:v>
                </c:pt>
                <c:pt idx="2">
                  <c:v>2019</c:v>
                </c:pt>
                <c:pt idx="3">
                  <c:v>2020*</c:v>
                </c:pt>
                <c:pt idx="4">
                  <c:v>2021*</c:v>
                </c:pt>
              </c:strCache>
            </c:strRef>
          </c:cat>
          <c:val>
            <c:numRef>
              <c:f>Sheet1!$B$2:$B$6</c:f>
              <c:numCache>
                <c:formatCode>General</c:formatCode>
                <c:ptCount val="5"/>
                <c:pt idx="0">
                  <c:v>7</c:v>
                </c:pt>
                <c:pt idx="1">
                  <c:v>484</c:v>
                </c:pt>
                <c:pt idx="2">
                  <c:v>926</c:v>
                </c:pt>
                <c:pt idx="3">
                  <c:v>1046</c:v>
                </c:pt>
                <c:pt idx="4">
                  <c:v>536</c:v>
                </c:pt>
              </c:numCache>
            </c:numRef>
          </c:val>
          <c:extLst xmlns:c16r2="http://schemas.microsoft.com/office/drawing/2015/06/chart">
            <c:ext xmlns:c16="http://schemas.microsoft.com/office/drawing/2014/chart" uri="{C3380CC4-5D6E-409C-BE32-E72D297353CC}">
              <c16:uniqueId val="{00000000-E2B4-4B12-B491-1B777A07672E}"/>
            </c:ext>
          </c:extLst>
        </c:ser>
        <c:ser>
          <c:idx val="1"/>
          <c:order val="1"/>
          <c:tx>
            <c:strRef>
              <c:f>Sheet1!$C$1</c:f>
              <c:strCache>
                <c:ptCount val="1"/>
                <c:pt idx="0">
                  <c:v>Acute Lymphoblastic Leukemia</c:v>
                </c:pt>
              </c:strCache>
            </c:strRef>
          </c:tx>
          <c:spPr>
            <a:solidFill>
              <a:schemeClr val="accent2"/>
            </a:solidFill>
            <a:ln w="57150">
              <a:noFill/>
            </a:ln>
            <a:effectLst/>
          </c:spPr>
          <c:invertIfNegative val="0"/>
          <c:cat>
            <c:strRef>
              <c:f>Sheet1!$A$2:$A$6</c:f>
              <c:strCache>
                <c:ptCount val="5"/>
                <c:pt idx="0">
                  <c:v>2017</c:v>
                </c:pt>
                <c:pt idx="1">
                  <c:v>2018</c:v>
                </c:pt>
                <c:pt idx="2">
                  <c:v>2019</c:v>
                </c:pt>
                <c:pt idx="3">
                  <c:v>2020*</c:v>
                </c:pt>
                <c:pt idx="4">
                  <c:v>2021*</c:v>
                </c:pt>
              </c:strCache>
            </c:strRef>
          </c:cat>
          <c:val>
            <c:numRef>
              <c:f>Sheet1!$C$2:$C$6</c:f>
              <c:numCache>
                <c:formatCode>General</c:formatCode>
                <c:ptCount val="5"/>
                <c:pt idx="0">
                  <c:v>12</c:v>
                </c:pt>
                <c:pt idx="1">
                  <c:v>145</c:v>
                </c:pt>
                <c:pt idx="2">
                  <c:v>194</c:v>
                </c:pt>
                <c:pt idx="3">
                  <c:v>165</c:v>
                </c:pt>
                <c:pt idx="4">
                  <c:v>83</c:v>
                </c:pt>
              </c:numCache>
            </c:numRef>
          </c:val>
          <c:extLst xmlns:c16r2="http://schemas.microsoft.com/office/drawing/2015/06/chart">
            <c:ext xmlns:c16="http://schemas.microsoft.com/office/drawing/2014/chart" uri="{C3380CC4-5D6E-409C-BE32-E72D297353CC}">
              <c16:uniqueId val="{00000001-E2B4-4B12-B491-1B777A07672E}"/>
            </c:ext>
          </c:extLst>
        </c:ser>
        <c:ser>
          <c:idx val="2"/>
          <c:order val="2"/>
          <c:tx>
            <c:strRef>
              <c:f>Sheet1!$D$1</c:f>
              <c:strCache>
                <c:ptCount val="1"/>
                <c:pt idx="0">
                  <c:v>Mantle Cell Lymphoma</c:v>
                </c:pt>
              </c:strCache>
            </c:strRef>
          </c:tx>
          <c:spPr>
            <a:solidFill>
              <a:schemeClr val="accent3"/>
            </a:solidFill>
            <a:ln w="57150">
              <a:noFill/>
            </a:ln>
            <a:effectLst/>
          </c:spPr>
          <c:invertIfNegative val="0"/>
          <c:cat>
            <c:strRef>
              <c:f>Sheet1!$A$2:$A$6</c:f>
              <c:strCache>
                <c:ptCount val="5"/>
                <c:pt idx="0">
                  <c:v>2017</c:v>
                </c:pt>
                <c:pt idx="1">
                  <c:v>2018</c:v>
                </c:pt>
                <c:pt idx="2">
                  <c:v>2019</c:v>
                </c:pt>
                <c:pt idx="3">
                  <c:v>2020*</c:v>
                </c:pt>
                <c:pt idx="4">
                  <c:v>2021*</c:v>
                </c:pt>
              </c:strCache>
            </c:strRef>
          </c:cat>
          <c:val>
            <c:numRef>
              <c:f>Sheet1!$D$2:$D$6</c:f>
              <c:numCache>
                <c:formatCode>General</c:formatCode>
                <c:ptCount val="5"/>
                <c:pt idx="0">
                  <c:v>0</c:v>
                </c:pt>
                <c:pt idx="1">
                  <c:v>0</c:v>
                </c:pt>
                <c:pt idx="2">
                  <c:v>0</c:v>
                </c:pt>
                <c:pt idx="3">
                  <c:v>43</c:v>
                </c:pt>
                <c:pt idx="4">
                  <c:v>158</c:v>
                </c:pt>
              </c:numCache>
            </c:numRef>
          </c:val>
          <c:extLst xmlns:c16r2="http://schemas.microsoft.com/office/drawing/2015/06/chart">
            <c:ext xmlns:c16="http://schemas.microsoft.com/office/drawing/2014/chart" uri="{C3380CC4-5D6E-409C-BE32-E72D297353CC}">
              <c16:uniqueId val="{00000002-E2B4-4B12-B491-1B777A07672E}"/>
            </c:ext>
          </c:extLst>
        </c:ser>
        <c:ser>
          <c:idx val="3"/>
          <c:order val="3"/>
          <c:tx>
            <c:strRef>
              <c:f>Sheet1!$E$1</c:f>
              <c:strCache>
                <c:ptCount val="1"/>
                <c:pt idx="0">
                  <c:v>Folicullar Lymphoma</c:v>
                </c:pt>
              </c:strCache>
            </c:strRef>
          </c:tx>
          <c:spPr>
            <a:solidFill>
              <a:schemeClr val="accent4"/>
            </a:solidFill>
            <a:ln>
              <a:noFill/>
            </a:ln>
            <a:effectLst/>
          </c:spPr>
          <c:invertIfNegative val="0"/>
          <c:cat>
            <c:strRef>
              <c:f>Sheet1!$A$2:$A$6</c:f>
              <c:strCache>
                <c:ptCount val="5"/>
                <c:pt idx="0">
                  <c:v>2017</c:v>
                </c:pt>
                <c:pt idx="1">
                  <c:v>2018</c:v>
                </c:pt>
                <c:pt idx="2">
                  <c:v>2019</c:v>
                </c:pt>
                <c:pt idx="3">
                  <c:v>2020*</c:v>
                </c:pt>
                <c:pt idx="4">
                  <c:v>2021*</c:v>
                </c:pt>
              </c:strCache>
            </c:strRef>
          </c:cat>
          <c:val>
            <c:numRef>
              <c:f>Sheet1!$E$2:$E$6</c:f>
              <c:numCache>
                <c:formatCode>General</c:formatCode>
                <c:ptCount val="5"/>
                <c:pt idx="0">
                  <c:v>0</c:v>
                </c:pt>
                <c:pt idx="1">
                  <c:v>0</c:v>
                </c:pt>
                <c:pt idx="2">
                  <c:v>0</c:v>
                </c:pt>
                <c:pt idx="3">
                  <c:v>0</c:v>
                </c:pt>
                <c:pt idx="4">
                  <c:v>79</c:v>
                </c:pt>
              </c:numCache>
            </c:numRef>
          </c:val>
          <c:extLst xmlns:c16r2="http://schemas.microsoft.com/office/drawing/2015/06/chart">
            <c:ext xmlns:c16="http://schemas.microsoft.com/office/drawing/2014/chart" uri="{C3380CC4-5D6E-409C-BE32-E72D297353CC}">
              <c16:uniqueId val="{00000003-38E4-4FF6-A3DC-8CFE73165260}"/>
            </c:ext>
          </c:extLst>
        </c:ser>
        <c:ser>
          <c:idx val="4"/>
          <c:order val="4"/>
          <c:tx>
            <c:strRef>
              <c:f>Sheet1!$F$1</c:f>
              <c:strCache>
                <c:ptCount val="1"/>
                <c:pt idx="0">
                  <c:v>Multiple Myeloma</c:v>
                </c:pt>
              </c:strCache>
            </c:strRef>
          </c:tx>
          <c:spPr>
            <a:solidFill>
              <a:schemeClr val="accent5"/>
            </a:solidFill>
            <a:ln>
              <a:noFill/>
            </a:ln>
            <a:effectLst/>
          </c:spPr>
          <c:invertIfNegative val="0"/>
          <c:cat>
            <c:strRef>
              <c:f>Sheet1!$A$2:$A$6</c:f>
              <c:strCache>
                <c:ptCount val="5"/>
                <c:pt idx="0">
                  <c:v>2017</c:v>
                </c:pt>
                <c:pt idx="1">
                  <c:v>2018</c:v>
                </c:pt>
                <c:pt idx="2">
                  <c:v>2019</c:v>
                </c:pt>
                <c:pt idx="3">
                  <c:v>2020*</c:v>
                </c:pt>
                <c:pt idx="4">
                  <c:v>2021*</c:v>
                </c:pt>
              </c:strCache>
            </c:strRef>
          </c:cat>
          <c:val>
            <c:numRef>
              <c:f>Sheet1!$F$2:$F$6</c:f>
              <c:numCache>
                <c:formatCode>General</c:formatCode>
                <c:ptCount val="5"/>
                <c:pt idx="0">
                  <c:v>0</c:v>
                </c:pt>
                <c:pt idx="1">
                  <c:v>0</c:v>
                </c:pt>
                <c:pt idx="2">
                  <c:v>0</c:v>
                </c:pt>
                <c:pt idx="3">
                  <c:v>0</c:v>
                </c:pt>
                <c:pt idx="4">
                  <c:v>98</c:v>
                </c:pt>
              </c:numCache>
            </c:numRef>
          </c:val>
          <c:extLst xmlns:c16r2="http://schemas.microsoft.com/office/drawing/2015/06/chart">
            <c:ext xmlns:c16="http://schemas.microsoft.com/office/drawing/2014/chart" uri="{C3380CC4-5D6E-409C-BE32-E72D297353CC}">
              <c16:uniqueId val="{00000005-38E4-4FF6-A3DC-8CFE73165260}"/>
            </c:ext>
          </c:extLst>
        </c:ser>
        <c:dLbls>
          <c:showLegendKey val="0"/>
          <c:showVal val="0"/>
          <c:showCatName val="0"/>
          <c:showSerName val="0"/>
          <c:showPercent val="0"/>
          <c:showBubbleSize val="0"/>
        </c:dLbls>
        <c:gapWidth val="150"/>
        <c:overlap val="100"/>
        <c:axId val="738425672"/>
        <c:axId val="738426064"/>
      </c:barChart>
      <c:catAx>
        <c:axId val="73842567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738426064"/>
        <c:crosses val="autoZero"/>
        <c:auto val="1"/>
        <c:lblAlgn val="ctr"/>
        <c:lblOffset val="100"/>
        <c:noMultiLvlLbl val="0"/>
      </c:catAx>
      <c:valAx>
        <c:axId val="738426064"/>
        <c:scaling>
          <c:orientation val="minMax"/>
        </c:scaling>
        <c:delete val="0"/>
        <c:axPos val="l"/>
        <c:majorGridlines>
          <c:spPr>
            <a:ln w="9525" cap="flat" cmpd="sng" algn="ctr">
              <a:solidFill>
                <a:srgbClr val="000000"/>
              </a:solidFill>
              <a:round/>
            </a:ln>
            <a:effectLst/>
          </c:spPr>
        </c:majorGridlines>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738425672"/>
        <c:crosses val="autoZero"/>
        <c:crossBetween val="between"/>
        <c:majorUnit val="200"/>
      </c:valAx>
      <c:spPr>
        <a:noFill/>
        <a:ln>
          <a:solidFill>
            <a:srgbClr val="000000"/>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03909379748585"/>
          <c:y val="4.9941116622943808E-2"/>
          <c:w val="0.8178380991849703"/>
          <c:h val="0.7766943148621418"/>
        </c:manualLayout>
      </c:layout>
      <c:barChart>
        <c:barDir val="col"/>
        <c:grouping val="clustered"/>
        <c:varyColors val="0"/>
        <c:ser>
          <c:idx val="0"/>
          <c:order val="0"/>
          <c:tx>
            <c:strRef>
              <c:f>Sheet1!$B$1</c:f>
              <c:strCache>
                <c:ptCount val="1"/>
                <c:pt idx="0">
                  <c:v>2014 Lee</c:v>
                </c:pt>
              </c:strCache>
            </c:strRef>
          </c:tx>
          <c:spPr>
            <a:solidFill>
              <a:schemeClr val="accent1"/>
            </a:solidFill>
            <a:ln>
              <a:noFill/>
            </a:ln>
            <a:effectLst/>
          </c:spPr>
          <c:invertIfNegative val="0"/>
          <c:cat>
            <c:strRef>
              <c:f>Sheet1!$A$2:$A$6</c:f>
              <c:strCache>
                <c:ptCount val="5"/>
                <c:pt idx="0">
                  <c:v>Grade 1</c:v>
                </c:pt>
                <c:pt idx="1">
                  <c:v>Grade 2</c:v>
                </c:pt>
                <c:pt idx="2">
                  <c:v>Grade 3</c:v>
                </c:pt>
                <c:pt idx="3">
                  <c:v>Grade 4</c:v>
                </c:pt>
                <c:pt idx="4">
                  <c:v>Grade 5</c:v>
                </c:pt>
              </c:strCache>
            </c:strRef>
          </c:cat>
          <c:val>
            <c:numRef>
              <c:f>Sheet1!$B$2:$B$6</c:f>
              <c:numCache>
                <c:formatCode>General</c:formatCode>
                <c:ptCount val="5"/>
                <c:pt idx="0">
                  <c:v>37.4</c:v>
                </c:pt>
                <c:pt idx="1">
                  <c:v>35.9</c:v>
                </c:pt>
                <c:pt idx="2">
                  <c:v>2.6</c:v>
                </c:pt>
                <c:pt idx="3">
                  <c:v>4.4000000000000004</c:v>
                </c:pt>
                <c:pt idx="4">
                  <c:v>1.6</c:v>
                </c:pt>
              </c:numCache>
            </c:numRef>
          </c:val>
          <c:extLst xmlns:c16r2="http://schemas.microsoft.com/office/drawing/2015/06/chart">
            <c:ext xmlns:c16="http://schemas.microsoft.com/office/drawing/2014/chart" uri="{C3380CC4-5D6E-409C-BE32-E72D297353CC}">
              <c16:uniqueId val="{00000000-2429-4DB0-B91F-19213F5680A2}"/>
            </c:ext>
          </c:extLst>
        </c:ser>
        <c:ser>
          <c:idx val="1"/>
          <c:order val="1"/>
          <c:tx>
            <c:strRef>
              <c:f>Sheet1!$C$1</c:f>
              <c:strCache>
                <c:ptCount val="1"/>
                <c:pt idx="0">
                  <c:v>ASTCT Consensus</c:v>
                </c:pt>
              </c:strCache>
            </c:strRef>
          </c:tx>
          <c:spPr>
            <a:solidFill>
              <a:schemeClr val="accent2"/>
            </a:solidFill>
            <a:ln>
              <a:noFill/>
            </a:ln>
            <a:effectLst/>
          </c:spPr>
          <c:invertIfNegative val="0"/>
          <c:cat>
            <c:strRef>
              <c:f>Sheet1!$A$2:$A$6</c:f>
              <c:strCache>
                <c:ptCount val="5"/>
                <c:pt idx="0">
                  <c:v>Grade 1</c:v>
                </c:pt>
                <c:pt idx="1">
                  <c:v>Grade 2</c:v>
                </c:pt>
                <c:pt idx="2">
                  <c:v>Grade 3</c:v>
                </c:pt>
                <c:pt idx="3">
                  <c:v>Grade 4</c:v>
                </c:pt>
                <c:pt idx="4">
                  <c:v>Grade 5</c:v>
                </c:pt>
              </c:strCache>
            </c:strRef>
          </c:cat>
          <c:val>
            <c:numRef>
              <c:f>Sheet1!$C$2:$C$6</c:f>
              <c:numCache>
                <c:formatCode>General</c:formatCode>
                <c:ptCount val="5"/>
                <c:pt idx="0">
                  <c:v>37.9</c:v>
                </c:pt>
                <c:pt idx="1">
                  <c:v>32.700000000000003</c:v>
                </c:pt>
                <c:pt idx="2">
                  <c:v>5.6</c:v>
                </c:pt>
                <c:pt idx="3">
                  <c:v>4.2</c:v>
                </c:pt>
                <c:pt idx="4">
                  <c:v>1.6</c:v>
                </c:pt>
              </c:numCache>
            </c:numRef>
          </c:val>
          <c:extLst xmlns:c16r2="http://schemas.microsoft.com/office/drawing/2015/06/chart">
            <c:ext xmlns:c16="http://schemas.microsoft.com/office/drawing/2014/chart" uri="{C3380CC4-5D6E-409C-BE32-E72D297353CC}">
              <c16:uniqueId val="{00000001-2429-4DB0-B91F-19213F5680A2}"/>
            </c:ext>
          </c:extLst>
        </c:ser>
        <c:dLbls>
          <c:showLegendKey val="0"/>
          <c:showVal val="0"/>
          <c:showCatName val="0"/>
          <c:showSerName val="0"/>
          <c:showPercent val="0"/>
          <c:showBubbleSize val="0"/>
        </c:dLbls>
        <c:gapWidth val="219"/>
        <c:overlap val="-27"/>
        <c:axId val="738440176"/>
        <c:axId val="738439392"/>
      </c:barChart>
      <c:catAx>
        <c:axId val="738440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8439392"/>
        <c:crosses val="autoZero"/>
        <c:auto val="1"/>
        <c:lblAlgn val="ctr"/>
        <c:lblOffset val="100"/>
        <c:noMultiLvlLbl val="0"/>
      </c:catAx>
      <c:valAx>
        <c:axId val="73843939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a:t>
                </a:r>
              </a:p>
            </c:rich>
          </c:tx>
          <c:layout>
            <c:manualLayout>
              <c:xMode val="edge"/>
              <c:yMode val="edge"/>
              <c:x val="1.3157894736842105E-2"/>
              <c:y val="0.3289103556307687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8440176"/>
        <c:crosses val="autoZero"/>
        <c:crossBetween val="between"/>
      </c:valAx>
      <c:spPr>
        <a:noFill/>
        <a:ln>
          <a:solidFill>
            <a:schemeClr val="tx1"/>
          </a:solidFill>
        </a:ln>
        <a:effectLst/>
      </c:spPr>
    </c:plotArea>
    <c:legend>
      <c:legendPos val="b"/>
      <c:layout>
        <c:manualLayout>
          <c:xMode val="edge"/>
          <c:yMode val="edge"/>
          <c:x val="0.54780701754385963"/>
          <c:y val="9.3770719923347221E-2"/>
          <c:w val="0.44824561403508772"/>
          <c:h val="0.2576657015473321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6639083444083"/>
          <c:y val="4.7106918632002844E-2"/>
          <c:w val="0.8178380991849703"/>
          <c:h val="0.74148864644641554"/>
        </c:manualLayout>
      </c:layout>
      <c:barChart>
        <c:barDir val="col"/>
        <c:grouping val="clustered"/>
        <c:varyColors val="0"/>
        <c:ser>
          <c:idx val="0"/>
          <c:order val="0"/>
          <c:tx>
            <c:strRef>
              <c:f>Sheet1!$B$1</c:f>
              <c:strCache>
                <c:ptCount val="1"/>
                <c:pt idx="0">
                  <c:v>Tocilizumab</c:v>
                </c:pt>
              </c:strCache>
            </c:strRef>
          </c:tx>
          <c:spPr>
            <a:solidFill>
              <a:schemeClr val="accent1"/>
            </a:solidFill>
            <a:ln>
              <a:noFill/>
            </a:ln>
            <a:effectLst/>
          </c:spPr>
          <c:invertIfNegative val="0"/>
          <c:cat>
            <c:strRef>
              <c:f>Sheet1!$A$2:$A$6</c:f>
              <c:strCache>
                <c:ptCount val="5"/>
                <c:pt idx="0">
                  <c:v>Grade 1</c:v>
                </c:pt>
                <c:pt idx="1">
                  <c:v>Grade 2</c:v>
                </c:pt>
                <c:pt idx="2">
                  <c:v>Grade 3</c:v>
                </c:pt>
                <c:pt idx="3">
                  <c:v>Grade 4</c:v>
                </c:pt>
                <c:pt idx="4">
                  <c:v>Grade 5</c:v>
                </c:pt>
              </c:strCache>
            </c:strRef>
          </c:cat>
          <c:val>
            <c:numRef>
              <c:f>Sheet1!$B$2:$B$6</c:f>
              <c:numCache>
                <c:formatCode>General</c:formatCode>
                <c:ptCount val="5"/>
                <c:pt idx="0">
                  <c:v>47</c:v>
                </c:pt>
                <c:pt idx="1">
                  <c:v>83.4</c:v>
                </c:pt>
                <c:pt idx="2">
                  <c:v>87.5</c:v>
                </c:pt>
                <c:pt idx="3">
                  <c:v>94.4</c:v>
                </c:pt>
                <c:pt idx="4">
                  <c:v>100</c:v>
                </c:pt>
              </c:numCache>
            </c:numRef>
          </c:val>
          <c:extLst xmlns:c16r2="http://schemas.microsoft.com/office/drawing/2015/06/chart">
            <c:ext xmlns:c16="http://schemas.microsoft.com/office/drawing/2014/chart" uri="{C3380CC4-5D6E-409C-BE32-E72D297353CC}">
              <c16:uniqueId val="{00000000-779B-4D77-BA11-2B569E45239E}"/>
            </c:ext>
          </c:extLst>
        </c:ser>
        <c:ser>
          <c:idx val="1"/>
          <c:order val="1"/>
          <c:tx>
            <c:strRef>
              <c:f>Sheet1!$C$1</c:f>
              <c:strCache>
                <c:ptCount val="1"/>
                <c:pt idx="0">
                  <c:v>Corticosteroids</c:v>
                </c:pt>
              </c:strCache>
            </c:strRef>
          </c:tx>
          <c:spPr>
            <a:solidFill>
              <a:schemeClr val="accent2"/>
            </a:solidFill>
            <a:ln>
              <a:noFill/>
            </a:ln>
            <a:effectLst/>
          </c:spPr>
          <c:invertIfNegative val="0"/>
          <c:cat>
            <c:strRef>
              <c:f>Sheet1!$A$2:$A$6</c:f>
              <c:strCache>
                <c:ptCount val="5"/>
                <c:pt idx="0">
                  <c:v>Grade 1</c:v>
                </c:pt>
                <c:pt idx="1">
                  <c:v>Grade 2</c:v>
                </c:pt>
                <c:pt idx="2">
                  <c:v>Grade 3</c:v>
                </c:pt>
                <c:pt idx="3">
                  <c:v>Grade 4</c:v>
                </c:pt>
                <c:pt idx="4">
                  <c:v>Grade 5</c:v>
                </c:pt>
              </c:strCache>
            </c:strRef>
          </c:cat>
          <c:val>
            <c:numRef>
              <c:f>Sheet1!$C$2:$C$6</c:f>
              <c:numCache>
                <c:formatCode>General</c:formatCode>
                <c:ptCount val="5"/>
                <c:pt idx="0">
                  <c:v>14.2</c:v>
                </c:pt>
                <c:pt idx="1">
                  <c:v>33.700000000000003</c:v>
                </c:pt>
                <c:pt idx="2">
                  <c:v>53.1</c:v>
                </c:pt>
                <c:pt idx="3">
                  <c:v>61.1</c:v>
                </c:pt>
                <c:pt idx="4">
                  <c:v>47.4</c:v>
                </c:pt>
              </c:numCache>
            </c:numRef>
          </c:val>
          <c:extLst xmlns:c16r2="http://schemas.microsoft.com/office/drawing/2015/06/chart">
            <c:ext xmlns:c16="http://schemas.microsoft.com/office/drawing/2014/chart" uri="{C3380CC4-5D6E-409C-BE32-E72D297353CC}">
              <c16:uniqueId val="{00000001-779B-4D77-BA11-2B569E45239E}"/>
            </c:ext>
          </c:extLst>
        </c:ser>
        <c:ser>
          <c:idx val="2"/>
          <c:order val="2"/>
          <c:tx>
            <c:strRef>
              <c:f>Sheet1!$D$1</c:f>
              <c:strCache>
                <c:ptCount val="1"/>
                <c:pt idx="0">
                  <c:v>Siltuximab</c:v>
                </c:pt>
              </c:strCache>
            </c:strRef>
          </c:tx>
          <c:spPr>
            <a:solidFill>
              <a:schemeClr val="accent3"/>
            </a:solidFill>
            <a:ln>
              <a:noFill/>
            </a:ln>
            <a:effectLst/>
          </c:spPr>
          <c:invertIfNegative val="0"/>
          <c:cat>
            <c:strRef>
              <c:f>Sheet1!$A$2:$A$6</c:f>
              <c:strCache>
                <c:ptCount val="5"/>
                <c:pt idx="0">
                  <c:v>Grade 1</c:v>
                </c:pt>
                <c:pt idx="1">
                  <c:v>Grade 2</c:v>
                </c:pt>
                <c:pt idx="2">
                  <c:v>Grade 3</c:v>
                </c:pt>
                <c:pt idx="3">
                  <c:v>Grade 4</c:v>
                </c:pt>
                <c:pt idx="4">
                  <c:v>Grade 5</c:v>
                </c:pt>
              </c:strCache>
            </c:strRef>
          </c:cat>
          <c:val>
            <c:numRef>
              <c:f>Sheet1!$D$2:$D$6</c:f>
              <c:numCache>
                <c:formatCode>General</c:formatCode>
                <c:ptCount val="5"/>
                <c:pt idx="0">
                  <c:v>0.4</c:v>
                </c:pt>
                <c:pt idx="1">
                  <c:v>1.1000000000000001</c:v>
                </c:pt>
                <c:pt idx="2">
                  <c:v>6.3</c:v>
                </c:pt>
                <c:pt idx="3">
                  <c:v>5.6</c:v>
                </c:pt>
                <c:pt idx="4">
                  <c:v>15.8</c:v>
                </c:pt>
              </c:numCache>
            </c:numRef>
          </c:val>
          <c:extLst xmlns:c16r2="http://schemas.microsoft.com/office/drawing/2015/06/chart">
            <c:ext xmlns:c16="http://schemas.microsoft.com/office/drawing/2014/chart" uri="{C3380CC4-5D6E-409C-BE32-E72D297353CC}">
              <c16:uniqueId val="{00000003-779B-4D77-BA11-2B569E45239E}"/>
            </c:ext>
          </c:extLst>
        </c:ser>
        <c:ser>
          <c:idx val="3"/>
          <c:order val="3"/>
          <c:tx>
            <c:strRef>
              <c:f>Sheet1!$E$1</c:f>
              <c:strCache>
                <c:ptCount val="1"/>
                <c:pt idx="0">
                  <c:v>Other</c:v>
                </c:pt>
              </c:strCache>
            </c:strRef>
          </c:tx>
          <c:spPr>
            <a:solidFill>
              <a:schemeClr val="accent4"/>
            </a:solidFill>
            <a:ln>
              <a:noFill/>
            </a:ln>
            <a:effectLst/>
          </c:spPr>
          <c:invertIfNegative val="0"/>
          <c:cat>
            <c:strRef>
              <c:f>Sheet1!$A$2:$A$6</c:f>
              <c:strCache>
                <c:ptCount val="5"/>
                <c:pt idx="0">
                  <c:v>Grade 1</c:v>
                </c:pt>
                <c:pt idx="1">
                  <c:v>Grade 2</c:v>
                </c:pt>
                <c:pt idx="2">
                  <c:v>Grade 3</c:v>
                </c:pt>
                <c:pt idx="3">
                  <c:v>Grade 4</c:v>
                </c:pt>
                <c:pt idx="4">
                  <c:v>Grade 5</c:v>
                </c:pt>
              </c:strCache>
            </c:strRef>
          </c:cat>
          <c:val>
            <c:numRef>
              <c:f>Sheet1!$E$2:$E$6</c:f>
              <c:numCache>
                <c:formatCode>General</c:formatCode>
                <c:ptCount val="5"/>
                <c:pt idx="0">
                  <c:v>17.5</c:v>
                </c:pt>
                <c:pt idx="1">
                  <c:v>12.1</c:v>
                </c:pt>
                <c:pt idx="2">
                  <c:v>18.8</c:v>
                </c:pt>
                <c:pt idx="3">
                  <c:v>13</c:v>
                </c:pt>
                <c:pt idx="4">
                  <c:v>10.5</c:v>
                </c:pt>
              </c:numCache>
            </c:numRef>
          </c:val>
          <c:extLst xmlns:c16r2="http://schemas.microsoft.com/office/drawing/2015/06/chart">
            <c:ext xmlns:c16="http://schemas.microsoft.com/office/drawing/2014/chart" uri="{C3380CC4-5D6E-409C-BE32-E72D297353CC}">
              <c16:uniqueId val="{00000004-779B-4D77-BA11-2B569E45239E}"/>
            </c:ext>
          </c:extLst>
        </c:ser>
        <c:dLbls>
          <c:showLegendKey val="0"/>
          <c:showVal val="0"/>
          <c:showCatName val="0"/>
          <c:showSerName val="0"/>
          <c:showPercent val="0"/>
          <c:showBubbleSize val="0"/>
        </c:dLbls>
        <c:gapWidth val="219"/>
        <c:axId val="738439784"/>
        <c:axId val="738440960"/>
      </c:barChart>
      <c:catAx>
        <c:axId val="738439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8440960"/>
        <c:crosses val="autoZero"/>
        <c:auto val="1"/>
        <c:lblAlgn val="ctr"/>
        <c:lblOffset val="100"/>
        <c:noMultiLvlLbl val="0"/>
      </c:catAx>
      <c:valAx>
        <c:axId val="73844096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a:t>
                </a:r>
              </a:p>
            </c:rich>
          </c:tx>
          <c:layout>
            <c:manualLayout>
              <c:xMode val="edge"/>
              <c:yMode val="edge"/>
              <c:x val="6.8780592892040216E-3"/>
              <c:y val="0.3289104156642477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8439784"/>
        <c:crosses val="autoZero"/>
        <c:crossBetween val="between"/>
      </c:valAx>
      <c:spPr>
        <a:noFill/>
        <a:ln>
          <a:solidFill>
            <a:schemeClr val="tx1"/>
          </a:solidFill>
        </a:ln>
        <a:effectLst/>
      </c:spPr>
    </c:plotArea>
    <c:legend>
      <c:legendPos val="b"/>
      <c:layout>
        <c:manualLayout>
          <c:xMode val="edge"/>
          <c:yMode val="edge"/>
          <c:x val="0.16049337948265138"/>
          <c:y val="0.895612174115898"/>
          <c:w val="0.68250905352636315"/>
          <c:h val="0.1043878497456273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64195752170702"/>
          <c:y val="2.5337573173807096E-2"/>
          <c:w val="0.80946497548655472"/>
          <c:h val="0.798003136606526"/>
        </c:manualLayout>
      </c:layout>
      <c:barChart>
        <c:barDir val="col"/>
        <c:grouping val="clustered"/>
        <c:varyColors val="0"/>
        <c:ser>
          <c:idx val="0"/>
          <c:order val="0"/>
          <c:tx>
            <c:strRef>
              <c:f>Sheet1!$B$1</c:f>
              <c:strCache>
                <c:ptCount val="1"/>
                <c:pt idx="0">
                  <c:v>ICANS</c:v>
                </c:pt>
              </c:strCache>
            </c:strRef>
          </c:tx>
          <c:spPr>
            <a:solidFill>
              <a:schemeClr val="accent1"/>
            </a:solidFill>
            <a:ln>
              <a:noFill/>
            </a:ln>
            <a:effectLst/>
          </c:spPr>
          <c:invertIfNegative val="0"/>
          <c:cat>
            <c:strRef>
              <c:f>Sheet1!$A$2:$A$8</c:f>
              <c:strCache>
                <c:ptCount val="7"/>
                <c:pt idx="0">
                  <c:v>No NT</c:v>
                </c:pt>
                <c:pt idx="1">
                  <c:v>Grade 1</c:v>
                </c:pt>
                <c:pt idx="2">
                  <c:v>Grade 2</c:v>
                </c:pt>
                <c:pt idx="3">
                  <c:v>Grade 3</c:v>
                </c:pt>
                <c:pt idx="4">
                  <c:v>Grade 4</c:v>
                </c:pt>
                <c:pt idx="5">
                  <c:v>Grade 5</c:v>
                </c:pt>
                <c:pt idx="6">
                  <c:v>Grade Unknown</c:v>
                </c:pt>
              </c:strCache>
            </c:strRef>
          </c:cat>
          <c:val>
            <c:numRef>
              <c:f>Sheet1!$B$2:$B$8</c:f>
              <c:numCache>
                <c:formatCode>0.0</c:formatCode>
                <c:ptCount val="7"/>
                <c:pt idx="0">
                  <c:v>44.8</c:v>
                </c:pt>
                <c:pt idx="1">
                  <c:v>15.2</c:v>
                </c:pt>
                <c:pt idx="2">
                  <c:v>9.4</c:v>
                </c:pt>
                <c:pt idx="3">
                  <c:v>15.1</c:v>
                </c:pt>
                <c:pt idx="4">
                  <c:v>8.6999999999999993</c:v>
                </c:pt>
                <c:pt idx="5">
                  <c:v>0.9</c:v>
                </c:pt>
                <c:pt idx="6">
                  <c:v>5.8</c:v>
                </c:pt>
              </c:numCache>
            </c:numRef>
          </c:val>
          <c:extLst xmlns:c16r2="http://schemas.microsoft.com/office/drawing/2015/06/chart">
            <c:ext xmlns:c16="http://schemas.microsoft.com/office/drawing/2014/chart" uri="{C3380CC4-5D6E-409C-BE32-E72D297353CC}">
              <c16:uniqueId val="{00000000-9966-474C-AF36-840F00FB33CE}"/>
            </c:ext>
          </c:extLst>
        </c:ser>
        <c:dLbls>
          <c:showLegendKey val="0"/>
          <c:showVal val="0"/>
          <c:showCatName val="0"/>
          <c:showSerName val="0"/>
          <c:showPercent val="0"/>
          <c:showBubbleSize val="0"/>
        </c:dLbls>
        <c:gapWidth val="219"/>
        <c:overlap val="-27"/>
        <c:axId val="738450760"/>
        <c:axId val="738447232"/>
      </c:barChart>
      <c:catAx>
        <c:axId val="7384507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baseline="0">
                    <a:solidFill>
                      <a:schemeClr val="tx1"/>
                    </a:solidFill>
                  </a:rPr>
                  <a:t>ICANS*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38447232"/>
        <c:crosses val="autoZero"/>
        <c:auto val="1"/>
        <c:lblAlgn val="ctr"/>
        <c:lblOffset val="100"/>
        <c:noMultiLvlLbl val="0"/>
      </c:catAx>
      <c:valAx>
        <c:axId val="73844723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8450760"/>
        <c:crosses val="autoZero"/>
        <c:crossBetween val="between"/>
      </c:valAx>
      <c:spPr>
        <a:noFill/>
        <a:ln>
          <a:noFill/>
        </a:ln>
        <a:effectLst/>
      </c:spPr>
    </c:plotArea>
    <c:legend>
      <c:legendPos val="b"/>
      <c:layout>
        <c:manualLayout>
          <c:xMode val="edge"/>
          <c:yMode val="edge"/>
          <c:x val="0.69680396179318382"/>
          <c:y val="4.9497939552057661E-2"/>
          <c:w val="0.22600152280493235"/>
          <c:h val="0.318264863696968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8FDC4-4804-40F8-9725-21648A1BA5B1}" type="datetimeFigureOut">
              <a:rPr lang="en-US" smtClean="0"/>
              <a:t>10/25/2021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7B0CC-3B00-4FD8-B643-3004AFA49540}" type="slidenum">
              <a:rPr lang="en-US" smtClean="0"/>
              <a:t>‹#›</a:t>
            </a:fld>
            <a:endParaRPr lang="en-US"/>
          </a:p>
        </p:txBody>
      </p:sp>
    </p:spTree>
    <p:extLst>
      <p:ext uri="{BB962C8B-B14F-4D97-AF65-F5344CB8AC3E}">
        <p14:creationId xmlns:p14="http://schemas.microsoft.com/office/powerpoint/2010/main" val="346039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43</a:t>
            </a:fld>
            <a:endParaRPr lang="en-US" altLang="en-US">
              <a:solidFill>
                <a:prstClr val="black"/>
              </a:solidFill>
            </a:endParaRPr>
          </a:p>
        </p:txBody>
      </p:sp>
    </p:spTree>
    <p:extLst>
      <p:ext uri="{BB962C8B-B14F-4D97-AF65-F5344CB8AC3E}">
        <p14:creationId xmlns:p14="http://schemas.microsoft.com/office/powerpoint/2010/main" val="1276023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57</a:t>
            </a:fld>
            <a:endParaRPr lang="en-US" altLang="en-US">
              <a:solidFill>
                <a:prstClr val="black"/>
              </a:solidFill>
            </a:endParaRPr>
          </a:p>
        </p:txBody>
      </p:sp>
    </p:spTree>
    <p:extLst>
      <p:ext uri="{BB962C8B-B14F-4D97-AF65-F5344CB8AC3E}">
        <p14:creationId xmlns:p14="http://schemas.microsoft.com/office/powerpoint/2010/main" val="275575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D3E7C-B457-4E9D-A136-166257FE3633}"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54020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D3E7C-B457-4E9D-A136-166257FE363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04132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EC45E-3E5F-41C4-979C-68C30D6D415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51869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a:p>
        </p:txBody>
      </p:sp>
      <p:sp>
        <p:nvSpPr>
          <p:cNvPr id="4" name="Slide Number Placeholder 3"/>
          <p:cNvSpPr>
            <a:spLocks noGrp="1"/>
          </p:cNvSpPr>
          <p:nvPr>
            <p:ph type="sldNum" sz="quarter" idx="10"/>
          </p:nvPr>
        </p:nvSpPr>
        <p:spPr/>
        <p:txBody>
          <a:bodyPr/>
          <a:lstStyle/>
          <a:p>
            <a:fld id="{F2811B2F-B7A4-4416-8D41-02EBE22E8F09}"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82199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51</a:t>
            </a:fld>
            <a:endParaRPr lang="en-US" altLang="en-US">
              <a:solidFill>
                <a:prstClr val="black"/>
              </a:solidFill>
            </a:endParaRPr>
          </a:p>
        </p:txBody>
      </p:sp>
    </p:spTree>
    <p:extLst>
      <p:ext uri="{BB962C8B-B14F-4D97-AF65-F5344CB8AC3E}">
        <p14:creationId xmlns:p14="http://schemas.microsoft.com/office/powerpoint/2010/main" val="404370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52</a:t>
            </a:fld>
            <a:endParaRPr lang="en-US" altLang="en-US">
              <a:solidFill>
                <a:prstClr val="black"/>
              </a:solidFill>
            </a:endParaRPr>
          </a:p>
        </p:txBody>
      </p:sp>
    </p:spTree>
    <p:extLst>
      <p:ext uri="{BB962C8B-B14F-4D97-AF65-F5344CB8AC3E}">
        <p14:creationId xmlns:p14="http://schemas.microsoft.com/office/powerpoint/2010/main" val="262554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53</a:t>
            </a:fld>
            <a:endParaRPr lang="en-US" altLang="en-US">
              <a:solidFill>
                <a:prstClr val="black"/>
              </a:solidFill>
            </a:endParaRPr>
          </a:p>
        </p:txBody>
      </p:sp>
    </p:spTree>
    <p:extLst>
      <p:ext uri="{BB962C8B-B14F-4D97-AF65-F5344CB8AC3E}">
        <p14:creationId xmlns:p14="http://schemas.microsoft.com/office/powerpoint/2010/main" val="345220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54</a:t>
            </a:fld>
            <a:endParaRPr lang="en-US" altLang="en-US">
              <a:solidFill>
                <a:prstClr val="black"/>
              </a:solidFill>
            </a:endParaRPr>
          </a:p>
        </p:txBody>
      </p:sp>
    </p:spTree>
    <p:extLst>
      <p:ext uri="{BB962C8B-B14F-4D97-AF65-F5344CB8AC3E}">
        <p14:creationId xmlns:p14="http://schemas.microsoft.com/office/powerpoint/2010/main" val="215665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55</a:t>
            </a:fld>
            <a:endParaRPr lang="en-US" altLang="en-US">
              <a:solidFill>
                <a:prstClr val="black"/>
              </a:solidFill>
            </a:endParaRPr>
          </a:p>
        </p:txBody>
      </p:sp>
    </p:spTree>
    <p:extLst>
      <p:ext uri="{BB962C8B-B14F-4D97-AF65-F5344CB8AC3E}">
        <p14:creationId xmlns:p14="http://schemas.microsoft.com/office/powerpoint/2010/main" val="315590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fontAlgn="base">
              <a:spcBef>
                <a:spcPct val="0"/>
              </a:spcBef>
              <a:spcAft>
                <a:spcPct val="0"/>
              </a:spcAft>
              <a:defRPr/>
            </a:pPr>
            <a:fld id="{C96D76C2-58B0-4F28-B7EB-7F69110126BD}" type="slidenum">
              <a:rPr lang="en-US" altLang="en-US" smtClean="0">
                <a:solidFill>
                  <a:prstClr val="black"/>
                </a:solidFill>
              </a:rPr>
              <a:pPr fontAlgn="base">
                <a:spcBef>
                  <a:spcPct val="0"/>
                </a:spcBef>
                <a:spcAft>
                  <a:spcPct val="0"/>
                </a:spcAft>
                <a:defRPr/>
              </a:pPr>
              <a:t>56</a:t>
            </a:fld>
            <a:endParaRPr lang="en-US" altLang="en-US">
              <a:solidFill>
                <a:prstClr val="black"/>
              </a:solidFill>
            </a:endParaRPr>
          </a:p>
        </p:txBody>
      </p:sp>
    </p:spTree>
    <p:extLst>
      <p:ext uri="{BB962C8B-B14F-4D97-AF65-F5344CB8AC3E}">
        <p14:creationId xmlns:p14="http://schemas.microsoft.com/office/powerpoint/2010/main" val="341232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2.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9.emf"/><Relationship Id="rId5" Type="http://schemas.openxmlformats.org/officeDocument/2006/relationships/image" Target="../media/image39.emf"/><Relationship Id="rId4" Type="http://schemas.openxmlformats.org/officeDocument/2006/relationships/oleObject" Target="../embeddings/oleObject3.bin"/></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175947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2832325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1830824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 xmlns:a16="http://schemas.microsoft.com/office/drawing/2014/main" id="{E5E9C4C2-B471-BC4A-BEC6-1E726522EDB3}"/>
              </a:ext>
            </a:extLst>
          </p:cNvPr>
          <p:cNvSpPr>
            <a:spLocks noGrp="1"/>
          </p:cNvSpPr>
          <p:nvPr>
            <p:ph type="title" hasCustomPrompt="1"/>
          </p:nvPr>
        </p:nvSpPr>
        <p:spPr>
          <a:xfrm>
            <a:off x="471488" y="2074664"/>
            <a:ext cx="5915025" cy="994172"/>
          </a:xfrm>
          <a:prstGeom prst="rect">
            <a:avLst/>
          </a:prstGeom>
        </p:spPr>
        <p:txBody>
          <a:bodyPr vert="horz" lIns="91440" tIns="45720" rIns="91440" bIns="45720" rtlCol="0" anchor="ctr">
            <a:noAutofit/>
          </a:bodyPr>
          <a:lstStyle>
            <a:lvl1pPr>
              <a:defRPr sz="3825" b="1">
                <a:solidFill>
                  <a:schemeClr val="bg1"/>
                </a:solidFill>
              </a:defRPr>
            </a:lvl1pPr>
          </a:lstStyle>
          <a:p>
            <a:r>
              <a:rPr lang="en-GB" noProof="0" dirty="0"/>
              <a:t>Click to add</a:t>
            </a:r>
            <a:br>
              <a:rPr lang="en-GB" noProof="0" dirty="0"/>
            </a:br>
            <a:r>
              <a:rPr lang="en-GB" noProof="0" dirty="0"/>
              <a:t>title</a:t>
            </a:r>
          </a:p>
        </p:txBody>
      </p:sp>
      <p:sp>
        <p:nvSpPr>
          <p:cNvPr id="12" name="Text Placeholder 2">
            <a:extLst>
              <a:ext uri="{FF2B5EF4-FFF2-40B4-BE49-F238E27FC236}">
                <a16:creationId xmlns="" xmlns:a16="http://schemas.microsoft.com/office/drawing/2014/main" id="{A462C1FC-AC78-A94C-9AE5-E9BF2177E095}"/>
              </a:ext>
            </a:extLst>
          </p:cNvPr>
          <p:cNvSpPr>
            <a:spLocks noGrp="1"/>
          </p:cNvSpPr>
          <p:nvPr>
            <p:ph idx="1" hasCustomPrompt="1"/>
          </p:nvPr>
        </p:nvSpPr>
        <p:spPr>
          <a:xfrm>
            <a:off x="471488" y="4309475"/>
            <a:ext cx="5915025" cy="465083"/>
          </a:xfrm>
          <a:prstGeom prst="rect">
            <a:avLst/>
          </a:prstGeom>
        </p:spPr>
        <p:txBody>
          <a:bodyPr vert="horz" lIns="91440" tIns="45720" rIns="91440" bIns="45720" rtlCol="0" anchor="b">
            <a:normAutofit/>
          </a:bodyPr>
          <a:lstStyle>
            <a:lvl1pPr>
              <a:defRPr sz="1350">
                <a:solidFill>
                  <a:schemeClr val="bg1"/>
                </a:solidFill>
                <a:latin typeface="Montserrat" panose="02000505000000020004" pitchFamily="2" charset="77"/>
              </a:defRPr>
            </a:lvl1pPr>
          </a:lstStyle>
          <a:p>
            <a:pPr lvl="0"/>
            <a:r>
              <a:rPr lang="en-GB" noProof="0" dirty="0"/>
              <a:t>Click to add presenter name</a:t>
            </a:r>
          </a:p>
        </p:txBody>
      </p:sp>
      <p:pic>
        <p:nvPicPr>
          <p:cNvPr id="5" name="Imagen 4">
            <a:extLst>
              <a:ext uri="{FF2B5EF4-FFF2-40B4-BE49-F238E27FC236}">
                <a16:creationId xmlns="" xmlns:a16="http://schemas.microsoft.com/office/drawing/2014/main" id="{98C8AEC9-27CE-3143-B0C1-C6425BBD7F47}"/>
              </a:ext>
            </a:extLst>
          </p:cNvPr>
          <p:cNvPicPr>
            <a:picLocks noChangeAspect="1"/>
          </p:cNvPicPr>
          <p:nvPr userDrawn="1"/>
        </p:nvPicPr>
        <p:blipFill>
          <a:blip r:embed="rId3"/>
          <a:stretch>
            <a:fillRect/>
          </a:stretch>
        </p:blipFill>
        <p:spPr>
          <a:xfrm>
            <a:off x="471488" y="371477"/>
            <a:ext cx="1173270" cy="953282"/>
          </a:xfrm>
          <a:prstGeom prst="rect">
            <a:avLst/>
          </a:prstGeom>
        </p:spPr>
      </p:pic>
    </p:spTree>
    <p:extLst>
      <p:ext uri="{BB962C8B-B14F-4D97-AF65-F5344CB8AC3E}">
        <p14:creationId xmlns:p14="http://schemas.microsoft.com/office/powerpoint/2010/main" val="2328340536"/>
      </p:ext>
    </p:extLst>
  </p:cSld>
  <p:clrMapOvr>
    <a:masterClrMapping/>
  </p:clrMapOvr>
  <p:extLst mod="1">
    <p:ext uri="{DCECCB84-F9BA-43D5-87BE-67443E8EF086}">
      <p15:sldGuideLst xmlns:p15="http://schemas.microsoft.com/office/powerpoint/2012/main">
        <p15:guide id="4294967295" orient="horz" pos="1620">
          <p15:clr>
            <a:srgbClr val="FBAE40"/>
          </p15:clr>
        </p15:guide>
        <p15:guide id="4294967295"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s-ES" dirty="0" err="1"/>
              <a:t>Click</a:t>
            </a:r>
            <a:r>
              <a:rPr lang="es-ES" dirty="0"/>
              <a:t> to </a:t>
            </a:r>
            <a:r>
              <a:rPr lang="es-ES" dirty="0" err="1"/>
              <a:t>add</a:t>
            </a:r>
            <a:r>
              <a:rPr lang="es-ES" dirty="0"/>
              <a:t> </a:t>
            </a:r>
            <a:r>
              <a:rPr lang="es-ES" dirty="0" err="1"/>
              <a:t>title</a:t>
            </a:r>
            <a:endParaRPr lang="es-ES" dirty="0"/>
          </a:p>
        </p:txBody>
      </p:sp>
      <p:sp>
        <p:nvSpPr>
          <p:cNvPr id="7" name="Text Placeholder 2">
            <a:extLst>
              <a:ext uri="{FF2B5EF4-FFF2-40B4-BE49-F238E27FC236}">
                <a16:creationId xmlns="" xmlns:a16="http://schemas.microsoft.com/office/drawing/2014/main" id="{46554174-6113-7247-BD86-8D0B91B112A8}"/>
              </a:ext>
            </a:extLst>
          </p:cNvPr>
          <p:cNvSpPr>
            <a:spLocks noGrp="1"/>
          </p:cNvSpPr>
          <p:nvPr>
            <p:ph idx="1" hasCustomPrompt="1"/>
          </p:nvPr>
        </p:nvSpPr>
        <p:spPr>
          <a:xfrm>
            <a:off x="471488" y="1369219"/>
            <a:ext cx="5915025" cy="3263504"/>
          </a:xfrm>
          <a:prstGeom prst="rect">
            <a:avLst/>
          </a:prstGeom>
        </p:spPr>
        <p:txBody>
          <a:bodyPr vert="horz" lIns="91440" tIns="45720" rIns="91440" bIns="45720" rtlCol="0">
            <a:normAutofit/>
          </a:bodyPr>
          <a:lstStyle>
            <a:lvl1pPr>
              <a:lnSpc>
                <a:spcPct val="100000"/>
              </a:lnSpc>
              <a:buFontTx/>
              <a:buNone/>
              <a:defRPr/>
            </a:lvl1pPr>
            <a:lvl2pPr>
              <a:lnSpc>
                <a:spcPct val="100000"/>
              </a:lnSpc>
              <a:defRPr/>
            </a:lvl2pPr>
            <a:lvl3pPr>
              <a:lnSpc>
                <a:spcPct val="100000"/>
              </a:lnSpc>
              <a:defRPr/>
            </a:lvl3pPr>
            <a:lvl4pPr>
              <a:lnSpc>
                <a:spcPct val="100000"/>
              </a:lnSpc>
              <a:defRPr b="0"/>
            </a:lvl4pPr>
            <a:lvl5pPr>
              <a:lnSpc>
                <a:spcPct val="100000"/>
              </a:lnSpc>
              <a:defRPr b="0"/>
            </a:lvl5pPr>
          </a:lstStyle>
          <a:p>
            <a:pPr lvl="0"/>
            <a:r>
              <a:rPr lang="es-ES" dirty="0" err="1"/>
              <a:t>Click</a:t>
            </a:r>
            <a:r>
              <a:rPr lang="es-ES" dirty="0"/>
              <a:t> to </a:t>
            </a:r>
            <a:r>
              <a:rPr lang="es-ES" dirty="0" err="1"/>
              <a:t>add</a:t>
            </a:r>
            <a:r>
              <a:rPr lang="es-ES" dirty="0"/>
              <a:t> </a:t>
            </a:r>
            <a:r>
              <a:rPr lang="es-ES" dirty="0" err="1"/>
              <a:t>text</a:t>
            </a:r>
            <a:endParaRPr lang="es-ES" dirty="0"/>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3" name="Marcador de número de diapositiva 2">
            <a:extLst>
              <a:ext uri="{FF2B5EF4-FFF2-40B4-BE49-F238E27FC236}">
                <a16:creationId xmlns="" xmlns:a16="http://schemas.microsoft.com/office/drawing/2014/main" id="{44316242-6355-5F42-B213-AFF18C0D2D6C}"/>
              </a:ext>
            </a:extLst>
          </p:cNvPr>
          <p:cNvSpPr>
            <a:spLocks noGrp="1"/>
          </p:cNvSpPr>
          <p:nvPr>
            <p:ph type="sldNum" sz="quarter" idx="10"/>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3640403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Marcador de posición de imagen 2">
            <a:extLst>
              <a:ext uri="{FF2B5EF4-FFF2-40B4-BE49-F238E27FC236}">
                <a16:creationId xmlns="" xmlns:a16="http://schemas.microsoft.com/office/drawing/2014/main" id="{D65DCE93-0274-FD4F-A2CE-B75E47FCAF0B}"/>
              </a:ext>
            </a:extLst>
          </p:cNvPr>
          <p:cNvSpPr>
            <a:spLocks noGrp="1"/>
          </p:cNvSpPr>
          <p:nvPr>
            <p:ph type="pic" sz="quarter" idx="10" hasCustomPrompt="1"/>
          </p:nvPr>
        </p:nvSpPr>
        <p:spPr>
          <a:xfrm>
            <a:off x="0" y="0"/>
            <a:ext cx="6858000" cy="5143500"/>
          </a:xfrm>
        </p:spPr>
        <p:txBody>
          <a:bodyPr anchor="ctr"/>
          <a:lstStyle>
            <a:lvl1pPr algn="ctr">
              <a:defRPr/>
            </a:lvl1pPr>
          </a:lstStyle>
          <a:p>
            <a:r>
              <a:rPr lang="en-GB" noProof="0" dirty="0"/>
              <a:t>Click to add full image</a:t>
            </a:r>
          </a:p>
        </p:txBody>
      </p:sp>
    </p:spTree>
    <p:extLst>
      <p:ext uri="{BB962C8B-B14F-4D97-AF65-F5344CB8AC3E}">
        <p14:creationId xmlns:p14="http://schemas.microsoft.com/office/powerpoint/2010/main" val="3580952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30DE0067-8D98-924D-9563-904524F76CD2}"/>
              </a:ext>
            </a:extLst>
          </p:cNvPr>
          <p:cNvSpPr>
            <a:spLocks noGrp="1"/>
          </p:cNvSpPr>
          <p:nvPr>
            <p:ph type="title"/>
          </p:nvPr>
        </p:nvSpPr>
        <p:spPr>
          <a:xfrm>
            <a:off x="471488" y="2074665"/>
            <a:ext cx="5915025" cy="994172"/>
          </a:xfrm>
          <a:prstGeom prst="rect">
            <a:avLst/>
          </a:prstGeom>
        </p:spPr>
        <p:txBody>
          <a:bodyPr vert="horz" lIns="91440" tIns="45720" rIns="91440" bIns="45720" rtlCol="0" anchor="ctr">
            <a:normAutofit/>
          </a:bodyPr>
          <a:lstStyle>
            <a:lvl1pPr algn="ctr">
              <a:defRPr sz="3825">
                <a:solidFill>
                  <a:schemeClr val="bg1"/>
                </a:solidFill>
              </a:defRPr>
            </a:lvl1pPr>
          </a:lstStyle>
          <a:p>
            <a:r>
              <a:rPr lang="en-GB" noProof="0"/>
              <a:t>Click to add title</a:t>
            </a:r>
          </a:p>
        </p:txBody>
      </p:sp>
      <p:pic>
        <p:nvPicPr>
          <p:cNvPr id="6" name="Imagen 5">
            <a:extLst>
              <a:ext uri="{FF2B5EF4-FFF2-40B4-BE49-F238E27FC236}">
                <a16:creationId xmlns="" xmlns:a16="http://schemas.microsoft.com/office/drawing/2014/main" id="{4B7279BF-05C6-E346-A2ED-E0929C890780}"/>
              </a:ext>
            </a:extLst>
          </p:cNvPr>
          <p:cNvPicPr>
            <a:picLocks noChangeAspect="1"/>
          </p:cNvPicPr>
          <p:nvPr userDrawn="1"/>
        </p:nvPicPr>
        <p:blipFill>
          <a:blip r:embed="rId3"/>
          <a:stretch>
            <a:fillRect/>
          </a:stretch>
        </p:blipFill>
        <p:spPr>
          <a:xfrm>
            <a:off x="2841750" y="3677853"/>
            <a:ext cx="1174500" cy="957451"/>
          </a:xfrm>
          <a:prstGeom prst="rect">
            <a:avLst/>
          </a:prstGeom>
        </p:spPr>
      </p:pic>
    </p:spTree>
    <p:extLst>
      <p:ext uri="{BB962C8B-B14F-4D97-AF65-F5344CB8AC3E}">
        <p14:creationId xmlns:p14="http://schemas.microsoft.com/office/powerpoint/2010/main" val="3051264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COVER">
    <p:bg>
      <p:bgPr>
        <a:solidFill>
          <a:schemeClr val="bg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2FCED730-7DC9-8045-B8D8-087CA3323170}"/>
              </a:ext>
            </a:extLst>
          </p:cNvPr>
          <p:cNvSpPr>
            <a:spLocks noGrp="1"/>
          </p:cNvSpPr>
          <p:nvPr>
            <p:ph type="title" hasCustomPrompt="1"/>
          </p:nvPr>
        </p:nvSpPr>
        <p:spPr>
          <a:xfrm>
            <a:off x="471488" y="2074664"/>
            <a:ext cx="5915025" cy="994172"/>
          </a:xfrm>
          <a:prstGeom prst="rect">
            <a:avLst/>
          </a:prstGeom>
        </p:spPr>
        <p:txBody>
          <a:bodyPr vert="horz" lIns="91440" tIns="45720" rIns="91440" bIns="45720" rtlCol="0" anchor="ctr">
            <a:noAutofit/>
          </a:bodyPr>
          <a:lstStyle>
            <a:lvl1pPr>
              <a:defRPr sz="3825" b="1">
                <a:solidFill>
                  <a:srgbClr val="3A4F92"/>
                </a:solidFill>
              </a:defRPr>
            </a:lvl1pPr>
          </a:lstStyle>
          <a:p>
            <a:r>
              <a:rPr lang="en-GB" noProof="0"/>
              <a:t>Click to add</a:t>
            </a:r>
            <a:br>
              <a:rPr lang="en-GB" noProof="0"/>
            </a:br>
            <a:r>
              <a:rPr lang="en-GB" noProof="0"/>
              <a:t>title</a:t>
            </a:r>
          </a:p>
        </p:txBody>
      </p:sp>
      <p:sp>
        <p:nvSpPr>
          <p:cNvPr id="6" name="Text Placeholder 2">
            <a:extLst>
              <a:ext uri="{FF2B5EF4-FFF2-40B4-BE49-F238E27FC236}">
                <a16:creationId xmlns="" xmlns:a16="http://schemas.microsoft.com/office/drawing/2014/main" id="{74F95383-D278-C14D-B8B4-8BCE2AC4FC9F}"/>
              </a:ext>
            </a:extLst>
          </p:cNvPr>
          <p:cNvSpPr>
            <a:spLocks noGrp="1"/>
          </p:cNvSpPr>
          <p:nvPr>
            <p:ph idx="1" hasCustomPrompt="1"/>
          </p:nvPr>
        </p:nvSpPr>
        <p:spPr>
          <a:xfrm>
            <a:off x="471488" y="4309475"/>
            <a:ext cx="5915025" cy="465083"/>
          </a:xfrm>
          <a:prstGeom prst="rect">
            <a:avLst/>
          </a:prstGeom>
        </p:spPr>
        <p:txBody>
          <a:bodyPr vert="horz" lIns="91440" tIns="45720" rIns="91440" bIns="45720" rtlCol="0" anchor="b">
            <a:normAutofit/>
          </a:bodyPr>
          <a:lstStyle>
            <a:lvl1pPr>
              <a:defRPr sz="1350">
                <a:solidFill>
                  <a:srgbClr val="3A4F92"/>
                </a:solidFill>
                <a:latin typeface="Montserrat" panose="02000505000000020004" pitchFamily="2" charset="77"/>
              </a:defRPr>
            </a:lvl1pPr>
          </a:lstStyle>
          <a:p>
            <a:pPr lvl="0"/>
            <a:r>
              <a:rPr lang="en-GB" noProof="0" dirty="0"/>
              <a:t>Click to add presenter name</a:t>
            </a:r>
          </a:p>
        </p:txBody>
      </p:sp>
      <p:pic>
        <p:nvPicPr>
          <p:cNvPr id="7" name="Imagen 6">
            <a:extLst>
              <a:ext uri="{FF2B5EF4-FFF2-40B4-BE49-F238E27FC236}">
                <a16:creationId xmlns="" xmlns:a16="http://schemas.microsoft.com/office/drawing/2014/main" id="{E16B3D7C-77EB-7641-B0AF-02B420007E49}"/>
              </a:ext>
            </a:extLst>
          </p:cNvPr>
          <p:cNvPicPr>
            <a:picLocks noChangeAspect="1"/>
          </p:cNvPicPr>
          <p:nvPr userDrawn="1"/>
        </p:nvPicPr>
        <p:blipFill>
          <a:blip r:embed="rId2"/>
          <a:stretch>
            <a:fillRect/>
          </a:stretch>
        </p:blipFill>
        <p:spPr>
          <a:xfrm>
            <a:off x="471487" y="371478"/>
            <a:ext cx="1173271" cy="953282"/>
          </a:xfrm>
          <a:prstGeom prst="rect">
            <a:avLst/>
          </a:prstGeom>
        </p:spPr>
      </p:pic>
    </p:spTree>
    <p:extLst>
      <p:ext uri="{BB962C8B-B14F-4D97-AF65-F5344CB8AC3E}">
        <p14:creationId xmlns:p14="http://schemas.microsoft.com/office/powerpoint/2010/main" val="4290715434"/>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description">
    <p:spTree>
      <p:nvGrpSpPr>
        <p:cNvPr id="1" name=""/>
        <p:cNvGrpSpPr/>
        <p:nvPr/>
      </p:nvGrpSpPr>
      <p:grpSpPr>
        <a:xfrm>
          <a:off x="0" y="0"/>
          <a:ext cx="0" cy="0"/>
          <a:chOff x="0" y="0"/>
          <a:chExt cx="0" cy="0"/>
        </a:xfrm>
      </p:grpSpPr>
      <p:sp>
        <p:nvSpPr>
          <p:cNvPr id="7" name="Marcador de número de diapositiva 1">
            <a:extLst>
              <a:ext uri="{FF2B5EF4-FFF2-40B4-BE49-F238E27FC236}">
                <a16:creationId xmlns="" xmlns:a16="http://schemas.microsoft.com/office/drawing/2014/main" id="{35712CF3-30BC-2A47-A06A-30A8B53E7525}"/>
              </a:ext>
            </a:extLst>
          </p:cNvPr>
          <p:cNvSpPr txBox="1">
            <a:spLocks/>
          </p:cNvSpPr>
          <p:nvPr userDrawn="1"/>
        </p:nvSpPr>
        <p:spPr>
          <a:xfrm>
            <a:off x="5102115" y="4767263"/>
            <a:ext cx="1543050" cy="273844"/>
          </a:xfrm>
          <a:prstGeom prst="rect">
            <a:avLst/>
          </a:prstGeom>
        </p:spPr>
        <p:txBody>
          <a:bodyPr vert="horz" lIns="51435" tIns="25718" rIns="0" bIns="25718"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563" smtClean="0"/>
              <a:pPr/>
              <a:t>‹#›</a:t>
            </a:fld>
            <a:endParaRPr lang="en-GB" sz="563" dirty="0"/>
          </a:p>
        </p:txBody>
      </p:sp>
      <p:sp>
        <p:nvSpPr>
          <p:cNvPr id="8" name="Content Placeholder 3">
            <a:extLst>
              <a:ext uri="{FF2B5EF4-FFF2-40B4-BE49-F238E27FC236}">
                <a16:creationId xmlns="" xmlns:a16="http://schemas.microsoft.com/office/drawing/2014/main" id="{E0874D26-BD4E-B949-B9FB-94B70CDB9869}"/>
              </a:ext>
            </a:extLst>
          </p:cNvPr>
          <p:cNvSpPr>
            <a:spLocks noGrp="1"/>
          </p:cNvSpPr>
          <p:nvPr>
            <p:ph sz="half" idx="11" hasCustomPrompt="1"/>
          </p:nvPr>
        </p:nvSpPr>
        <p:spPr>
          <a:xfrm>
            <a:off x="3471863" y="564127"/>
            <a:ext cx="2914650" cy="4068596"/>
          </a:xfrm>
          <a:prstGeom prst="rect">
            <a:avLst/>
          </a:prstGeom>
        </p:spPr>
        <p:txBody>
          <a:bodyPr anchor="ctr"/>
          <a:lstStyle>
            <a:lvl1pPr marL="0" indent="0">
              <a:lnSpc>
                <a:spcPct val="100000"/>
              </a:lnSpc>
              <a:buFontTx/>
              <a:buNone/>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noProof="0" dirty="0"/>
              <a:t>Click to add text</a:t>
            </a:r>
          </a:p>
        </p:txBody>
      </p:sp>
      <p:sp>
        <p:nvSpPr>
          <p:cNvPr id="9" name="Marcador de posición de imagen 2">
            <a:extLst>
              <a:ext uri="{FF2B5EF4-FFF2-40B4-BE49-F238E27FC236}">
                <a16:creationId xmlns="" xmlns:a16="http://schemas.microsoft.com/office/drawing/2014/main" id="{AEA6C682-A996-D845-A161-2DB8EA9D7CA5}"/>
              </a:ext>
            </a:extLst>
          </p:cNvPr>
          <p:cNvSpPr>
            <a:spLocks noGrp="1"/>
          </p:cNvSpPr>
          <p:nvPr>
            <p:ph type="pic" sz="quarter" idx="12" hasCustomPrompt="1"/>
          </p:nvPr>
        </p:nvSpPr>
        <p:spPr>
          <a:xfrm>
            <a:off x="1253813" y="2211596"/>
            <a:ext cx="1350000" cy="1800000"/>
          </a:xfrm>
          <a:prstGeom prst="ellipse">
            <a:avLst/>
          </a:prstGeom>
        </p:spPr>
        <p:txBody>
          <a:bodyPr anchor="ctr"/>
          <a:lstStyle>
            <a:lvl1pPr algn="ctr">
              <a:defRPr/>
            </a:lvl1pPr>
          </a:lstStyle>
          <a:p>
            <a:r>
              <a:rPr lang="en-GB" noProof="0" dirty="0"/>
              <a:t>Click to add presenter’s image or logo</a:t>
            </a:r>
          </a:p>
        </p:txBody>
      </p:sp>
      <p:sp>
        <p:nvSpPr>
          <p:cNvPr id="10" name="Title Placeholder 1">
            <a:extLst>
              <a:ext uri="{FF2B5EF4-FFF2-40B4-BE49-F238E27FC236}">
                <a16:creationId xmlns="" xmlns:a16="http://schemas.microsoft.com/office/drawing/2014/main" id="{D7FF8990-05D0-FF44-BBEF-278B2261E2C9}"/>
              </a:ext>
            </a:extLst>
          </p:cNvPr>
          <p:cNvSpPr>
            <a:spLocks noGrp="1"/>
          </p:cNvSpPr>
          <p:nvPr>
            <p:ph type="title" hasCustomPrompt="1"/>
          </p:nvPr>
        </p:nvSpPr>
        <p:spPr>
          <a:xfrm>
            <a:off x="471488" y="1405634"/>
            <a:ext cx="2914650" cy="805963"/>
          </a:xfrm>
          <a:prstGeom prst="rect">
            <a:avLst/>
          </a:prstGeom>
        </p:spPr>
        <p:txBody>
          <a:bodyPr vert="horz" lIns="91440" tIns="45720" rIns="91440" bIns="45720" rtlCol="0" anchor="t">
            <a:normAutofit/>
          </a:bodyPr>
          <a:lstStyle>
            <a:lvl1pPr algn="ctr">
              <a:defRPr b="1">
                <a:solidFill>
                  <a:srgbClr val="3A4F92"/>
                </a:solidFill>
              </a:defRPr>
            </a:lvl1pPr>
          </a:lstStyle>
          <a:p>
            <a:r>
              <a:rPr lang="en-GB" noProof="0" dirty="0"/>
              <a:t>Click to add </a:t>
            </a:r>
            <a:br>
              <a:rPr lang="en-GB" noProof="0" dirty="0"/>
            </a:br>
            <a:r>
              <a:rPr lang="en-GB" noProof="0" dirty="0"/>
              <a:t>text</a:t>
            </a:r>
          </a:p>
        </p:txBody>
      </p:sp>
    </p:spTree>
    <p:extLst>
      <p:ext uri="{BB962C8B-B14F-4D97-AF65-F5344CB8AC3E}">
        <p14:creationId xmlns:p14="http://schemas.microsoft.com/office/powerpoint/2010/main" val="171116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Slide Number Placeholder 17"/>
          <p:cNvSpPr>
            <a:spLocks noGrp="1"/>
          </p:cNvSpPr>
          <p:nvPr>
            <p:ph type="sldNum" sz="quarter" idx="4"/>
          </p:nvPr>
        </p:nvSpPr>
        <p:spPr>
          <a:xfrm>
            <a:off x="4746879" y="4767279"/>
            <a:ext cx="1936242" cy="274637"/>
          </a:xfrm>
          <a:prstGeom prst="rect">
            <a:avLst/>
          </a:prstGeom>
        </p:spPr>
        <p:txBody>
          <a:bodyPr vert="horz" lIns="91410" tIns="45705" rIns="91410" bIns="45705" rtlCol="0" anchor="ctr"/>
          <a:lstStyle>
            <a:lvl1pPr algn="r">
              <a:defRPr sz="6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2914970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RGB New PP_5_cj.jpg">
            <a:extLst>
              <a:ext uri="{FF2B5EF4-FFF2-40B4-BE49-F238E27FC236}">
                <a16:creationId xmlns="" xmlns:a16="http://schemas.microsoft.com/office/drawing/2014/main" id="{E14364E3-2E8A-4958-8E58-C87894954AE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2280" t="3252" r="2521" b="25790"/>
          <a:stretch>
            <a:fillRect/>
          </a:stretch>
        </p:blipFill>
        <p:spPr bwMode="auto">
          <a:xfrm>
            <a:off x="0" y="0"/>
            <a:ext cx="69008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AE2D13E5-761C-4C12-8A7D-9DFE95A5DF5F}"/>
              </a:ext>
            </a:extLst>
          </p:cNvPr>
          <p:cNvSpPr txBox="1"/>
          <p:nvPr userDrawn="1"/>
        </p:nvSpPr>
        <p:spPr>
          <a:xfrm>
            <a:off x="-10716" y="4105276"/>
            <a:ext cx="6911579" cy="666657"/>
          </a:xfrm>
          <a:prstGeom prst="rect">
            <a:avLst/>
          </a:prstGeom>
          <a:solidFill>
            <a:schemeClr val="bg1"/>
          </a:solidFill>
        </p:spPr>
        <p:txBody>
          <a:bodyPr wrap="square">
            <a:spAutoFit/>
          </a:bodyPr>
          <a:lstStyle/>
          <a:p>
            <a:pPr marL="1977033" defTabSz="685800">
              <a:defRPr/>
            </a:pPr>
            <a:endParaRPr lang="en-US" sz="443" dirty="0">
              <a:solidFill>
                <a:srgbClr val="000000">
                  <a:lumMod val="50000"/>
                  <a:lumOff val="50000"/>
                </a:srgbClr>
              </a:solidFill>
            </a:endParaRPr>
          </a:p>
          <a:p>
            <a:pPr marL="2145804" defTabSz="685800">
              <a:defRPr/>
            </a:pPr>
            <a:endParaRPr lang="en-US" sz="443" dirty="0">
              <a:solidFill>
                <a:srgbClr val="000000">
                  <a:lumMod val="50000"/>
                  <a:lumOff val="50000"/>
                </a:srgbClr>
              </a:solidFill>
            </a:endParaRPr>
          </a:p>
          <a:p>
            <a:pPr marL="2145804" defTabSz="685800">
              <a:defRPr/>
            </a:pPr>
            <a:endParaRPr lang="en-US" sz="443" dirty="0">
              <a:solidFill>
                <a:srgbClr val="000000">
                  <a:lumMod val="50000"/>
                  <a:lumOff val="50000"/>
                </a:srgbClr>
              </a:solidFill>
            </a:endParaRPr>
          </a:p>
          <a:p>
            <a:pPr marL="2097584" defTabSz="685800">
              <a:defRPr/>
            </a:pPr>
            <a:endParaRPr lang="en-US" sz="443" dirty="0">
              <a:solidFill>
                <a:srgbClr val="000000">
                  <a:lumMod val="50000"/>
                  <a:lumOff val="50000"/>
                </a:srgbClr>
              </a:solidFill>
            </a:endParaRPr>
          </a:p>
          <a:p>
            <a:pPr marL="1711822" defTabSz="413445">
              <a:tabLst>
                <a:tab pos="5597129" algn="l"/>
              </a:tabLst>
              <a:defRPr/>
            </a:pPr>
            <a:r>
              <a:rPr lang="en-US" sz="506" dirty="0">
                <a:solidFill>
                  <a:srgbClr val="000000">
                    <a:lumMod val="50000"/>
                    <a:lumOff val="50000"/>
                  </a:srgbClr>
                </a:solidFill>
              </a:rPr>
              <a:t>The CIBMTR</a:t>
            </a:r>
            <a:r>
              <a:rPr lang="en-US" sz="506" baseline="30000" dirty="0">
                <a:solidFill>
                  <a:srgbClr val="000000">
                    <a:lumMod val="50000"/>
                    <a:lumOff val="50000"/>
                  </a:srgbClr>
                </a:solidFill>
              </a:rPr>
              <a:t>®</a:t>
            </a:r>
            <a:r>
              <a:rPr lang="en-US" sz="506" dirty="0">
                <a:solidFill>
                  <a:srgbClr val="000000">
                    <a:lumMod val="50000"/>
                    <a:lumOff val="50000"/>
                  </a:srgbClr>
                </a:solidFill>
              </a:rPr>
              <a:t> (Center for International Blood and Marrow Transplant Research</a:t>
            </a:r>
            <a:r>
              <a:rPr lang="en-US" sz="506" baseline="30000" dirty="0">
                <a:solidFill>
                  <a:srgbClr val="000000">
                    <a:lumMod val="50000"/>
                    <a:lumOff val="50000"/>
                  </a:srgbClr>
                </a:solidFill>
              </a:rPr>
              <a:t>®</a:t>
            </a:r>
            <a:r>
              <a:rPr lang="en-US" sz="506" dirty="0">
                <a:solidFill>
                  <a:srgbClr val="000000">
                    <a:lumMod val="50000"/>
                    <a:lumOff val="50000"/>
                  </a:srgbClr>
                </a:solidFill>
              </a:rPr>
              <a:t>) </a:t>
            </a:r>
          </a:p>
          <a:p>
            <a:pPr marL="1711822" defTabSz="413445">
              <a:tabLst>
                <a:tab pos="5597129" algn="l"/>
              </a:tabLst>
              <a:defRPr/>
            </a:pPr>
            <a:r>
              <a:rPr lang="en-US" sz="506" dirty="0">
                <a:solidFill>
                  <a:srgbClr val="000000">
                    <a:lumMod val="50000"/>
                    <a:lumOff val="50000"/>
                  </a:srgbClr>
                </a:solidFill>
              </a:rPr>
              <a:t>is a research collaboration between the National Marrow Donor Program</a:t>
            </a:r>
            <a:r>
              <a:rPr lang="en-US" sz="506" baseline="30000" dirty="0">
                <a:solidFill>
                  <a:srgbClr val="000000">
                    <a:lumMod val="50000"/>
                    <a:lumOff val="50000"/>
                  </a:srgbClr>
                </a:solidFill>
              </a:rPr>
              <a:t>®</a:t>
            </a:r>
            <a:r>
              <a:rPr lang="en-US" sz="506" dirty="0">
                <a:solidFill>
                  <a:srgbClr val="000000">
                    <a:lumMod val="50000"/>
                    <a:lumOff val="50000"/>
                  </a:srgbClr>
                </a:solidFill>
              </a:rPr>
              <a:t> (NMDP)/</a:t>
            </a:r>
          </a:p>
          <a:p>
            <a:pPr marL="1711822" defTabSz="413445">
              <a:tabLst>
                <a:tab pos="5597129" algn="l"/>
              </a:tabLst>
              <a:defRPr/>
            </a:pPr>
            <a:r>
              <a:rPr lang="en-US" sz="506" dirty="0">
                <a:solidFill>
                  <a:srgbClr val="000000">
                    <a:lumMod val="50000"/>
                    <a:lumOff val="50000"/>
                  </a:srgbClr>
                </a:solidFill>
              </a:rPr>
              <a:t>Be The Match</a:t>
            </a:r>
            <a:r>
              <a:rPr lang="en-US" sz="506" baseline="30000" dirty="0">
                <a:solidFill>
                  <a:srgbClr val="000000">
                    <a:lumMod val="50000"/>
                    <a:lumOff val="50000"/>
                  </a:srgbClr>
                </a:solidFill>
              </a:rPr>
              <a:t>®</a:t>
            </a:r>
            <a:r>
              <a:rPr lang="en-US" sz="506" dirty="0">
                <a:solidFill>
                  <a:srgbClr val="000000">
                    <a:lumMod val="50000"/>
                    <a:lumOff val="50000"/>
                  </a:srgbClr>
                </a:solidFill>
              </a:rPr>
              <a:t> and the Medical College of Wisconsin (MCW).</a:t>
            </a:r>
          </a:p>
          <a:p>
            <a:pPr marL="1977033" defTabSz="685800">
              <a:defRPr/>
            </a:pPr>
            <a:endParaRPr lang="en-US" sz="443" dirty="0">
              <a:solidFill>
                <a:srgbClr val="000000">
                  <a:lumMod val="50000"/>
                  <a:lumOff val="50000"/>
                </a:srgbClr>
              </a:solidFill>
            </a:endParaRPr>
          </a:p>
        </p:txBody>
      </p:sp>
      <p:pic>
        <p:nvPicPr>
          <p:cNvPr id="6" name="Picture 8">
            <a:extLst>
              <a:ext uri="{FF2B5EF4-FFF2-40B4-BE49-F238E27FC236}">
                <a16:creationId xmlns="" xmlns:a16="http://schemas.microsoft.com/office/drawing/2014/main" id="{5204E88D-B7E0-43E1-8E72-D82932DC63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558" y="4382146"/>
            <a:ext cx="1443343" cy="49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485904"/>
            <a:ext cx="5886450" cy="914399"/>
          </a:xfrm>
        </p:spPr>
        <p:txBody>
          <a:bodyPr>
            <a:normAutofit/>
          </a:bodyPr>
          <a:lstStyle>
            <a:lvl1pPr algn="l">
              <a:defRPr sz="3375" b="0" cap="none" baseline="0">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3" name="Subtitle 2"/>
          <p:cNvSpPr>
            <a:spLocks noGrp="1"/>
          </p:cNvSpPr>
          <p:nvPr>
            <p:ph type="subTitle" idx="1"/>
          </p:nvPr>
        </p:nvSpPr>
        <p:spPr>
          <a:xfrm>
            <a:off x="457200" y="2400300"/>
            <a:ext cx="5600700" cy="742950"/>
          </a:xfrm>
        </p:spPr>
        <p:txBody>
          <a:bodyPr/>
          <a:lstStyle>
            <a:lvl1pPr marL="0" indent="0" algn="l">
              <a:buNone/>
              <a:defRPr sz="1575">
                <a:solidFill>
                  <a:schemeClr val="bg1"/>
                </a:solidFill>
                <a:effectLst>
                  <a:outerShdw blurRad="38100" dist="38100" dir="2700000" algn="tl">
                    <a:srgbClr val="000000">
                      <a:alpha val="43137"/>
                    </a:srgbClr>
                  </a:outerShdw>
                </a:effectLst>
                <a:latin typeface="+mn-lt"/>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 xmlns:a16="http://schemas.microsoft.com/office/drawing/2014/main" id="{EF09D195-97AE-48A8-9CB8-2E31620B25E3}"/>
              </a:ext>
            </a:extLst>
          </p:cNvPr>
          <p:cNvPicPr>
            <a:picLocks noChangeAspect="1"/>
          </p:cNvPicPr>
          <p:nvPr userDrawn="1"/>
        </p:nvPicPr>
        <p:blipFill>
          <a:blip r:embed="rId4"/>
          <a:stretch>
            <a:fillRect/>
          </a:stretch>
        </p:blipFill>
        <p:spPr>
          <a:xfrm>
            <a:off x="5114116" y="4159643"/>
            <a:ext cx="1781663" cy="801916"/>
          </a:xfrm>
          <a:prstGeom prst="rect">
            <a:avLst/>
          </a:prstGeom>
        </p:spPr>
      </p:pic>
    </p:spTree>
    <p:extLst>
      <p:ext uri="{BB962C8B-B14F-4D97-AF65-F5344CB8AC3E}">
        <p14:creationId xmlns:p14="http://schemas.microsoft.com/office/powerpoint/2010/main" val="138558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1421501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D078E1F5-0BA8-4284-83DB-5F1EC38EA985}"/>
              </a:ext>
            </a:extLst>
          </p:cNvPr>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114300"/>
            <a:ext cx="6172200" cy="857250"/>
          </a:xfrm>
        </p:spPr>
        <p:txBody>
          <a:bodyPr/>
          <a:lstStyle>
            <a:lvl1pPr>
              <a:defRPr sz="2475">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42900" y="1028701"/>
            <a:ext cx="6172200" cy="3486150"/>
          </a:xfrm>
        </p:spPr>
        <p:txBody>
          <a:bodyPr/>
          <a:lstStyle>
            <a:lvl1pPr>
              <a:defRPr sz="2250">
                <a:solidFill>
                  <a:srgbClr val="000000"/>
                </a:solidFill>
              </a:defRPr>
            </a:lvl1pPr>
            <a:lvl2pPr>
              <a:defRPr sz="2025">
                <a:solidFill>
                  <a:srgbClr val="000000"/>
                </a:solidFill>
              </a:defRPr>
            </a:lvl2pPr>
            <a:lvl3pPr>
              <a:defRPr sz="2025">
                <a:solidFill>
                  <a:srgbClr val="000000"/>
                </a:solidFill>
              </a:defRPr>
            </a:lvl3pPr>
            <a:lvl4pPr>
              <a:defRPr sz="1575">
                <a:solidFill>
                  <a:srgbClr val="000000"/>
                </a:solidFill>
              </a:defRPr>
            </a:lvl4pPr>
            <a:lvl5pPr>
              <a:defRPr sz="1575">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 xmlns:a16="http://schemas.microsoft.com/office/drawing/2014/main" id="{57CB08B9-D112-44F1-9B5F-E7E3DEA102DE}"/>
              </a:ext>
            </a:extLst>
          </p:cNvPr>
          <p:cNvSpPr>
            <a:spLocks noGrp="1"/>
          </p:cNvSpPr>
          <p:nvPr>
            <p:ph type="ftr" sz="quarter" idx="10"/>
          </p:nvPr>
        </p:nvSpPr>
        <p:spPr/>
        <p:txBody>
          <a:bodyPr/>
          <a:lstStyle>
            <a:lvl1pPr>
              <a:defRPr sz="844" baseline="0">
                <a:solidFill>
                  <a:srgbClr val="000000"/>
                </a:solidFill>
              </a:defRPr>
            </a:lvl1pPr>
          </a:lstStyle>
          <a:p>
            <a:pPr>
              <a:defRPr/>
            </a:pPr>
            <a:endParaRPr lang="en-US"/>
          </a:p>
        </p:txBody>
      </p:sp>
      <p:sp>
        <p:nvSpPr>
          <p:cNvPr id="6" name="Slide Number Placeholder 5">
            <a:extLst>
              <a:ext uri="{FF2B5EF4-FFF2-40B4-BE49-F238E27FC236}">
                <a16:creationId xmlns="" xmlns:a16="http://schemas.microsoft.com/office/drawing/2014/main" id="{9F0961AF-121D-4AEB-B6A6-DD091730CD0D}"/>
              </a:ext>
            </a:extLst>
          </p:cNvPr>
          <p:cNvSpPr>
            <a:spLocks noGrp="1"/>
          </p:cNvSpPr>
          <p:nvPr>
            <p:ph type="sldNum" sz="quarter" idx="11"/>
          </p:nvPr>
        </p:nvSpPr>
        <p:spPr/>
        <p:txBody>
          <a:bodyPr/>
          <a:lstStyle>
            <a:lvl1pPr>
              <a:defRPr baseline="0">
                <a:solidFill>
                  <a:srgbClr val="000000"/>
                </a:solidFill>
              </a:defRPr>
            </a:lvl1pPr>
          </a:lstStyle>
          <a:p>
            <a:pPr>
              <a:defRPr/>
            </a:pPr>
            <a:fld id="{9F8623AF-65DB-466E-B5D1-B6C0738743F2}" type="slidenum">
              <a:rPr lang="en-US" altLang="en-US"/>
              <a:pPr>
                <a:defRPr/>
              </a:pPr>
              <a:t>‹#›</a:t>
            </a:fld>
            <a:endParaRPr lang="en-US" altLang="en-US" dirty="0"/>
          </a:p>
        </p:txBody>
      </p:sp>
      <p:pic>
        <p:nvPicPr>
          <p:cNvPr id="7" name="Picture 6">
            <a:extLst>
              <a:ext uri="{FF2B5EF4-FFF2-40B4-BE49-F238E27FC236}">
                <a16:creationId xmlns="" xmlns:a16="http://schemas.microsoft.com/office/drawing/2014/main" id="{5105E454-655B-4B79-A8C2-92BB0896324D}"/>
              </a:ext>
            </a:extLst>
          </p:cNvPr>
          <p:cNvPicPr>
            <a:picLocks noChangeAspect="1"/>
          </p:cNvPicPr>
          <p:nvPr userDrawn="1"/>
        </p:nvPicPr>
        <p:blipFill>
          <a:blip r:embed="rId2"/>
          <a:stretch>
            <a:fillRect/>
          </a:stretch>
        </p:blipFill>
        <p:spPr>
          <a:xfrm>
            <a:off x="5406323" y="261008"/>
            <a:ext cx="1451678" cy="653392"/>
          </a:xfrm>
          <a:prstGeom prst="rect">
            <a:avLst/>
          </a:prstGeom>
        </p:spPr>
      </p:pic>
    </p:spTree>
    <p:extLst>
      <p:ext uri="{BB962C8B-B14F-4D97-AF65-F5344CB8AC3E}">
        <p14:creationId xmlns:p14="http://schemas.microsoft.com/office/powerpoint/2010/main" val="56164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42900" y="1028701"/>
            <a:ext cx="6172200" cy="3486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 xmlns:a16="http://schemas.microsoft.com/office/drawing/2014/main" id="{11BAE04A-C68B-4D56-BC78-36716D38D762}"/>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A02B642-AEBD-44F0-B59E-F3C77983B74C}"/>
              </a:ext>
            </a:extLst>
          </p:cNvPr>
          <p:cNvSpPr>
            <a:spLocks noGrp="1"/>
          </p:cNvSpPr>
          <p:nvPr>
            <p:ph type="sldNum" sz="quarter" idx="11"/>
          </p:nvPr>
        </p:nvSpPr>
        <p:spPr/>
        <p:txBody>
          <a:bodyPr/>
          <a:lstStyle>
            <a:lvl1pPr>
              <a:defRPr/>
            </a:lvl1pPr>
          </a:lstStyle>
          <a:p>
            <a:pPr>
              <a:defRPr/>
            </a:pPr>
            <a:fld id="{969855D4-B6CD-4061-AED1-CCA5EE861B3E}" type="slidenum">
              <a:rPr lang="en-US" altLang="en-US"/>
              <a:pPr>
                <a:defRPr/>
              </a:pPr>
              <a:t>‹#›</a:t>
            </a:fld>
            <a:endParaRPr lang="en-US" altLang="en-US" dirty="0"/>
          </a:p>
        </p:txBody>
      </p:sp>
    </p:spTree>
    <p:extLst>
      <p:ext uri="{BB962C8B-B14F-4D97-AF65-F5344CB8AC3E}">
        <p14:creationId xmlns:p14="http://schemas.microsoft.com/office/powerpoint/2010/main" val="2613369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58646795-7399-4F17-A054-FAA2A4B8030B}"/>
              </a:ext>
            </a:extLst>
          </p:cNvPr>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42900" y="1028700"/>
            <a:ext cx="3028950" cy="3486151"/>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86150" y="1028700"/>
            <a:ext cx="3028950" cy="3486151"/>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342900" y="114300"/>
            <a:ext cx="6172200" cy="857250"/>
          </a:xfrm>
        </p:spPr>
        <p:txBody>
          <a:bodyPr/>
          <a:lstStyle/>
          <a:p>
            <a:r>
              <a:rPr lang="en-US" dirty="0"/>
              <a:t>Click to edit Master title style</a:t>
            </a:r>
          </a:p>
        </p:txBody>
      </p:sp>
      <p:sp>
        <p:nvSpPr>
          <p:cNvPr id="6" name="Footer Placeholder 5">
            <a:extLst>
              <a:ext uri="{FF2B5EF4-FFF2-40B4-BE49-F238E27FC236}">
                <a16:creationId xmlns="" xmlns:a16="http://schemas.microsoft.com/office/drawing/2014/main" id="{145BBEF9-763D-4163-ACBE-04EBA3719E85}"/>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 xmlns:a16="http://schemas.microsoft.com/office/drawing/2014/main" id="{28872339-50DD-460D-B758-173B5FB75283}"/>
              </a:ext>
            </a:extLst>
          </p:cNvPr>
          <p:cNvSpPr>
            <a:spLocks noGrp="1"/>
          </p:cNvSpPr>
          <p:nvPr>
            <p:ph type="sldNum" sz="quarter" idx="11"/>
          </p:nvPr>
        </p:nvSpPr>
        <p:spPr/>
        <p:txBody>
          <a:bodyPr/>
          <a:lstStyle>
            <a:lvl1pPr>
              <a:defRPr/>
            </a:lvl1pPr>
          </a:lstStyle>
          <a:p>
            <a:pPr>
              <a:defRPr/>
            </a:pPr>
            <a:fld id="{D1664F0E-52F2-4675-9B8A-2348D14DC94B}" type="slidenum">
              <a:rPr lang="en-US" altLang="en-US"/>
              <a:pPr>
                <a:defRPr/>
              </a:pPr>
              <a:t>‹#›</a:t>
            </a:fld>
            <a:endParaRPr lang="en-US" altLang="en-US" dirty="0"/>
          </a:p>
        </p:txBody>
      </p:sp>
    </p:spTree>
    <p:extLst>
      <p:ext uri="{BB962C8B-B14F-4D97-AF65-F5344CB8AC3E}">
        <p14:creationId xmlns:p14="http://schemas.microsoft.com/office/powerpoint/2010/main" val="169622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 xmlns:a16="http://schemas.microsoft.com/office/drawing/2014/main" id="{07919EF6-3B53-453A-A223-22E13012948C}"/>
              </a:ext>
            </a:extLst>
          </p:cNvPr>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028701"/>
            <a:ext cx="3030141" cy="602456"/>
          </a:xfrm>
        </p:spPr>
        <p:txBody>
          <a:bodyPr anchor="b">
            <a:noAutofit/>
          </a:bodyPr>
          <a:lstStyle>
            <a:lvl1pPr marL="0" indent="0">
              <a:buNone/>
              <a:defRPr sz="929"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1" y="1028701"/>
            <a:ext cx="3031331" cy="602456"/>
          </a:xfrm>
        </p:spPr>
        <p:txBody>
          <a:bodyPr anchor="b">
            <a:noAutofit/>
          </a:bodyPr>
          <a:lstStyle>
            <a:lvl1pPr marL="0" indent="0">
              <a:buNone/>
              <a:defRPr sz="929"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3483771" y="1631156"/>
            <a:ext cx="3031331" cy="2963466"/>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42900" y="114300"/>
            <a:ext cx="6172200" cy="857250"/>
          </a:xfrm>
        </p:spPr>
        <p:txBody>
          <a:bodyPr/>
          <a:lstStyle/>
          <a:p>
            <a:r>
              <a:rPr lang="en-US" dirty="0"/>
              <a:t>Click to edit Master title style</a:t>
            </a:r>
          </a:p>
        </p:txBody>
      </p:sp>
      <p:sp>
        <p:nvSpPr>
          <p:cNvPr id="8" name="Footer Placeholder 7">
            <a:extLst>
              <a:ext uri="{FF2B5EF4-FFF2-40B4-BE49-F238E27FC236}">
                <a16:creationId xmlns="" xmlns:a16="http://schemas.microsoft.com/office/drawing/2014/main" id="{BE5A4DA7-ADDB-44D4-8FAB-7D593EE0F710}"/>
              </a:ext>
            </a:extLst>
          </p:cNvPr>
          <p:cNvSpPr>
            <a:spLocks noGrp="1"/>
          </p:cNvSpPr>
          <p:nvPr>
            <p:ph type="ftr" sz="quarter" idx="10"/>
          </p:nvPr>
        </p:nvSpPr>
        <p:spPr/>
        <p:txBody>
          <a:bodyPr/>
          <a:lstStyle>
            <a:lvl1pPr>
              <a:defRPr/>
            </a:lvl1pPr>
          </a:lstStyle>
          <a:p>
            <a:pPr>
              <a:defRPr/>
            </a:pPr>
            <a:endParaRPr lang="en-US"/>
          </a:p>
        </p:txBody>
      </p:sp>
      <p:sp>
        <p:nvSpPr>
          <p:cNvPr id="9" name="Slide Number Placeholder 8">
            <a:extLst>
              <a:ext uri="{FF2B5EF4-FFF2-40B4-BE49-F238E27FC236}">
                <a16:creationId xmlns="" xmlns:a16="http://schemas.microsoft.com/office/drawing/2014/main" id="{D8F93652-C71D-4759-9C18-7EA59BEF60AE}"/>
              </a:ext>
            </a:extLst>
          </p:cNvPr>
          <p:cNvSpPr>
            <a:spLocks noGrp="1"/>
          </p:cNvSpPr>
          <p:nvPr>
            <p:ph type="sldNum" sz="quarter" idx="11"/>
          </p:nvPr>
        </p:nvSpPr>
        <p:spPr/>
        <p:txBody>
          <a:bodyPr/>
          <a:lstStyle>
            <a:lvl1pPr>
              <a:defRPr/>
            </a:lvl1pPr>
          </a:lstStyle>
          <a:p>
            <a:pPr>
              <a:defRPr/>
            </a:pPr>
            <a:fld id="{4B8B65A3-89D0-489D-9FAE-B83C90D9E641}" type="slidenum">
              <a:rPr lang="en-US" altLang="en-US"/>
              <a:pPr>
                <a:defRPr/>
              </a:pPr>
              <a:t>‹#›</a:t>
            </a:fld>
            <a:endParaRPr lang="en-US" altLang="en-US" dirty="0"/>
          </a:p>
        </p:txBody>
      </p:sp>
    </p:spTree>
    <p:extLst>
      <p:ext uri="{BB962C8B-B14F-4D97-AF65-F5344CB8AC3E}">
        <p14:creationId xmlns:p14="http://schemas.microsoft.com/office/powerpoint/2010/main" val="3430818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 xmlns:a16="http://schemas.microsoft.com/office/drawing/2014/main" id="{302CAC0C-E47A-4F93-BDBB-22803A2F7854}"/>
              </a:ext>
            </a:extLst>
          </p:cNvPr>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475">
                <a:solidFill>
                  <a:schemeClr val="accent1"/>
                </a:solidFill>
              </a:defRPr>
            </a:lvl1pPr>
          </a:lstStyle>
          <a:p>
            <a:r>
              <a:rPr lang="en-US" dirty="0"/>
              <a:t>Click to edit Master title style</a:t>
            </a:r>
          </a:p>
        </p:txBody>
      </p:sp>
      <p:sp>
        <p:nvSpPr>
          <p:cNvPr id="4" name="Footer Placeholder 3">
            <a:extLst>
              <a:ext uri="{FF2B5EF4-FFF2-40B4-BE49-F238E27FC236}">
                <a16:creationId xmlns="" xmlns:a16="http://schemas.microsoft.com/office/drawing/2014/main" id="{B70E23B5-8BD1-4EF5-86C7-3DD83FB5D007}"/>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4">
            <a:extLst>
              <a:ext uri="{FF2B5EF4-FFF2-40B4-BE49-F238E27FC236}">
                <a16:creationId xmlns="" xmlns:a16="http://schemas.microsoft.com/office/drawing/2014/main" id="{C4DFD7D9-65FB-4C9D-AE49-26BB1197261F}"/>
              </a:ext>
            </a:extLst>
          </p:cNvPr>
          <p:cNvSpPr>
            <a:spLocks noGrp="1"/>
          </p:cNvSpPr>
          <p:nvPr>
            <p:ph type="sldNum" sz="quarter" idx="11"/>
          </p:nvPr>
        </p:nvSpPr>
        <p:spPr/>
        <p:txBody>
          <a:bodyPr/>
          <a:lstStyle>
            <a:lvl1pPr>
              <a:defRPr/>
            </a:lvl1pPr>
          </a:lstStyle>
          <a:p>
            <a:pPr>
              <a:defRPr/>
            </a:pPr>
            <a:fld id="{665567F8-9916-4882-9D2D-C1F0AABF9293}" type="slidenum">
              <a:rPr lang="en-US" altLang="en-US"/>
              <a:pPr>
                <a:defRPr/>
              </a:pPr>
              <a:t>‹#›</a:t>
            </a:fld>
            <a:endParaRPr lang="en-US" altLang="en-US" dirty="0"/>
          </a:p>
        </p:txBody>
      </p:sp>
      <p:pic>
        <p:nvPicPr>
          <p:cNvPr id="6" name="Picture 5">
            <a:extLst>
              <a:ext uri="{FF2B5EF4-FFF2-40B4-BE49-F238E27FC236}">
                <a16:creationId xmlns="" xmlns:a16="http://schemas.microsoft.com/office/drawing/2014/main" id="{931A7CC2-BC83-4845-B798-F8922DB3DB67}"/>
              </a:ext>
            </a:extLst>
          </p:cNvPr>
          <p:cNvPicPr>
            <a:picLocks noChangeAspect="1"/>
          </p:cNvPicPr>
          <p:nvPr userDrawn="1"/>
        </p:nvPicPr>
        <p:blipFill>
          <a:blip r:embed="rId2"/>
          <a:stretch>
            <a:fillRect/>
          </a:stretch>
        </p:blipFill>
        <p:spPr>
          <a:xfrm>
            <a:off x="5406323" y="261008"/>
            <a:ext cx="1451678" cy="653392"/>
          </a:xfrm>
          <a:prstGeom prst="rect">
            <a:avLst/>
          </a:prstGeom>
        </p:spPr>
      </p:pic>
    </p:spTree>
    <p:extLst>
      <p:ext uri="{BB962C8B-B14F-4D97-AF65-F5344CB8AC3E}">
        <p14:creationId xmlns:p14="http://schemas.microsoft.com/office/powerpoint/2010/main" val="3365239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 xmlns:a16="http://schemas.microsoft.com/office/drawing/2014/main" id="{CB071037-23E8-420F-B3E6-1DA2A98C7248}"/>
              </a:ext>
            </a:extLst>
          </p:cNvPr>
          <p:cNvSpPr>
            <a:spLocks noGrp="1"/>
          </p:cNvSpPr>
          <p:nvPr>
            <p:ph type="ftr" sz="quarter" idx="10"/>
          </p:nvPr>
        </p:nvSpPr>
        <p:spPr/>
        <p:txBody>
          <a:bodyPr/>
          <a:lstStyle>
            <a:lvl1pPr>
              <a:defRPr/>
            </a:lvl1pPr>
          </a:lstStyle>
          <a:p>
            <a:pPr>
              <a:defRPr/>
            </a:pPr>
            <a:endParaRPr lang="en-US"/>
          </a:p>
        </p:txBody>
      </p:sp>
      <p:sp>
        <p:nvSpPr>
          <p:cNvPr id="3" name="Slide Number Placeholder 5">
            <a:extLst>
              <a:ext uri="{FF2B5EF4-FFF2-40B4-BE49-F238E27FC236}">
                <a16:creationId xmlns="" xmlns:a16="http://schemas.microsoft.com/office/drawing/2014/main" id="{0D34605C-F9C0-481B-9E0A-046AD78C6576}"/>
              </a:ext>
            </a:extLst>
          </p:cNvPr>
          <p:cNvSpPr>
            <a:spLocks noGrp="1"/>
          </p:cNvSpPr>
          <p:nvPr>
            <p:ph type="sldNum" sz="quarter" idx="11"/>
          </p:nvPr>
        </p:nvSpPr>
        <p:spPr/>
        <p:txBody>
          <a:bodyPr/>
          <a:lstStyle>
            <a:lvl1pPr>
              <a:defRPr/>
            </a:lvl1pPr>
          </a:lstStyle>
          <a:p>
            <a:pPr>
              <a:defRPr/>
            </a:pPr>
            <a:fld id="{E355C668-2982-4459-BA5E-5CBF1A4FF025}" type="slidenum">
              <a:rPr lang="en-US" altLang="en-US"/>
              <a:pPr>
                <a:defRPr/>
              </a:pPr>
              <a:t>‹#›</a:t>
            </a:fld>
            <a:endParaRPr lang="en-US" altLang="en-US" dirty="0"/>
          </a:p>
        </p:txBody>
      </p:sp>
      <p:pic>
        <p:nvPicPr>
          <p:cNvPr id="4" name="Picture 3">
            <a:extLst>
              <a:ext uri="{FF2B5EF4-FFF2-40B4-BE49-F238E27FC236}">
                <a16:creationId xmlns="" xmlns:a16="http://schemas.microsoft.com/office/drawing/2014/main" id="{C57FB4FF-729C-4645-8599-FCB3C59AEC0B}"/>
              </a:ext>
            </a:extLst>
          </p:cNvPr>
          <p:cNvPicPr>
            <a:picLocks noChangeAspect="1"/>
          </p:cNvPicPr>
          <p:nvPr userDrawn="1"/>
        </p:nvPicPr>
        <p:blipFill>
          <a:blip r:embed="rId2"/>
          <a:stretch>
            <a:fillRect/>
          </a:stretch>
        </p:blipFill>
        <p:spPr>
          <a:xfrm>
            <a:off x="5406323" y="261008"/>
            <a:ext cx="1451678" cy="653392"/>
          </a:xfrm>
          <a:prstGeom prst="rect">
            <a:avLst/>
          </a:prstGeom>
        </p:spPr>
      </p:pic>
    </p:spTree>
    <p:extLst>
      <p:ext uri="{BB962C8B-B14F-4D97-AF65-F5344CB8AC3E}">
        <p14:creationId xmlns:p14="http://schemas.microsoft.com/office/powerpoint/2010/main" val="993692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204787"/>
            <a:ext cx="2256235" cy="871538"/>
          </a:xfrm>
        </p:spPr>
        <p:txBody>
          <a:bodyPr/>
          <a:lstStyle>
            <a:lvl1pPr algn="l">
              <a:defRPr sz="844" b="1"/>
            </a:lvl1pPr>
          </a:lstStyle>
          <a:p>
            <a:r>
              <a:rPr lang="en-US"/>
              <a:t>Click to edit Master title style</a:t>
            </a:r>
          </a:p>
        </p:txBody>
      </p:sp>
      <p:sp>
        <p:nvSpPr>
          <p:cNvPr id="3" name="Content Placeholder 2"/>
          <p:cNvSpPr>
            <a:spLocks noGrp="1"/>
          </p:cNvSpPr>
          <p:nvPr>
            <p:ph idx="1"/>
          </p:nvPr>
        </p:nvSpPr>
        <p:spPr>
          <a:xfrm>
            <a:off x="2681287" y="204791"/>
            <a:ext cx="3833813" cy="4389835"/>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2" y="1076328"/>
            <a:ext cx="2256235" cy="3518297"/>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Footer Placeholder 4">
            <a:extLst>
              <a:ext uri="{FF2B5EF4-FFF2-40B4-BE49-F238E27FC236}">
                <a16:creationId xmlns="" xmlns:a16="http://schemas.microsoft.com/office/drawing/2014/main" id="{B185C572-8BB2-4056-A61E-C69BD5B30982}"/>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B89708F-1803-4B3E-8584-86D44FD79D9D}"/>
              </a:ext>
            </a:extLst>
          </p:cNvPr>
          <p:cNvSpPr>
            <a:spLocks noGrp="1"/>
          </p:cNvSpPr>
          <p:nvPr>
            <p:ph type="sldNum" sz="quarter" idx="11"/>
          </p:nvPr>
        </p:nvSpPr>
        <p:spPr/>
        <p:txBody>
          <a:bodyPr/>
          <a:lstStyle>
            <a:lvl1pPr>
              <a:defRPr/>
            </a:lvl1pPr>
          </a:lstStyle>
          <a:p>
            <a:pPr>
              <a:defRPr/>
            </a:pPr>
            <a:fld id="{97577A03-75E5-4B26-83C2-D9EB805B76F6}" type="slidenum">
              <a:rPr lang="en-US" altLang="en-US"/>
              <a:pPr>
                <a:defRPr/>
              </a:pPr>
              <a:t>‹#›</a:t>
            </a:fld>
            <a:endParaRPr lang="en-US" altLang="en-US" dirty="0"/>
          </a:p>
        </p:txBody>
      </p:sp>
    </p:spTree>
    <p:extLst>
      <p:ext uri="{BB962C8B-B14F-4D97-AF65-F5344CB8AC3E}">
        <p14:creationId xmlns:p14="http://schemas.microsoft.com/office/powerpoint/2010/main" val="3178781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lstStyle>
            <a:lvl1pPr algn="l">
              <a:defRPr sz="844"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dirty="0"/>
          </a:p>
        </p:txBody>
      </p:sp>
      <p:sp>
        <p:nvSpPr>
          <p:cNvPr id="4" name="Text Placeholder 3"/>
          <p:cNvSpPr>
            <a:spLocks noGrp="1"/>
          </p:cNvSpPr>
          <p:nvPr>
            <p:ph type="body" sz="half" idx="2"/>
          </p:nvPr>
        </p:nvSpPr>
        <p:spPr>
          <a:xfrm>
            <a:off x="1344216" y="4025503"/>
            <a:ext cx="4114800" cy="603647"/>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Footer Placeholder 4">
            <a:extLst>
              <a:ext uri="{FF2B5EF4-FFF2-40B4-BE49-F238E27FC236}">
                <a16:creationId xmlns="" xmlns:a16="http://schemas.microsoft.com/office/drawing/2014/main" id="{77321FD7-505C-49A1-BA14-1A44664B1ABF}"/>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F3B8CB-E4AD-40CD-8672-85492AF10648}"/>
              </a:ext>
            </a:extLst>
          </p:cNvPr>
          <p:cNvSpPr>
            <a:spLocks noGrp="1"/>
          </p:cNvSpPr>
          <p:nvPr>
            <p:ph type="sldNum" sz="quarter" idx="11"/>
          </p:nvPr>
        </p:nvSpPr>
        <p:spPr/>
        <p:txBody>
          <a:bodyPr/>
          <a:lstStyle>
            <a:lvl1pPr>
              <a:defRPr/>
            </a:lvl1pPr>
          </a:lstStyle>
          <a:p>
            <a:pPr>
              <a:defRPr/>
            </a:pPr>
            <a:fld id="{CCE36FD6-B4BE-45C1-BF69-2A2F07FE536B}" type="slidenum">
              <a:rPr lang="en-US" altLang="en-US"/>
              <a:pPr>
                <a:defRPr/>
              </a:pPr>
              <a:t>‹#›</a:t>
            </a:fld>
            <a:endParaRPr lang="en-US" altLang="en-US" dirty="0"/>
          </a:p>
        </p:txBody>
      </p:sp>
    </p:spTree>
    <p:extLst>
      <p:ext uri="{BB962C8B-B14F-4D97-AF65-F5344CB8AC3E}">
        <p14:creationId xmlns:p14="http://schemas.microsoft.com/office/powerpoint/2010/main" val="3740515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42900" y="1028701"/>
            <a:ext cx="6172200" cy="3486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699FD3B4-28FD-4643-A047-7684EC3983D8}" type="slidenum">
              <a:rPr lang="en-US" altLang="en-US"/>
              <a:pPr/>
              <a:t>‹#›</a:t>
            </a:fld>
            <a:endParaRPr lang="en-US" altLang="en-US"/>
          </a:p>
        </p:txBody>
      </p:sp>
    </p:spTree>
    <p:extLst>
      <p:ext uri="{BB962C8B-B14F-4D97-AF65-F5344CB8AC3E}">
        <p14:creationId xmlns:p14="http://schemas.microsoft.com/office/powerpoint/2010/main" val="1934433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RGB New PP_5_cj.jpg"/>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l="2280" t="3252" r="2521" b="25790"/>
          <a:stretch>
            <a:fillRect/>
          </a:stretch>
        </p:blipFill>
        <p:spPr bwMode="auto">
          <a:xfrm>
            <a:off x="0" y="0"/>
            <a:ext cx="6900863" cy="5143500"/>
          </a:xfrm>
          <a:prstGeom prst="rect">
            <a:avLst/>
          </a:prstGeom>
          <a:solidFill>
            <a:schemeClr val="accent1"/>
          </a:solidFill>
          <a:ln>
            <a:noFill/>
          </a:ln>
        </p:spPr>
      </p:pic>
      <p:sp>
        <p:nvSpPr>
          <p:cNvPr id="5" name="TextBox 4"/>
          <p:cNvSpPr txBox="1"/>
          <p:nvPr userDrawn="1"/>
        </p:nvSpPr>
        <p:spPr>
          <a:xfrm>
            <a:off x="-10716" y="4105276"/>
            <a:ext cx="6911579" cy="871521"/>
          </a:xfrm>
          <a:prstGeom prst="rect">
            <a:avLst/>
          </a:prstGeom>
          <a:solidFill>
            <a:schemeClr val="bg1"/>
          </a:solidFill>
        </p:spPr>
        <p:txBody>
          <a:bodyPr wrap="square">
            <a:spAutoFit/>
          </a:bodyPr>
          <a:lstStyle/>
          <a:p>
            <a:pPr marL="2636044" defTabSz="685800">
              <a:defRPr/>
            </a:pPr>
            <a:endParaRPr lang="en-US" sz="591">
              <a:solidFill>
                <a:srgbClr val="000000">
                  <a:lumMod val="50000"/>
                  <a:lumOff val="50000"/>
                </a:srgbClr>
              </a:solidFill>
            </a:endParaRPr>
          </a:p>
          <a:p>
            <a:pPr marL="2861072" defTabSz="685800">
              <a:defRPr/>
            </a:pPr>
            <a:endParaRPr lang="en-US" sz="591">
              <a:solidFill>
                <a:srgbClr val="000000">
                  <a:lumMod val="50000"/>
                  <a:lumOff val="50000"/>
                </a:srgbClr>
              </a:solidFill>
            </a:endParaRPr>
          </a:p>
          <a:p>
            <a:pPr marL="2861072" defTabSz="685800">
              <a:defRPr/>
            </a:pPr>
            <a:endParaRPr lang="en-US" sz="591">
              <a:solidFill>
                <a:srgbClr val="000000">
                  <a:lumMod val="50000"/>
                  <a:lumOff val="50000"/>
                </a:srgbClr>
              </a:solidFill>
            </a:endParaRPr>
          </a:p>
          <a:p>
            <a:pPr marL="2282429" defTabSz="685800">
              <a:defRPr/>
            </a:pPr>
            <a:endParaRPr lang="en-US" sz="675">
              <a:solidFill>
                <a:srgbClr val="000000">
                  <a:lumMod val="50000"/>
                  <a:lumOff val="50000"/>
                </a:srgbClr>
              </a:solidFill>
            </a:endParaRPr>
          </a:p>
          <a:p>
            <a:pPr marL="2282429" defTabSz="685800">
              <a:defRPr/>
            </a:pPr>
            <a:endParaRPr lang="en-US" sz="675">
              <a:solidFill>
                <a:srgbClr val="000000">
                  <a:lumMod val="50000"/>
                  <a:lumOff val="50000"/>
                </a:srgbClr>
              </a:solidFill>
            </a:endParaRPr>
          </a:p>
          <a:p>
            <a:pPr marL="2282429" defTabSz="685800">
              <a:defRPr/>
            </a:pPr>
            <a:endParaRPr lang="en-US" sz="675">
              <a:solidFill>
                <a:srgbClr val="000000">
                  <a:lumMod val="50000"/>
                  <a:lumOff val="50000"/>
                </a:srgbClr>
              </a:solidFill>
            </a:endParaRPr>
          </a:p>
          <a:p>
            <a:pPr marL="2282429" defTabSz="685800">
              <a:defRPr/>
            </a:pPr>
            <a:endParaRPr lang="en-US" sz="675">
              <a:solidFill>
                <a:srgbClr val="000000">
                  <a:lumMod val="50000"/>
                  <a:lumOff val="50000"/>
                </a:srgbClr>
              </a:solidFill>
            </a:endParaRPr>
          </a:p>
          <a:p>
            <a:pPr marL="2636044" defTabSz="685800">
              <a:defRPr/>
            </a:pPr>
            <a:endParaRPr lang="en-US" sz="591">
              <a:solidFill>
                <a:srgbClr val="000000">
                  <a:lumMod val="50000"/>
                  <a:lumOff val="50000"/>
                </a:srgbClr>
              </a:solidFill>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451" y="4404692"/>
            <a:ext cx="148768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485903"/>
            <a:ext cx="5886450" cy="914399"/>
          </a:xfrm>
        </p:spPr>
        <p:txBody>
          <a:bodyPr>
            <a:normAutofit/>
          </a:bodyPr>
          <a:lstStyle>
            <a:lvl1pPr algn="l">
              <a:defRPr sz="2250" b="0" cap="none"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457200" y="2400300"/>
            <a:ext cx="5600700" cy="742950"/>
          </a:xfrm>
        </p:spPr>
        <p:txBody>
          <a:bodyPr/>
          <a:lstStyle>
            <a:lvl1pPr marL="0" indent="0" algn="l">
              <a:buNone/>
              <a:defRPr>
                <a:solidFill>
                  <a:schemeClr val="bg1"/>
                </a:solidFill>
                <a:latin typeface="+mn-l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pic>
        <p:nvPicPr>
          <p:cNvPr id="8" name="Picture 7" descr="A picture containing clipart&#10;&#10;Description automatically generated">
            <a:extLst>
              <a:ext uri="{FF2B5EF4-FFF2-40B4-BE49-F238E27FC236}">
                <a16:creationId xmlns="" xmlns:a16="http://schemas.microsoft.com/office/drawing/2014/main" id="{6F5F7D69-AFE4-4259-8F85-8C790C921A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6355" y="4396409"/>
            <a:ext cx="1645920" cy="632792"/>
          </a:xfrm>
          <a:prstGeom prst="rect">
            <a:avLst/>
          </a:prstGeom>
        </p:spPr>
      </p:pic>
      <p:sp>
        <p:nvSpPr>
          <p:cNvPr id="9" name="TextBox 8">
            <a:extLst>
              <a:ext uri="{FF2B5EF4-FFF2-40B4-BE49-F238E27FC236}">
                <a16:creationId xmlns="" xmlns:a16="http://schemas.microsoft.com/office/drawing/2014/main" id="{17E093B3-FEF0-4541-A850-94855260095B}"/>
              </a:ext>
            </a:extLst>
          </p:cNvPr>
          <p:cNvSpPr txBox="1"/>
          <p:nvPr userDrawn="1"/>
        </p:nvSpPr>
        <p:spPr>
          <a:xfrm>
            <a:off x="1827493" y="4434295"/>
            <a:ext cx="3230282" cy="507831"/>
          </a:xfrm>
          <a:prstGeom prst="rect">
            <a:avLst/>
          </a:prstGeom>
          <a:noFill/>
        </p:spPr>
        <p:txBody>
          <a:bodyPr wrap="square" rtlCol="0">
            <a:spAutoFit/>
          </a:bodyPr>
          <a:lstStyle/>
          <a:p>
            <a:pPr defTabSz="514350" eaLnBrk="0" fontAlgn="base" hangingPunct="0">
              <a:spcBef>
                <a:spcPct val="0"/>
              </a:spcBef>
              <a:spcAft>
                <a:spcPct val="0"/>
              </a:spcAft>
              <a:defRPr/>
            </a:pPr>
            <a:r>
              <a:rPr lang="en-US" sz="675">
                <a:solidFill>
                  <a:srgbClr val="000000">
                    <a:lumMod val="50000"/>
                    <a:lumOff val="50000"/>
                  </a:srgbClr>
                </a:solidFill>
              </a:rPr>
              <a:t>The CIBMTR</a:t>
            </a:r>
            <a:r>
              <a:rPr lang="en-US" sz="675" baseline="30000">
                <a:solidFill>
                  <a:srgbClr val="000000">
                    <a:lumMod val="50000"/>
                    <a:lumOff val="50000"/>
                  </a:srgbClr>
                </a:solidFill>
              </a:rPr>
              <a:t>®</a:t>
            </a:r>
            <a:r>
              <a:rPr lang="en-US" sz="675">
                <a:solidFill>
                  <a:srgbClr val="000000">
                    <a:lumMod val="50000"/>
                    <a:lumOff val="50000"/>
                  </a:srgbClr>
                </a:solidFill>
              </a:rPr>
              <a:t> (Center for International Blood and Marrow Transplant Research</a:t>
            </a:r>
            <a:r>
              <a:rPr lang="en-US" sz="675" baseline="30000">
                <a:solidFill>
                  <a:srgbClr val="000000">
                    <a:lumMod val="50000"/>
                    <a:lumOff val="50000"/>
                  </a:srgbClr>
                </a:solidFill>
              </a:rPr>
              <a:t>®</a:t>
            </a:r>
            <a:r>
              <a:rPr lang="en-US" sz="675">
                <a:solidFill>
                  <a:srgbClr val="000000">
                    <a:lumMod val="50000"/>
                    <a:lumOff val="50000"/>
                  </a:srgbClr>
                </a:solidFill>
              </a:rPr>
              <a:t>) is a research collaboration between the National Marrow Donor Program</a:t>
            </a:r>
            <a:r>
              <a:rPr lang="en-US" sz="675" baseline="30000">
                <a:solidFill>
                  <a:srgbClr val="000000">
                    <a:lumMod val="50000"/>
                    <a:lumOff val="50000"/>
                  </a:srgbClr>
                </a:solidFill>
              </a:rPr>
              <a:t>®</a:t>
            </a:r>
            <a:r>
              <a:rPr lang="en-US" sz="675">
                <a:solidFill>
                  <a:srgbClr val="000000">
                    <a:lumMod val="50000"/>
                    <a:lumOff val="50000"/>
                  </a:srgbClr>
                </a:solidFill>
              </a:rPr>
              <a:t> (NMDP)/Be The Match</a:t>
            </a:r>
            <a:r>
              <a:rPr lang="en-US" sz="675" baseline="30000">
                <a:solidFill>
                  <a:srgbClr val="000000">
                    <a:lumMod val="50000"/>
                    <a:lumOff val="50000"/>
                  </a:srgbClr>
                </a:solidFill>
              </a:rPr>
              <a:t>®</a:t>
            </a:r>
            <a:r>
              <a:rPr lang="en-US" sz="675">
                <a:solidFill>
                  <a:srgbClr val="000000">
                    <a:lumMod val="50000"/>
                    <a:lumOff val="50000"/>
                  </a:srgbClr>
                </a:solidFill>
              </a:rPr>
              <a:t> and the Medical College of Wisconsin (MCW).</a:t>
            </a:r>
          </a:p>
        </p:txBody>
      </p:sp>
    </p:spTree>
    <p:extLst>
      <p:ext uri="{BB962C8B-B14F-4D97-AF65-F5344CB8AC3E}">
        <p14:creationId xmlns:p14="http://schemas.microsoft.com/office/powerpoint/2010/main" val="271831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1715850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114300"/>
            <a:ext cx="6172200" cy="857250"/>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42900" y="1028701"/>
            <a:ext cx="6172200" cy="34861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sz="1125" baseline="0">
                <a:solidFill>
                  <a:srgbClr val="000000"/>
                </a:solidFill>
              </a:defRPr>
            </a:lvl1pPr>
          </a:lstStyle>
          <a:p>
            <a:pPr>
              <a:defRPr/>
            </a:pPr>
            <a:endParaRPr lang="en-US"/>
          </a:p>
        </p:txBody>
      </p:sp>
      <p:sp>
        <p:nvSpPr>
          <p:cNvPr id="6" name="Slide Number Placeholder 5"/>
          <p:cNvSpPr>
            <a:spLocks noGrp="1"/>
          </p:cNvSpPr>
          <p:nvPr>
            <p:ph type="sldNum" sz="quarter" idx="11"/>
          </p:nvPr>
        </p:nvSpPr>
        <p:spPr/>
        <p:txBody>
          <a:bodyPr/>
          <a:lstStyle>
            <a:lvl1pPr>
              <a:defRPr baseline="0">
                <a:solidFill>
                  <a:srgbClr val="000000"/>
                </a:solidFill>
              </a:defRPr>
            </a:lvl1pPr>
          </a:lstStyle>
          <a:p>
            <a:pPr>
              <a:defRPr/>
            </a:pPr>
            <a:fld id="{100A5761-1B3C-4150-A85D-55D21464807F}" type="slidenum">
              <a:rPr lang="en-US" altLang="en-US"/>
              <a:pPr>
                <a:defRPr/>
              </a:pPr>
              <a:t>‹#›</a:t>
            </a:fld>
            <a:endParaRPr lang="en-US" altLang="en-US"/>
          </a:p>
        </p:txBody>
      </p:sp>
    </p:spTree>
    <p:extLst>
      <p:ext uri="{BB962C8B-B14F-4D97-AF65-F5344CB8AC3E}">
        <p14:creationId xmlns:p14="http://schemas.microsoft.com/office/powerpoint/2010/main" val="3734952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Content Placeholder 2"/>
          <p:cNvSpPr>
            <a:spLocks noGrp="1"/>
          </p:cNvSpPr>
          <p:nvPr>
            <p:ph idx="1"/>
          </p:nvPr>
        </p:nvSpPr>
        <p:spPr>
          <a:xfrm>
            <a:off x="342900" y="1028701"/>
            <a:ext cx="61722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C1B6749-673E-4084-89BF-33E7B4670C92}" type="slidenum">
              <a:rPr lang="en-US" altLang="en-US"/>
              <a:pPr>
                <a:defRPr/>
              </a:pPr>
              <a:t>‹#›</a:t>
            </a:fld>
            <a:endParaRPr lang="en-US" altLang="en-US"/>
          </a:p>
        </p:txBody>
      </p:sp>
    </p:spTree>
    <p:extLst>
      <p:ext uri="{BB962C8B-B14F-4D97-AF65-F5344CB8AC3E}">
        <p14:creationId xmlns:p14="http://schemas.microsoft.com/office/powerpoint/2010/main" val="1885703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42900" y="1028700"/>
            <a:ext cx="3028950" cy="3486151"/>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028700"/>
            <a:ext cx="3028950" cy="3486151"/>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342900" y="114300"/>
            <a:ext cx="6172200" cy="857250"/>
          </a:xfrm>
        </p:spPr>
        <p:txBody>
          <a:bodyPr/>
          <a:lstStyle>
            <a:lvl1pPr>
              <a:defRPr>
                <a:solidFill>
                  <a:schemeClr val="accent1"/>
                </a:solidFill>
              </a:defRPr>
            </a:lvl1pPr>
          </a:lstStyle>
          <a:p>
            <a:r>
              <a:rPr lang="en-US"/>
              <a:t>Click to edit Master title style</a:t>
            </a:r>
          </a:p>
        </p:txBody>
      </p:sp>
      <p:sp>
        <p:nvSpPr>
          <p:cNvPr id="6" name="Footer Placeholder 5"/>
          <p:cNvSpPr>
            <a:spLocks noGrp="1"/>
          </p:cNvSpPr>
          <p:nvPr>
            <p:ph type="ftr" sz="quarter"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08ED0A92-EB8F-4DDB-8F16-D9CA43F8C2D8}" type="slidenum">
              <a:rPr lang="en-US" altLang="en-US"/>
              <a:pPr>
                <a:defRPr/>
              </a:pPr>
              <a:t>‹#›</a:t>
            </a:fld>
            <a:endParaRPr lang="en-US" altLang="en-US"/>
          </a:p>
        </p:txBody>
      </p:sp>
    </p:spTree>
    <p:extLst>
      <p:ext uri="{BB962C8B-B14F-4D97-AF65-F5344CB8AC3E}">
        <p14:creationId xmlns:p14="http://schemas.microsoft.com/office/powerpoint/2010/main" val="1824995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028701"/>
            <a:ext cx="3030141" cy="602456"/>
          </a:xfrm>
        </p:spPr>
        <p:txBody>
          <a:bodyPr anchor="b">
            <a:noAutofit/>
          </a:bodyPr>
          <a:lstStyle>
            <a:lvl1pPr marL="0" indent="0">
              <a:buNone/>
              <a:defRPr sz="1238"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028701"/>
            <a:ext cx="3031331" cy="602456"/>
          </a:xfrm>
        </p:spPr>
        <p:txBody>
          <a:bodyPr anchor="b">
            <a:noAutofit/>
          </a:bodyPr>
          <a:lstStyle>
            <a:lvl1pPr marL="0" indent="0">
              <a:buNone/>
              <a:defRPr sz="1238"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42900" y="114300"/>
            <a:ext cx="6172200" cy="857250"/>
          </a:xfrm>
        </p:spPr>
        <p:txBody>
          <a:bodyPr/>
          <a:lstStyle>
            <a:lvl1pPr>
              <a:defRPr>
                <a:solidFill>
                  <a:schemeClr val="accent1"/>
                </a:solidFill>
              </a:defRPr>
            </a:lvl1pPr>
          </a:lstStyle>
          <a:p>
            <a:r>
              <a:rPr lang="en-US"/>
              <a:t>Click to edit Master title style</a:t>
            </a:r>
          </a:p>
        </p:txBody>
      </p:sp>
      <p:sp>
        <p:nvSpPr>
          <p:cNvPr id="8" name="Footer Placeholder 7"/>
          <p:cNvSpPr>
            <a:spLocks noGrp="1"/>
          </p:cNvSpPr>
          <p:nvPr>
            <p:ph type="ftr" sz="quarter" idx="10"/>
          </p:nvPr>
        </p:nvSpPr>
        <p:spPr/>
        <p:txBody>
          <a:bodyPr/>
          <a:lstStyle>
            <a:lvl1pPr>
              <a:defRPr/>
            </a:lvl1pPr>
          </a:lstStyle>
          <a:p>
            <a:pPr>
              <a:defRPr/>
            </a:pPr>
            <a:endParaRPr lang="en-US"/>
          </a:p>
        </p:txBody>
      </p:sp>
      <p:sp>
        <p:nvSpPr>
          <p:cNvPr id="9" name="Slide Number Placeholder 8"/>
          <p:cNvSpPr>
            <a:spLocks noGrp="1"/>
          </p:cNvSpPr>
          <p:nvPr>
            <p:ph type="sldNum" sz="quarter" idx="11"/>
          </p:nvPr>
        </p:nvSpPr>
        <p:spPr/>
        <p:txBody>
          <a:bodyPr/>
          <a:lstStyle>
            <a:lvl1pPr>
              <a:defRPr/>
            </a:lvl1pPr>
          </a:lstStyle>
          <a:p>
            <a:pPr>
              <a:defRPr/>
            </a:pPr>
            <a:fld id="{E2499B6F-DC29-4E5F-9C37-C66D964CC423}" type="slidenum">
              <a:rPr lang="en-US" altLang="en-US"/>
              <a:pPr>
                <a:defRPr/>
              </a:pPr>
              <a:t>‹#›</a:t>
            </a:fld>
            <a:endParaRPr lang="en-US" altLang="en-US"/>
          </a:p>
        </p:txBody>
      </p:sp>
    </p:spTree>
    <p:extLst>
      <p:ext uri="{BB962C8B-B14F-4D97-AF65-F5344CB8AC3E}">
        <p14:creationId xmlns:p14="http://schemas.microsoft.com/office/powerpoint/2010/main" val="1957045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342900" y="971550"/>
            <a:ext cx="65151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742907F8-43D1-4656-BB09-1480E8860D59}" type="slidenum">
              <a:rPr lang="en-US" altLang="en-US"/>
              <a:pPr>
                <a:defRPr/>
              </a:pPr>
              <a:t>‹#›</a:t>
            </a:fld>
            <a:endParaRPr lang="en-US" altLang="en-US"/>
          </a:p>
        </p:txBody>
      </p:sp>
    </p:spTree>
    <p:extLst>
      <p:ext uri="{BB962C8B-B14F-4D97-AF65-F5344CB8AC3E}">
        <p14:creationId xmlns:p14="http://schemas.microsoft.com/office/powerpoint/2010/main" val="2080217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BBD5F355-974D-4379-B514-DD459BD11BD1}" type="slidenum">
              <a:rPr lang="en-US" altLang="en-US"/>
              <a:pPr>
                <a:defRPr/>
              </a:pPr>
              <a:t>‹#›</a:t>
            </a:fld>
            <a:endParaRPr lang="en-US" altLang="en-US"/>
          </a:p>
        </p:txBody>
      </p:sp>
    </p:spTree>
    <p:extLst>
      <p:ext uri="{BB962C8B-B14F-4D97-AF65-F5344CB8AC3E}">
        <p14:creationId xmlns:p14="http://schemas.microsoft.com/office/powerpoint/2010/main" val="3483877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lstStyle>
            <a:lvl1pPr algn="l">
              <a:defRPr sz="1125"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52BFA9E-6852-4447-B74C-6212F9388E3E}" type="slidenum">
              <a:rPr lang="en-US" altLang="en-US"/>
              <a:pPr>
                <a:defRPr/>
              </a:pPr>
              <a:t>‹#›</a:t>
            </a:fld>
            <a:endParaRPr lang="en-US" altLang="en-US"/>
          </a:p>
        </p:txBody>
      </p:sp>
    </p:spTree>
    <p:extLst>
      <p:ext uri="{BB962C8B-B14F-4D97-AF65-F5344CB8AC3E}">
        <p14:creationId xmlns:p14="http://schemas.microsoft.com/office/powerpoint/2010/main" val="3169700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75DDE7A-8910-45FB-A945-E4202BC4F6BA}" type="slidenum">
              <a:rPr lang="en-US" altLang="en-US"/>
              <a:pPr>
                <a:defRPr/>
              </a:pPr>
              <a:t>‹#›</a:t>
            </a:fld>
            <a:endParaRPr lang="en-US" altLang="en-US"/>
          </a:p>
        </p:txBody>
      </p:sp>
    </p:spTree>
    <p:extLst>
      <p:ext uri="{BB962C8B-B14F-4D97-AF65-F5344CB8AC3E}">
        <p14:creationId xmlns:p14="http://schemas.microsoft.com/office/powerpoint/2010/main" val="4075130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close up of a flower&#10;&#10;Description automatically generated">
            <a:extLst>
              <a:ext uri="{FF2B5EF4-FFF2-40B4-BE49-F238E27FC236}">
                <a16:creationId xmlns="" xmlns:a16="http://schemas.microsoft.com/office/drawing/2014/main" id="{BC2B2615-796A-C542-8B1C-BB232713DC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6857999" cy="4445894"/>
          </a:xfrm>
          <a:prstGeom prst="rect">
            <a:avLst/>
          </a:prstGeom>
        </p:spPr>
      </p:pic>
      <p:sp>
        <p:nvSpPr>
          <p:cNvPr id="8" name="Rectangle 7">
            <a:extLst>
              <a:ext uri="{FF2B5EF4-FFF2-40B4-BE49-F238E27FC236}">
                <a16:creationId xmlns="" xmlns:a16="http://schemas.microsoft.com/office/drawing/2014/main" id="{48E7B61D-6DCE-E74F-B32D-8161C9BC027A}"/>
              </a:ext>
            </a:extLst>
          </p:cNvPr>
          <p:cNvSpPr/>
          <p:nvPr userDrawn="1"/>
        </p:nvSpPr>
        <p:spPr>
          <a:xfrm>
            <a:off x="0" y="3352800"/>
            <a:ext cx="6858000" cy="17907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2380120" y="3562452"/>
            <a:ext cx="4509314"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6" name="Rectangle 5">
            <a:extLst>
              <a:ext uri="{FF2B5EF4-FFF2-40B4-BE49-F238E27FC236}">
                <a16:creationId xmlns="" xmlns:a16="http://schemas.microsoft.com/office/drawing/2014/main" id="{2998AD30-D20E-8E46-9915-35236F424312}"/>
              </a:ext>
            </a:extLst>
          </p:cNvPr>
          <p:cNvSpPr/>
          <p:nvPr userDrawn="1"/>
        </p:nvSpPr>
        <p:spPr>
          <a:xfrm>
            <a:off x="90650" y="4828603"/>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sp>
        <p:nvSpPr>
          <p:cNvPr id="7" name="TextBox 6">
            <a:extLst>
              <a:ext uri="{FF2B5EF4-FFF2-40B4-BE49-F238E27FC236}">
                <a16:creationId xmlns="" xmlns:a16="http://schemas.microsoft.com/office/drawing/2014/main" id="{0C5F9ECA-4F02-B844-8F77-B11DE911A362}"/>
              </a:ext>
            </a:extLst>
          </p:cNvPr>
          <p:cNvSpPr txBox="1"/>
          <p:nvPr userDrawn="1"/>
        </p:nvSpPr>
        <p:spPr>
          <a:xfrm>
            <a:off x="1" y="64009"/>
            <a:ext cx="1255472" cy="161583"/>
          </a:xfrm>
          <a:prstGeom prst="rect">
            <a:avLst/>
          </a:prstGeom>
          <a:noFill/>
        </p:spPr>
        <p:txBody>
          <a:bodyPr wrap="none" rtlCol="0">
            <a:spAutoFit/>
          </a:bodyPr>
          <a:lstStyle/>
          <a:p>
            <a:pPr defTabSz="685800"/>
            <a:r>
              <a:rPr lang="en-US" sz="450" b="1" dirty="0">
                <a:solidFill>
                  <a:srgbClr val="FFFFFF"/>
                </a:solidFill>
              </a:rPr>
              <a:t>3D illustration of T cells or cancer cells</a:t>
            </a:r>
            <a:endParaRPr lang="en-US" sz="450" dirty="0">
              <a:solidFill>
                <a:srgbClr val="FFFFFF"/>
              </a:solidFill>
            </a:endParaRPr>
          </a:p>
        </p:txBody>
      </p:sp>
      <p:pic>
        <p:nvPicPr>
          <p:cNvPr id="10" name="Picture 9">
            <a:extLst>
              <a:ext uri="{FF2B5EF4-FFF2-40B4-BE49-F238E27FC236}">
                <a16:creationId xmlns="" xmlns:a16="http://schemas.microsoft.com/office/drawing/2014/main" id="{1B3C6C7C-BDB4-D844-8B44-27A90F0F93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7867" y="4684333"/>
            <a:ext cx="732053" cy="293076"/>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94CD23D4-C9BF-C740-AEE8-9D0169C8A91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2015068"/>
            <a:ext cx="3135548" cy="3128433"/>
          </a:xfrm>
          <a:prstGeom prst="rect">
            <a:avLst/>
          </a:prstGeom>
        </p:spPr>
      </p:pic>
    </p:spTree>
    <p:extLst>
      <p:ext uri="{BB962C8B-B14F-4D97-AF65-F5344CB8AC3E}">
        <p14:creationId xmlns:p14="http://schemas.microsoft.com/office/powerpoint/2010/main" val="722661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descr="A picture containing table, cup, sitting, food&#10;&#10;Description automatically generated">
            <a:extLst>
              <a:ext uri="{FF2B5EF4-FFF2-40B4-BE49-F238E27FC236}">
                <a16:creationId xmlns="" xmlns:a16="http://schemas.microsoft.com/office/drawing/2014/main" id="{1AB7FB1E-ACA7-C449-9304-52685EFE22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858000" cy="5079493"/>
          </a:xfrm>
          <a:prstGeom prst="rect">
            <a:avLst/>
          </a:prstGeom>
        </p:spPr>
      </p:pic>
      <p:sp>
        <p:nvSpPr>
          <p:cNvPr id="2" name="Rectangle 1">
            <a:extLst>
              <a:ext uri="{FF2B5EF4-FFF2-40B4-BE49-F238E27FC236}">
                <a16:creationId xmlns="" xmlns:a16="http://schemas.microsoft.com/office/drawing/2014/main" id="{4FFDC3EF-1B13-3D4D-A484-2A498A983761}"/>
              </a:ext>
            </a:extLst>
          </p:cNvPr>
          <p:cNvSpPr/>
          <p:nvPr userDrawn="1"/>
        </p:nvSpPr>
        <p:spPr>
          <a:xfrm>
            <a:off x="0" y="3352800"/>
            <a:ext cx="6858000" cy="17907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2380120" y="3562452"/>
            <a:ext cx="4509314"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5" name="Rectangle 4">
            <a:extLst>
              <a:ext uri="{FF2B5EF4-FFF2-40B4-BE49-F238E27FC236}">
                <a16:creationId xmlns="" xmlns:a16="http://schemas.microsoft.com/office/drawing/2014/main" id="{AE9D58DA-E9E5-9448-B8C7-BF2CF58A89CE}"/>
              </a:ext>
            </a:extLst>
          </p:cNvPr>
          <p:cNvSpPr/>
          <p:nvPr userDrawn="1"/>
        </p:nvSpPr>
        <p:spPr>
          <a:xfrm>
            <a:off x="90650" y="4828603"/>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sp>
        <p:nvSpPr>
          <p:cNvPr id="6" name="TextBox 5">
            <a:extLst>
              <a:ext uri="{FF2B5EF4-FFF2-40B4-BE49-F238E27FC236}">
                <a16:creationId xmlns="" xmlns:a16="http://schemas.microsoft.com/office/drawing/2014/main" id="{B635B5D4-176D-FF4C-8A51-B53766022FC4}"/>
              </a:ext>
            </a:extLst>
          </p:cNvPr>
          <p:cNvSpPr txBox="1"/>
          <p:nvPr userDrawn="1"/>
        </p:nvSpPr>
        <p:spPr>
          <a:xfrm>
            <a:off x="1" y="64009"/>
            <a:ext cx="2140330" cy="161583"/>
          </a:xfrm>
          <a:prstGeom prst="rect">
            <a:avLst/>
          </a:prstGeom>
          <a:noFill/>
        </p:spPr>
        <p:txBody>
          <a:bodyPr wrap="none" rtlCol="0">
            <a:spAutoFit/>
          </a:bodyPr>
          <a:lstStyle/>
          <a:p>
            <a:pPr defTabSz="685800"/>
            <a:r>
              <a:rPr lang="en-US" sz="450" b="1" dirty="0">
                <a:solidFill>
                  <a:srgbClr val="FFFFFF"/>
                </a:solidFill>
              </a:rPr>
              <a:t>Embryonic stem cells, cellular therapy, regeneration, disease treatment</a:t>
            </a:r>
            <a:endParaRPr lang="en-US" sz="450" dirty="0">
              <a:solidFill>
                <a:srgbClr val="FFFFFF"/>
              </a:solidFill>
            </a:endParaRPr>
          </a:p>
        </p:txBody>
      </p:sp>
      <p:pic>
        <p:nvPicPr>
          <p:cNvPr id="7" name="Picture 6">
            <a:extLst>
              <a:ext uri="{FF2B5EF4-FFF2-40B4-BE49-F238E27FC236}">
                <a16:creationId xmlns="" xmlns:a16="http://schemas.microsoft.com/office/drawing/2014/main" id="{CD302952-E295-D245-95C0-E187BF30A2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7867" y="4684333"/>
            <a:ext cx="732053" cy="293076"/>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2A0321DF-9E8A-0D44-962A-9C42A1AECDE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2015068"/>
            <a:ext cx="3135548" cy="3128433"/>
          </a:xfrm>
          <a:prstGeom prst="rect">
            <a:avLst/>
          </a:prstGeom>
        </p:spPr>
      </p:pic>
    </p:spTree>
    <p:extLst>
      <p:ext uri="{BB962C8B-B14F-4D97-AF65-F5344CB8AC3E}">
        <p14:creationId xmlns:p14="http://schemas.microsoft.com/office/powerpoint/2010/main" val="212638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42159155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9" name="Picture 18" descr="A blurry image of a person&#10;&#10;Description automatically generated">
            <a:extLst>
              <a:ext uri="{FF2B5EF4-FFF2-40B4-BE49-F238E27FC236}">
                <a16:creationId xmlns="" xmlns:a16="http://schemas.microsoft.com/office/drawing/2014/main" id="{1CA2A11E-4374-0F45-AE31-F28551B561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6858000" cy="4714875"/>
          </a:xfrm>
          <a:prstGeom prst="rect">
            <a:avLst/>
          </a:prstGeom>
        </p:spPr>
      </p:pic>
      <p:sp>
        <p:nvSpPr>
          <p:cNvPr id="8" name="Rectangle 7">
            <a:extLst>
              <a:ext uri="{FF2B5EF4-FFF2-40B4-BE49-F238E27FC236}">
                <a16:creationId xmlns="" xmlns:a16="http://schemas.microsoft.com/office/drawing/2014/main" id="{5DDEA4C7-3C07-6C4E-8FBC-F76497931CA7}"/>
              </a:ext>
            </a:extLst>
          </p:cNvPr>
          <p:cNvSpPr/>
          <p:nvPr userDrawn="1"/>
        </p:nvSpPr>
        <p:spPr>
          <a:xfrm>
            <a:off x="0" y="3352800"/>
            <a:ext cx="6858000" cy="17907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2380120" y="3562452"/>
            <a:ext cx="4509314"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6" name="Rectangle 5">
            <a:extLst>
              <a:ext uri="{FF2B5EF4-FFF2-40B4-BE49-F238E27FC236}">
                <a16:creationId xmlns="" xmlns:a16="http://schemas.microsoft.com/office/drawing/2014/main" id="{70CFC2D2-344F-294E-A043-F41F57D38138}"/>
              </a:ext>
            </a:extLst>
          </p:cNvPr>
          <p:cNvSpPr/>
          <p:nvPr userDrawn="1"/>
        </p:nvSpPr>
        <p:spPr>
          <a:xfrm>
            <a:off x="90650" y="4828603"/>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7" name="Picture 6">
            <a:extLst>
              <a:ext uri="{FF2B5EF4-FFF2-40B4-BE49-F238E27FC236}">
                <a16:creationId xmlns="" xmlns:a16="http://schemas.microsoft.com/office/drawing/2014/main" id="{88C99825-F1D0-A245-8ACD-7EB34107ED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7867" y="4684333"/>
            <a:ext cx="732053" cy="293076"/>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7E9AE474-5E6F-C448-B524-17125745784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2015068"/>
            <a:ext cx="3135548" cy="3128433"/>
          </a:xfrm>
          <a:prstGeom prst="rect">
            <a:avLst/>
          </a:prstGeom>
        </p:spPr>
      </p:pic>
    </p:spTree>
    <p:extLst>
      <p:ext uri="{BB962C8B-B14F-4D97-AF65-F5344CB8AC3E}">
        <p14:creationId xmlns:p14="http://schemas.microsoft.com/office/powerpoint/2010/main" val="3110603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6" name="Picture 15" descr="A picture containing person, toothbrush, holding, person&#10;&#10;Description automatically generated">
            <a:extLst>
              <a:ext uri="{FF2B5EF4-FFF2-40B4-BE49-F238E27FC236}">
                <a16:creationId xmlns="" xmlns:a16="http://schemas.microsoft.com/office/drawing/2014/main" id="{E2A2F3F7-5C75-0841-8105-1F0ED044C0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6857999" cy="5119735"/>
          </a:xfrm>
          <a:prstGeom prst="rect">
            <a:avLst/>
          </a:prstGeom>
        </p:spPr>
      </p:pic>
      <p:sp>
        <p:nvSpPr>
          <p:cNvPr id="8" name="Rectangle 7">
            <a:extLst>
              <a:ext uri="{FF2B5EF4-FFF2-40B4-BE49-F238E27FC236}">
                <a16:creationId xmlns="" xmlns:a16="http://schemas.microsoft.com/office/drawing/2014/main" id="{FE316633-9325-4E4E-8D22-16AAB8BA414A}"/>
              </a:ext>
            </a:extLst>
          </p:cNvPr>
          <p:cNvSpPr/>
          <p:nvPr userDrawn="1"/>
        </p:nvSpPr>
        <p:spPr>
          <a:xfrm>
            <a:off x="0" y="3352800"/>
            <a:ext cx="6858000" cy="17907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2380120" y="3562452"/>
            <a:ext cx="4509314"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7" name="Rectangle 6">
            <a:extLst>
              <a:ext uri="{FF2B5EF4-FFF2-40B4-BE49-F238E27FC236}">
                <a16:creationId xmlns="" xmlns:a16="http://schemas.microsoft.com/office/drawing/2014/main" id="{B2687BAF-9DC9-1446-9DB0-48D6F45B37E4}"/>
              </a:ext>
            </a:extLst>
          </p:cNvPr>
          <p:cNvSpPr/>
          <p:nvPr userDrawn="1"/>
        </p:nvSpPr>
        <p:spPr>
          <a:xfrm>
            <a:off x="90650" y="4828603"/>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6" name="Picture 5">
            <a:extLst>
              <a:ext uri="{FF2B5EF4-FFF2-40B4-BE49-F238E27FC236}">
                <a16:creationId xmlns="" xmlns:a16="http://schemas.microsoft.com/office/drawing/2014/main" id="{CE88BA4A-79AB-C341-A4FE-2B2106D80A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7867" y="4684333"/>
            <a:ext cx="732053" cy="293076"/>
          </a:xfrm>
          <a:prstGeom prst="rect">
            <a:avLst/>
          </a:prstGeom>
        </p:spPr>
      </p:pic>
      <p:pic>
        <p:nvPicPr>
          <p:cNvPr id="12" name="Picture 11" descr="A close up of a logo&#10;&#10;Description automatically generated">
            <a:extLst>
              <a:ext uri="{FF2B5EF4-FFF2-40B4-BE49-F238E27FC236}">
                <a16:creationId xmlns="" xmlns:a16="http://schemas.microsoft.com/office/drawing/2014/main" id="{3EE11879-19D9-FA49-AC4E-DB667EC140F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2015068"/>
            <a:ext cx="3135548" cy="3128433"/>
          </a:xfrm>
          <a:prstGeom prst="rect">
            <a:avLst/>
          </a:prstGeom>
        </p:spPr>
      </p:pic>
    </p:spTree>
    <p:extLst>
      <p:ext uri="{BB962C8B-B14F-4D97-AF65-F5344CB8AC3E}">
        <p14:creationId xmlns:p14="http://schemas.microsoft.com/office/powerpoint/2010/main" val="295340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9" name="Picture 18" descr="A person preparing food in a kitchen&#10;&#10;Description automatically generated">
            <a:extLst>
              <a:ext uri="{FF2B5EF4-FFF2-40B4-BE49-F238E27FC236}">
                <a16:creationId xmlns="" xmlns:a16="http://schemas.microsoft.com/office/drawing/2014/main" id="{9C2B30DC-5A99-074C-9D02-388325FBDA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519"/>
            <a:ext cx="6857999" cy="4541512"/>
          </a:xfrm>
          <a:prstGeom prst="rect">
            <a:avLst/>
          </a:prstGeom>
        </p:spPr>
      </p:pic>
      <p:sp>
        <p:nvSpPr>
          <p:cNvPr id="8" name="Rectangle 7">
            <a:extLst>
              <a:ext uri="{FF2B5EF4-FFF2-40B4-BE49-F238E27FC236}">
                <a16:creationId xmlns="" xmlns:a16="http://schemas.microsoft.com/office/drawing/2014/main" id="{FE316633-9325-4E4E-8D22-16AAB8BA414A}"/>
              </a:ext>
            </a:extLst>
          </p:cNvPr>
          <p:cNvSpPr/>
          <p:nvPr userDrawn="1"/>
        </p:nvSpPr>
        <p:spPr>
          <a:xfrm>
            <a:off x="0" y="3352800"/>
            <a:ext cx="6858000" cy="17907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2380120" y="3562452"/>
            <a:ext cx="4509314"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7" name="Rectangle 6">
            <a:extLst>
              <a:ext uri="{FF2B5EF4-FFF2-40B4-BE49-F238E27FC236}">
                <a16:creationId xmlns="" xmlns:a16="http://schemas.microsoft.com/office/drawing/2014/main" id="{B2687BAF-9DC9-1446-9DB0-48D6F45B37E4}"/>
              </a:ext>
            </a:extLst>
          </p:cNvPr>
          <p:cNvSpPr/>
          <p:nvPr userDrawn="1"/>
        </p:nvSpPr>
        <p:spPr>
          <a:xfrm>
            <a:off x="90650" y="4828603"/>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6" name="Picture 5">
            <a:extLst>
              <a:ext uri="{FF2B5EF4-FFF2-40B4-BE49-F238E27FC236}">
                <a16:creationId xmlns="" xmlns:a16="http://schemas.microsoft.com/office/drawing/2014/main" id="{CE88BA4A-79AB-C341-A4FE-2B2106D80A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7867" y="4684333"/>
            <a:ext cx="732053" cy="293076"/>
          </a:xfrm>
          <a:prstGeom prst="rect">
            <a:avLst/>
          </a:prstGeom>
        </p:spPr>
      </p:pic>
      <p:pic>
        <p:nvPicPr>
          <p:cNvPr id="12" name="Picture 11" descr="A close up of a logo&#10;&#10;Description automatically generated">
            <a:extLst>
              <a:ext uri="{FF2B5EF4-FFF2-40B4-BE49-F238E27FC236}">
                <a16:creationId xmlns="" xmlns:a16="http://schemas.microsoft.com/office/drawing/2014/main" id="{3EE11879-19D9-FA49-AC4E-DB667EC140F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2015068"/>
            <a:ext cx="3135548" cy="3128433"/>
          </a:xfrm>
          <a:prstGeom prst="rect">
            <a:avLst/>
          </a:prstGeom>
        </p:spPr>
      </p:pic>
    </p:spTree>
    <p:extLst>
      <p:ext uri="{BB962C8B-B14F-4D97-AF65-F5344CB8AC3E}">
        <p14:creationId xmlns:p14="http://schemas.microsoft.com/office/powerpoint/2010/main" val="1337912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0253133-63AD-7A47-8F13-7C130EFA2C5C}"/>
              </a:ext>
            </a:extLst>
          </p:cNvPr>
          <p:cNvSpPr/>
          <p:nvPr userDrawn="1"/>
        </p:nvSpPr>
        <p:spPr>
          <a:xfrm>
            <a:off x="0" y="0"/>
            <a:ext cx="6858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9" name="Title 1">
            <a:extLst>
              <a:ext uri="{FF2B5EF4-FFF2-40B4-BE49-F238E27FC236}">
                <a16:creationId xmlns="" xmlns:a16="http://schemas.microsoft.com/office/drawing/2014/main" id="{07F7594E-1198-4945-958E-3AC133E35081}"/>
              </a:ext>
            </a:extLst>
          </p:cNvPr>
          <p:cNvSpPr>
            <a:spLocks noGrp="1"/>
          </p:cNvSpPr>
          <p:nvPr>
            <p:ph type="ctrTitle" hasCustomPrompt="1"/>
          </p:nvPr>
        </p:nvSpPr>
        <p:spPr>
          <a:xfrm>
            <a:off x="425450" y="447517"/>
            <a:ext cx="6026150" cy="2387600"/>
          </a:xfrm>
        </p:spPr>
        <p:txBody>
          <a:bodyPr anchor="b"/>
          <a:lstStyle>
            <a:lvl1pPr algn="l">
              <a:lnSpc>
                <a:spcPct val="80000"/>
              </a:lnSpc>
              <a:defRPr sz="2700" b="1" i="0" spc="0" baseline="0">
                <a:solidFill>
                  <a:schemeClr val="bg1"/>
                </a:solidFill>
                <a:latin typeface="+mj-lt"/>
              </a:defRPr>
            </a:lvl1pPr>
          </a:lstStyle>
          <a:p>
            <a:r>
              <a:rPr lang="en-US" dirty="0"/>
              <a:t>Click to edit master title style</a:t>
            </a:r>
          </a:p>
        </p:txBody>
      </p:sp>
      <p:sp>
        <p:nvSpPr>
          <p:cNvPr id="10" name="Subtitle 2">
            <a:extLst>
              <a:ext uri="{FF2B5EF4-FFF2-40B4-BE49-F238E27FC236}">
                <a16:creationId xmlns="" xmlns:a16="http://schemas.microsoft.com/office/drawing/2014/main" id="{14C2B0E1-077E-014A-8743-F7AEBEBB4B96}"/>
              </a:ext>
            </a:extLst>
          </p:cNvPr>
          <p:cNvSpPr>
            <a:spLocks noGrp="1"/>
          </p:cNvSpPr>
          <p:nvPr>
            <p:ph type="subTitle" idx="1" hasCustomPrompt="1"/>
          </p:nvPr>
        </p:nvSpPr>
        <p:spPr>
          <a:xfrm>
            <a:off x="425450" y="2835118"/>
            <a:ext cx="6026150" cy="1655762"/>
          </a:xfrm>
        </p:spPr>
        <p:txBody>
          <a:bodyPr anchor="t">
            <a:noAutofit/>
          </a:bodyPr>
          <a:lstStyle>
            <a:lvl1pPr marL="0" indent="0" algn="l">
              <a:lnSpc>
                <a:spcPct val="110000"/>
              </a:lnSpc>
              <a:buNone/>
              <a:defRPr sz="788" b="0" i="0" kern="800" spc="225" baseline="0">
                <a:solidFill>
                  <a:schemeClr val="bg2">
                    <a:lumMod val="20000"/>
                    <a:lumOff val="80000"/>
                  </a:schemeClr>
                </a:solidFill>
                <a:latin typeface="+mj-lt"/>
              </a:defRPr>
            </a:lvl1pPr>
            <a:lvl2pPr marL="342892" indent="0" algn="ctr">
              <a:buNone/>
              <a:defRPr sz="1500"/>
            </a:lvl2pPr>
            <a:lvl3pPr marL="685784" indent="0" algn="ctr">
              <a:buNone/>
              <a:defRPr sz="1350"/>
            </a:lvl3pPr>
            <a:lvl4pPr marL="1028675"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12" name="Rectangle 11">
            <a:extLst>
              <a:ext uri="{FF2B5EF4-FFF2-40B4-BE49-F238E27FC236}">
                <a16:creationId xmlns="" xmlns:a16="http://schemas.microsoft.com/office/drawing/2014/main" id="{C82C1F37-ACA0-2A48-BA9F-CB831BFA73D0}"/>
              </a:ext>
            </a:extLst>
          </p:cNvPr>
          <p:cNvSpPr/>
          <p:nvPr userDrawn="1"/>
        </p:nvSpPr>
        <p:spPr>
          <a:xfrm>
            <a:off x="90650" y="4857751"/>
            <a:ext cx="998991" cy="161583"/>
          </a:xfrm>
          <a:prstGeom prst="rect">
            <a:avLst/>
          </a:prstGeom>
        </p:spPr>
        <p:txBody>
          <a:bodyPr wrap="none">
            <a:spAutoFit/>
          </a:bodyPr>
          <a:lstStyle/>
          <a:p>
            <a:pPr algn="ctr" defTabSz="685784">
              <a:defRPr/>
            </a:pPr>
            <a:r>
              <a:rPr lang="en-US" sz="450" dirty="0">
                <a:solidFill>
                  <a:srgbClr val="E7E6E6">
                    <a:lumMod val="90000"/>
                  </a:srgbClr>
                </a:solidFill>
              </a:rPr>
              <a:t>Confidential – Internal Use Only</a:t>
            </a:r>
          </a:p>
        </p:txBody>
      </p:sp>
      <p:pic>
        <p:nvPicPr>
          <p:cNvPr id="7" name="Picture 6">
            <a:extLst>
              <a:ext uri="{FF2B5EF4-FFF2-40B4-BE49-F238E27FC236}">
                <a16:creationId xmlns="" xmlns:a16="http://schemas.microsoft.com/office/drawing/2014/main" id="{A1279DCF-AC76-E644-95B6-BB554245E5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450" y="447516"/>
            <a:ext cx="1210979" cy="484813"/>
          </a:xfrm>
          <a:prstGeom prst="rect">
            <a:avLst/>
          </a:prstGeom>
        </p:spPr>
      </p:pic>
    </p:spTree>
    <p:extLst>
      <p:ext uri="{BB962C8B-B14F-4D97-AF65-F5344CB8AC3E}">
        <p14:creationId xmlns:p14="http://schemas.microsoft.com/office/powerpoint/2010/main" val="114454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6" name="Picture 5" descr="A picture containing table, cup, sitting, food&#10;&#10;Description automatically generated">
            <a:extLst>
              <a:ext uri="{FF2B5EF4-FFF2-40B4-BE49-F238E27FC236}">
                <a16:creationId xmlns="" xmlns:a16="http://schemas.microsoft.com/office/drawing/2014/main" id="{2133BC0C-825A-B442-BBEC-EBA27259B0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365" y="0"/>
            <a:ext cx="6562635" cy="5143500"/>
          </a:xfrm>
          <a:prstGeom prst="rect">
            <a:avLst/>
          </a:prstGeom>
        </p:spPr>
      </p:pic>
      <p:sp>
        <p:nvSpPr>
          <p:cNvPr id="2" name="Rectangle 1">
            <a:extLst>
              <a:ext uri="{FF2B5EF4-FFF2-40B4-BE49-F238E27FC236}">
                <a16:creationId xmlns="" xmlns:a16="http://schemas.microsoft.com/office/drawing/2014/main" id="{C2139C62-F060-0249-BC48-B5C721E84660}"/>
              </a:ext>
            </a:extLst>
          </p:cNvPr>
          <p:cNvSpPr/>
          <p:nvPr userDrawn="1"/>
        </p:nvSpPr>
        <p:spPr>
          <a:xfrm>
            <a:off x="1" y="0"/>
            <a:ext cx="2380120" cy="51435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125463" y="1688307"/>
            <a:ext cx="2108918"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9" name="Rectangle 8">
            <a:extLst>
              <a:ext uri="{FF2B5EF4-FFF2-40B4-BE49-F238E27FC236}">
                <a16:creationId xmlns="" xmlns:a16="http://schemas.microsoft.com/office/drawing/2014/main" id="{A027A308-83D2-434B-A4CF-71AF6A3F2B61}"/>
              </a:ext>
            </a:extLst>
          </p:cNvPr>
          <p:cNvSpPr/>
          <p:nvPr userDrawn="1"/>
        </p:nvSpPr>
        <p:spPr>
          <a:xfrm>
            <a:off x="1355903" y="4862499"/>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sp>
        <p:nvSpPr>
          <p:cNvPr id="10" name="TextBox 9">
            <a:extLst>
              <a:ext uri="{FF2B5EF4-FFF2-40B4-BE49-F238E27FC236}">
                <a16:creationId xmlns="" xmlns:a16="http://schemas.microsoft.com/office/drawing/2014/main" id="{CEA634E6-3DC8-9F40-9913-E61E91E4DEAE}"/>
              </a:ext>
            </a:extLst>
          </p:cNvPr>
          <p:cNvSpPr txBox="1"/>
          <p:nvPr userDrawn="1"/>
        </p:nvSpPr>
        <p:spPr>
          <a:xfrm>
            <a:off x="4742672" y="64009"/>
            <a:ext cx="2140330" cy="161583"/>
          </a:xfrm>
          <a:prstGeom prst="rect">
            <a:avLst/>
          </a:prstGeom>
          <a:noFill/>
        </p:spPr>
        <p:txBody>
          <a:bodyPr wrap="none" rtlCol="0">
            <a:spAutoFit/>
          </a:bodyPr>
          <a:lstStyle/>
          <a:p>
            <a:pPr defTabSz="685800"/>
            <a:r>
              <a:rPr lang="en-US" sz="450" b="1" dirty="0">
                <a:solidFill>
                  <a:srgbClr val="FFFFFF"/>
                </a:solidFill>
              </a:rPr>
              <a:t>Embryonic stem cells, cellular therapy, regeneration, disease treatment</a:t>
            </a:r>
            <a:endParaRPr lang="en-US" sz="450" dirty="0">
              <a:solidFill>
                <a:srgbClr val="FFFFFF"/>
              </a:solidFill>
            </a:endParaRPr>
          </a:p>
        </p:txBody>
      </p:sp>
      <p:pic>
        <p:nvPicPr>
          <p:cNvPr id="12" name="Picture 11">
            <a:extLst>
              <a:ext uri="{FF2B5EF4-FFF2-40B4-BE49-F238E27FC236}">
                <a16:creationId xmlns="" xmlns:a16="http://schemas.microsoft.com/office/drawing/2014/main" id="{257D8480-243B-AD44-8307-36334BE3A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32" y="4778372"/>
            <a:ext cx="514577" cy="206010"/>
          </a:xfrm>
          <a:prstGeom prst="rect">
            <a:avLst/>
          </a:prstGeom>
        </p:spPr>
      </p:pic>
    </p:spTree>
    <p:extLst>
      <p:ext uri="{BB962C8B-B14F-4D97-AF65-F5344CB8AC3E}">
        <p14:creationId xmlns:p14="http://schemas.microsoft.com/office/powerpoint/2010/main" val="2694670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6" name="Picture 5" descr="A close up of a coral&#10;&#10;Description automatically generated">
            <a:extLst>
              <a:ext uri="{FF2B5EF4-FFF2-40B4-BE49-F238E27FC236}">
                <a16:creationId xmlns="" xmlns:a16="http://schemas.microsoft.com/office/drawing/2014/main" id="{47216300-87D3-6D47-BCF8-BB89A388A3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916"/>
          <a:stretch/>
        </p:blipFill>
        <p:spPr>
          <a:xfrm>
            <a:off x="0" y="0"/>
            <a:ext cx="6858000" cy="5143500"/>
          </a:xfrm>
          <a:prstGeom prst="rect">
            <a:avLst/>
          </a:prstGeom>
        </p:spPr>
      </p:pic>
      <p:sp>
        <p:nvSpPr>
          <p:cNvPr id="2" name="Rectangle 1">
            <a:extLst>
              <a:ext uri="{FF2B5EF4-FFF2-40B4-BE49-F238E27FC236}">
                <a16:creationId xmlns="" xmlns:a16="http://schemas.microsoft.com/office/drawing/2014/main" id="{C2139C62-F060-0249-BC48-B5C721E84660}"/>
              </a:ext>
            </a:extLst>
          </p:cNvPr>
          <p:cNvSpPr/>
          <p:nvPr userDrawn="1"/>
        </p:nvSpPr>
        <p:spPr>
          <a:xfrm>
            <a:off x="4477881" y="0"/>
            <a:ext cx="2380120" cy="51435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4603343" y="1688307"/>
            <a:ext cx="2108918"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11" name="TextBox 10">
            <a:extLst>
              <a:ext uri="{FF2B5EF4-FFF2-40B4-BE49-F238E27FC236}">
                <a16:creationId xmlns="" xmlns:a16="http://schemas.microsoft.com/office/drawing/2014/main" id="{F9C3876B-91F9-A444-BC6C-5108085465C3}"/>
              </a:ext>
            </a:extLst>
          </p:cNvPr>
          <p:cNvSpPr txBox="1"/>
          <p:nvPr userDrawn="1"/>
        </p:nvSpPr>
        <p:spPr>
          <a:xfrm>
            <a:off x="8153" y="64009"/>
            <a:ext cx="1255472" cy="161583"/>
          </a:xfrm>
          <a:prstGeom prst="rect">
            <a:avLst/>
          </a:prstGeom>
          <a:noFill/>
        </p:spPr>
        <p:txBody>
          <a:bodyPr wrap="none" rtlCol="0">
            <a:spAutoFit/>
          </a:bodyPr>
          <a:lstStyle/>
          <a:p>
            <a:pPr defTabSz="685800"/>
            <a:r>
              <a:rPr lang="en-US" sz="450" b="1" dirty="0">
                <a:solidFill>
                  <a:srgbClr val="FFFFFF"/>
                </a:solidFill>
              </a:rPr>
              <a:t>3D illustration of T cells or cancer cells</a:t>
            </a:r>
            <a:endParaRPr lang="en-US" sz="450" dirty="0">
              <a:solidFill>
                <a:srgbClr val="FFFFFF"/>
              </a:solidFill>
            </a:endParaRPr>
          </a:p>
        </p:txBody>
      </p:sp>
      <p:sp>
        <p:nvSpPr>
          <p:cNvPr id="13" name="Rectangle 12">
            <a:extLst>
              <a:ext uri="{FF2B5EF4-FFF2-40B4-BE49-F238E27FC236}">
                <a16:creationId xmlns="" xmlns:a16="http://schemas.microsoft.com/office/drawing/2014/main" id="{1CC54771-C180-864F-B356-218F0AC10F03}"/>
              </a:ext>
            </a:extLst>
          </p:cNvPr>
          <p:cNvSpPr/>
          <p:nvPr userDrawn="1"/>
        </p:nvSpPr>
        <p:spPr>
          <a:xfrm>
            <a:off x="4502515" y="4862499"/>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9" name="Picture 8">
            <a:extLst>
              <a:ext uri="{FF2B5EF4-FFF2-40B4-BE49-F238E27FC236}">
                <a16:creationId xmlns="" xmlns:a16="http://schemas.microsoft.com/office/drawing/2014/main" id="{408BF046-8980-0548-8EB1-EB803285D8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97684" y="4778372"/>
            <a:ext cx="514577" cy="206010"/>
          </a:xfrm>
          <a:prstGeom prst="rect">
            <a:avLst/>
          </a:prstGeom>
        </p:spPr>
      </p:pic>
    </p:spTree>
    <p:extLst>
      <p:ext uri="{BB962C8B-B14F-4D97-AF65-F5344CB8AC3E}">
        <p14:creationId xmlns:p14="http://schemas.microsoft.com/office/powerpoint/2010/main" val="1587378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 xmlns:a16="http://schemas.microsoft.com/office/drawing/2014/main" id="{64D94694-17B2-3549-985F-0E27B58EA3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1562" y="0"/>
            <a:ext cx="5786438" cy="5143500"/>
          </a:xfrm>
          <a:prstGeom prst="rect">
            <a:avLst/>
          </a:prstGeom>
        </p:spPr>
      </p:pic>
      <p:sp>
        <p:nvSpPr>
          <p:cNvPr id="2" name="Rectangle 1">
            <a:extLst>
              <a:ext uri="{FF2B5EF4-FFF2-40B4-BE49-F238E27FC236}">
                <a16:creationId xmlns="" xmlns:a16="http://schemas.microsoft.com/office/drawing/2014/main" id="{C2139C62-F060-0249-BC48-B5C721E84660}"/>
              </a:ext>
            </a:extLst>
          </p:cNvPr>
          <p:cNvSpPr/>
          <p:nvPr userDrawn="1"/>
        </p:nvSpPr>
        <p:spPr>
          <a:xfrm>
            <a:off x="1" y="0"/>
            <a:ext cx="2380120" cy="51435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125463" y="1688307"/>
            <a:ext cx="2108918"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10" name="TextBox 9">
            <a:extLst>
              <a:ext uri="{FF2B5EF4-FFF2-40B4-BE49-F238E27FC236}">
                <a16:creationId xmlns="" xmlns:a16="http://schemas.microsoft.com/office/drawing/2014/main" id="{03E5CFFB-104C-7E49-AA4C-50EF4E96F16C}"/>
              </a:ext>
            </a:extLst>
          </p:cNvPr>
          <p:cNvSpPr txBox="1"/>
          <p:nvPr userDrawn="1"/>
        </p:nvSpPr>
        <p:spPr>
          <a:xfrm>
            <a:off x="5590628" y="64009"/>
            <a:ext cx="1255472" cy="161583"/>
          </a:xfrm>
          <a:prstGeom prst="rect">
            <a:avLst/>
          </a:prstGeom>
          <a:noFill/>
        </p:spPr>
        <p:txBody>
          <a:bodyPr wrap="none" rtlCol="0">
            <a:spAutoFit/>
          </a:bodyPr>
          <a:lstStyle/>
          <a:p>
            <a:pPr defTabSz="685800"/>
            <a:r>
              <a:rPr lang="en-US" sz="450" b="1" dirty="0">
                <a:solidFill>
                  <a:srgbClr val="FFFFFF"/>
                </a:solidFill>
              </a:rPr>
              <a:t>3D illustration of T cells or cancer cells</a:t>
            </a:r>
            <a:endParaRPr lang="en-US" sz="450" dirty="0">
              <a:solidFill>
                <a:srgbClr val="FFFFFF"/>
              </a:solidFill>
            </a:endParaRPr>
          </a:p>
        </p:txBody>
      </p:sp>
      <p:sp>
        <p:nvSpPr>
          <p:cNvPr id="11" name="Rectangle 10">
            <a:extLst>
              <a:ext uri="{FF2B5EF4-FFF2-40B4-BE49-F238E27FC236}">
                <a16:creationId xmlns="" xmlns:a16="http://schemas.microsoft.com/office/drawing/2014/main" id="{4B433127-3B44-D54D-AA2D-5A733A0CD3E4}"/>
              </a:ext>
            </a:extLst>
          </p:cNvPr>
          <p:cNvSpPr/>
          <p:nvPr userDrawn="1"/>
        </p:nvSpPr>
        <p:spPr>
          <a:xfrm>
            <a:off x="1355903" y="4862499"/>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9" name="Picture 8">
            <a:extLst>
              <a:ext uri="{FF2B5EF4-FFF2-40B4-BE49-F238E27FC236}">
                <a16:creationId xmlns="" xmlns:a16="http://schemas.microsoft.com/office/drawing/2014/main" id="{8973A3C2-9797-E440-8533-8D38E8BF8F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32" y="4778372"/>
            <a:ext cx="514577" cy="206010"/>
          </a:xfrm>
          <a:prstGeom prst="rect">
            <a:avLst/>
          </a:prstGeom>
        </p:spPr>
      </p:pic>
    </p:spTree>
    <p:extLst>
      <p:ext uri="{BB962C8B-B14F-4D97-AF65-F5344CB8AC3E}">
        <p14:creationId xmlns:p14="http://schemas.microsoft.com/office/powerpoint/2010/main" val="2723873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5" name="Picture 4" descr="A person wearing a blue hat&#10;&#10;Description automatically generated">
            <a:extLst>
              <a:ext uri="{FF2B5EF4-FFF2-40B4-BE49-F238E27FC236}">
                <a16:creationId xmlns="" xmlns:a16="http://schemas.microsoft.com/office/drawing/2014/main" id="{DE9B353D-1C67-1446-9C0E-B68C8B17D7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5800085" cy="5143500"/>
          </a:xfrm>
          <a:prstGeom prst="rect">
            <a:avLst/>
          </a:prstGeom>
        </p:spPr>
      </p:pic>
      <p:sp>
        <p:nvSpPr>
          <p:cNvPr id="2" name="Rectangle 1">
            <a:extLst>
              <a:ext uri="{FF2B5EF4-FFF2-40B4-BE49-F238E27FC236}">
                <a16:creationId xmlns="" xmlns:a16="http://schemas.microsoft.com/office/drawing/2014/main" id="{C2139C62-F060-0249-BC48-B5C721E84660}"/>
              </a:ext>
            </a:extLst>
          </p:cNvPr>
          <p:cNvSpPr/>
          <p:nvPr userDrawn="1"/>
        </p:nvSpPr>
        <p:spPr>
          <a:xfrm>
            <a:off x="4477881" y="0"/>
            <a:ext cx="2380120" cy="51435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4603343" y="1688307"/>
            <a:ext cx="2108918"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7" name="Rectangle 6">
            <a:extLst>
              <a:ext uri="{FF2B5EF4-FFF2-40B4-BE49-F238E27FC236}">
                <a16:creationId xmlns="" xmlns:a16="http://schemas.microsoft.com/office/drawing/2014/main" id="{582B41E7-9574-3142-B26A-1618246158DF}"/>
              </a:ext>
            </a:extLst>
          </p:cNvPr>
          <p:cNvSpPr/>
          <p:nvPr userDrawn="1"/>
        </p:nvSpPr>
        <p:spPr>
          <a:xfrm>
            <a:off x="4502515" y="4862499"/>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9" name="Picture 8">
            <a:extLst>
              <a:ext uri="{FF2B5EF4-FFF2-40B4-BE49-F238E27FC236}">
                <a16:creationId xmlns="" xmlns:a16="http://schemas.microsoft.com/office/drawing/2014/main" id="{77E7C9C7-B510-0245-8E5A-E4DA9A250A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97684" y="4778372"/>
            <a:ext cx="514577" cy="206010"/>
          </a:xfrm>
          <a:prstGeom prst="rect">
            <a:avLst/>
          </a:prstGeom>
        </p:spPr>
      </p:pic>
    </p:spTree>
    <p:extLst>
      <p:ext uri="{BB962C8B-B14F-4D97-AF65-F5344CB8AC3E}">
        <p14:creationId xmlns:p14="http://schemas.microsoft.com/office/powerpoint/2010/main" val="2172229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6" name="Picture 5" descr="A person standing in a kitchen&#10;&#10;Description automatically generated">
            <a:extLst>
              <a:ext uri="{FF2B5EF4-FFF2-40B4-BE49-F238E27FC236}">
                <a16:creationId xmlns="" xmlns:a16="http://schemas.microsoft.com/office/drawing/2014/main" id="{EE8ACA5B-C168-424F-A691-64B746720E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54" y="0"/>
            <a:ext cx="5788946" cy="5143500"/>
          </a:xfrm>
          <a:prstGeom prst="rect">
            <a:avLst/>
          </a:prstGeom>
        </p:spPr>
      </p:pic>
      <p:sp>
        <p:nvSpPr>
          <p:cNvPr id="2" name="Rectangle 1">
            <a:extLst>
              <a:ext uri="{FF2B5EF4-FFF2-40B4-BE49-F238E27FC236}">
                <a16:creationId xmlns="" xmlns:a16="http://schemas.microsoft.com/office/drawing/2014/main" id="{C2139C62-F060-0249-BC48-B5C721E84660}"/>
              </a:ext>
            </a:extLst>
          </p:cNvPr>
          <p:cNvSpPr/>
          <p:nvPr userDrawn="1"/>
        </p:nvSpPr>
        <p:spPr>
          <a:xfrm>
            <a:off x="1" y="0"/>
            <a:ext cx="2380120" cy="51435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3" name="Text Placeholder 2">
            <a:extLst>
              <a:ext uri="{FF2B5EF4-FFF2-40B4-BE49-F238E27FC236}">
                <a16:creationId xmlns="" xmlns:a16="http://schemas.microsoft.com/office/drawing/2014/main" id="{2616AEDD-3AB4-7C46-B627-EF134697FD17}"/>
              </a:ext>
            </a:extLst>
          </p:cNvPr>
          <p:cNvSpPr>
            <a:spLocks noGrp="1"/>
          </p:cNvSpPr>
          <p:nvPr>
            <p:ph type="body" sz="quarter" idx="10" hasCustomPrompt="1"/>
          </p:nvPr>
        </p:nvSpPr>
        <p:spPr>
          <a:xfrm>
            <a:off x="125463" y="1688307"/>
            <a:ext cx="2108918" cy="883444"/>
          </a:xfrm>
        </p:spPr>
        <p:txBody>
          <a:bodyPr>
            <a:noAutofit/>
          </a:bodyPr>
          <a:lstStyle>
            <a:lvl1pPr marL="0" marR="0" indent="0" algn="l" defTabSz="514337" rtl="0" eaLnBrk="0" fontAlgn="base" latinLnBrk="0" hangingPunct="0">
              <a:lnSpc>
                <a:spcPct val="100000"/>
              </a:lnSpc>
              <a:spcBef>
                <a:spcPct val="0"/>
              </a:spcBef>
              <a:spcAft>
                <a:spcPct val="0"/>
              </a:spcAft>
              <a:buClrTx/>
              <a:buSzTx/>
              <a:buFontTx/>
              <a:buNone/>
              <a:tabLst/>
              <a:defRPr sz="2700" b="1">
                <a:solidFill>
                  <a:schemeClr val="bg1"/>
                </a:solidFill>
                <a:latin typeface="Arial" panose="020B0604020202020204" pitchFamily="34" charset="0"/>
                <a:cs typeface="Arial" panose="020B0604020202020204" pitchFamily="34" charset="0"/>
              </a:defRPr>
            </a:lvl1pPr>
          </a:lstStyle>
          <a:p>
            <a:pPr lvl="0"/>
            <a:r>
              <a:rPr lang="en-US" dirty="0"/>
              <a:t>Insert Master Title Here</a:t>
            </a:r>
          </a:p>
        </p:txBody>
      </p:sp>
      <p:sp>
        <p:nvSpPr>
          <p:cNvPr id="7" name="Rectangle 6">
            <a:extLst>
              <a:ext uri="{FF2B5EF4-FFF2-40B4-BE49-F238E27FC236}">
                <a16:creationId xmlns="" xmlns:a16="http://schemas.microsoft.com/office/drawing/2014/main" id="{F347F6B7-BAB4-7641-B5D3-6BDC6E9356F0}"/>
              </a:ext>
            </a:extLst>
          </p:cNvPr>
          <p:cNvSpPr/>
          <p:nvPr userDrawn="1"/>
        </p:nvSpPr>
        <p:spPr>
          <a:xfrm>
            <a:off x="1355903" y="4862499"/>
            <a:ext cx="998991" cy="161583"/>
          </a:xfrm>
          <a:prstGeom prst="rect">
            <a:avLst/>
          </a:prstGeom>
        </p:spPr>
        <p:txBody>
          <a:bodyPr wrap="none">
            <a:spAutoFit/>
          </a:bodyPr>
          <a:lstStyle/>
          <a:p>
            <a:pPr algn="ctr" defTabSz="685784">
              <a:defRPr/>
            </a:pPr>
            <a:r>
              <a:rPr lang="en-US" sz="450" dirty="0">
                <a:solidFill>
                  <a:srgbClr val="E7E6E6">
                    <a:lumMod val="75000"/>
                  </a:srgbClr>
                </a:solidFill>
              </a:rPr>
              <a:t>Confidential – Internal Use Only</a:t>
            </a:r>
          </a:p>
        </p:txBody>
      </p:sp>
      <p:pic>
        <p:nvPicPr>
          <p:cNvPr id="9" name="Picture 8">
            <a:extLst>
              <a:ext uri="{FF2B5EF4-FFF2-40B4-BE49-F238E27FC236}">
                <a16:creationId xmlns="" xmlns:a16="http://schemas.microsoft.com/office/drawing/2014/main" id="{7AF55D5E-32DA-7A49-BE05-C860854EEE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32" y="4778372"/>
            <a:ext cx="514577" cy="206010"/>
          </a:xfrm>
          <a:prstGeom prst="rect">
            <a:avLst/>
          </a:prstGeom>
        </p:spPr>
      </p:pic>
    </p:spTree>
    <p:extLst>
      <p:ext uri="{BB962C8B-B14F-4D97-AF65-F5344CB8AC3E}">
        <p14:creationId xmlns:p14="http://schemas.microsoft.com/office/powerpoint/2010/main" val="3783393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Picture">
    <p:spTree>
      <p:nvGrpSpPr>
        <p:cNvPr id="1" name=""/>
        <p:cNvGrpSpPr/>
        <p:nvPr/>
      </p:nvGrpSpPr>
      <p:grpSpPr>
        <a:xfrm>
          <a:off x="0" y="0"/>
          <a:ext cx="0" cy="0"/>
          <a:chOff x="0" y="0"/>
          <a:chExt cx="0" cy="0"/>
        </a:xfrm>
      </p:grpSpPr>
      <p:pic>
        <p:nvPicPr>
          <p:cNvPr id="4" name="Picture 3" descr="A person standing in a kitchen&#10;&#10;Description automatically generated">
            <a:extLst>
              <a:ext uri="{FF2B5EF4-FFF2-40B4-BE49-F238E27FC236}">
                <a16:creationId xmlns="" xmlns:a16="http://schemas.microsoft.com/office/drawing/2014/main" id="{04FAEC3B-79FE-3649-AB9A-128F39A02C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6858000" cy="5143500"/>
          </a:xfrm>
          <a:prstGeom prst="rect">
            <a:avLst/>
          </a:prstGeom>
        </p:spPr>
      </p:pic>
      <p:sp>
        <p:nvSpPr>
          <p:cNvPr id="7" name="Title 1">
            <a:extLst>
              <a:ext uri="{FF2B5EF4-FFF2-40B4-BE49-F238E27FC236}">
                <a16:creationId xmlns="" xmlns:a16="http://schemas.microsoft.com/office/drawing/2014/main" id="{312D3756-6BE1-494A-AEF1-D87B469C960F}"/>
              </a:ext>
            </a:extLst>
          </p:cNvPr>
          <p:cNvSpPr>
            <a:spLocks noGrp="1"/>
          </p:cNvSpPr>
          <p:nvPr>
            <p:ph type="title"/>
          </p:nvPr>
        </p:nvSpPr>
        <p:spPr>
          <a:xfrm>
            <a:off x="4108451" y="823386"/>
            <a:ext cx="2749550" cy="3496732"/>
          </a:xfrm>
          <a:solidFill>
            <a:schemeClr val="accent3"/>
          </a:solidFill>
          <a:effectLst/>
        </p:spPr>
        <p:txBody>
          <a:bodyPr lIns="274320" rIns="274320"/>
          <a:lstStyle>
            <a:lvl1pPr algn="l">
              <a:defRPr sz="2700">
                <a:solidFill>
                  <a:schemeClr val="bg1"/>
                </a:solidFill>
                <a:effectLst>
                  <a:outerShdw dist="38100" sx="1000" sy="1000" algn="ctr" rotWithShape="0">
                    <a:srgbClr val="000000"/>
                  </a:outerShdw>
                </a:effectLst>
              </a:defRPr>
            </a:lvl1pPr>
          </a:lstStyle>
          <a:p>
            <a:r>
              <a:rPr lang="en-US" dirty="0"/>
              <a:t>Click to edit Master title style</a:t>
            </a:r>
          </a:p>
        </p:txBody>
      </p:sp>
      <p:sp>
        <p:nvSpPr>
          <p:cNvPr id="10" name="Rectangle 9">
            <a:extLst>
              <a:ext uri="{FF2B5EF4-FFF2-40B4-BE49-F238E27FC236}">
                <a16:creationId xmlns="" xmlns:a16="http://schemas.microsoft.com/office/drawing/2014/main" id="{51B9AA6C-C63A-0A4E-954C-4CC86083E50D}"/>
              </a:ext>
            </a:extLst>
          </p:cNvPr>
          <p:cNvSpPr/>
          <p:nvPr userDrawn="1"/>
        </p:nvSpPr>
        <p:spPr>
          <a:xfrm>
            <a:off x="90650" y="4857751"/>
            <a:ext cx="998991" cy="161583"/>
          </a:xfrm>
          <a:prstGeom prst="rect">
            <a:avLst/>
          </a:prstGeom>
        </p:spPr>
        <p:txBody>
          <a:bodyPr wrap="none">
            <a:spAutoFit/>
          </a:bodyPr>
          <a:lstStyle/>
          <a:p>
            <a:pPr algn="ctr" defTabSz="685784">
              <a:defRPr/>
            </a:pPr>
            <a:r>
              <a:rPr lang="en-US" sz="450" dirty="0">
                <a:solidFill>
                  <a:srgbClr val="E7E6E6">
                    <a:lumMod val="90000"/>
                  </a:srgbClr>
                </a:solidFill>
              </a:rPr>
              <a:t>Confidential – Internal Use Only</a:t>
            </a:r>
          </a:p>
        </p:txBody>
      </p:sp>
    </p:spTree>
    <p:extLst>
      <p:ext uri="{BB962C8B-B14F-4D97-AF65-F5344CB8AC3E}">
        <p14:creationId xmlns:p14="http://schemas.microsoft.com/office/powerpoint/2010/main" val="294163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583967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ivider - Picture">
    <p:spTree>
      <p:nvGrpSpPr>
        <p:cNvPr id="1" name=""/>
        <p:cNvGrpSpPr/>
        <p:nvPr/>
      </p:nvGrpSpPr>
      <p:grpSpPr>
        <a:xfrm>
          <a:off x="0" y="0"/>
          <a:ext cx="0" cy="0"/>
          <a:chOff x="0" y="0"/>
          <a:chExt cx="0" cy="0"/>
        </a:xfrm>
      </p:grpSpPr>
      <p:pic>
        <p:nvPicPr>
          <p:cNvPr id="4" name="Picture 3" descr="A picture containing table, cup, sitting, food&#10;&#10;Description automatically generated">
            <a:extLst>
              <a:ext uri="{FF2B5EF4-FFF2-40B4-BE49-F238E27FC236}">
                <a16:creationId xmlns="" xmlns:a16="http://schemas.microsoft.com/office/drawing/2014/main" id="{3E5D4BD9-9780-724E-A6A6-85B696E58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7" name="Title 1">
            <a:extLst>
              <a:ext uri="{FF2B5EF4-FFF2-40B4-BE49-F238E27FC236}">
                <a16:creationId xmlns="" xmlns:a16="http://schemas.microsoft.com/office/drawing/2014/main" id="{312D3756-6BE1-494A-AEF1-D87B469C960F}"/>
              </a:ext>
            </a:extLst>
          </p:cNvPr>
          <p:cNvSpPr>
            <a:spLocks noGrp="1"/>
          </p:cNvSpPr>
          <p:nvPr>
            <p:ph type="title"/>
          </p:nvPr>
        </p:nvSpPr>
        <p:spPr>
          <a:xfrm>
            <a:off x="1" y="823386"/>
            <a:ext cx="2749550" cy="3496732"/>
          </a:xfrm>
          <a:solidFill>
            <a:schemeClr val="accent3"/>
          </a:solidFill>
          <a:effectLst/>
        </p:spPr>
        <p:txBody>
          <a:bodyPr lIns="274320" rIns="274320"/>
          <a:lstStyle>
            <a:lvl1pPr algn="l">
              <a:defRPr sz="2700">
                <a:solidFill>
                  <a:schemeClr val="bg1"/>
                </a:solidFill>
                <a:effectLst>
                  <a:outerShdw dist="38100" sx="1000" sy="1000" algn="ctr" rotWithShape="0">
                    <a:srgbClr val="000000"/>
                  </a:outerShdw>
                </a:effectLst>
              </a:defRPr>
            </a:lvl1pPr>
          </a:lstStyle>
          <a:p>
            <a:r>
              <a:rPr lang="en-US" dirty="0"/>
              <a:t>Click to edit Master title style</a:t>
            </a:r>
          </a:p>
        </p:txBody>
      </p:sp>
      <p:sp>
        <p:nvSpPr>
          <p:cNvPr id="9" name="TextBox 8">
            <a:extLst>
              <a:ext uri="{FF2B5EF4-FFF2-40B4-BE49-F238E27FC236}">
                <a16:creationId xmlns="" xmlns:a16="http://schemas.microsoft.com/office/drawing/2014/main" id="{77FA3AFF-461D-624D-A821-D2643E7CACD6}"/>
              </a:ext>
            </a:extLst>
          </p:cNvPr>
          <p:cNvSpPr txBox="1"/>
          <p:nvPr userDrawn="1"/>
        </p:nvSpPr>
        <p:spPr>
          <a:xfrm>
            <a:off x="4762234" y="64009"/>
            <a:ext cx="2140330" cy="161583"/>
          </a:xfrm>
          <a:prstGeom prst="rect">
            <a:avLst/>
          </a:prstGeom>
          <a:noFill/>
        </p:spPr>
        <p:txBody>
          <a:bodyPr wrap="none" rtlCol="0">
            <a:spAutoFit/>
          </a:bodyPr>
          <a:lstStyle/>
          <a:p>
            <a:pPr defTabSz="685800"/>
            <a:r>
              <a:rPr lang="en-US" sz="450" b="1" dirty="0">
                <a:solidFill>
                  <a:srgbClr val="FFFFFF"/>
                </a:solidFill>
              </a:rPr>
              <a:t>Embryonic stem cells, cellular therapy, regeneration, disease treatment</a:t>
            </a:r>
            <a:endParaRPr lang="en-US" sz="450" dirty="0">
              <a:solidFill>
                <a:srgbClr val="FFFFFF"/>
              </a:solidFill>
            </a:endParaRPr>
          </a:p>
        </p:txBody>
      </p:sp>
      <p:sp>
        <p:nvSpPr>
          <p:cNvPr id="11" name="Rectangle 10">
            <a:extLst>
              <a:ext uri="{FF2B5EF4-FFF2-40B4-BE49-F238E27FC236}">
                <a16:creationId xmlns="" xmlns:a16="http://schemas.microsoft.com/office/drawing/2014/main" id="{D51F2D6F-9506-554C-B539-B49C3D18BFFC}"/>
              </a:ext>
            </a:extLst>
          </p:cNvPr>
          <p:cNvSpPr/>
          <p:nvPr userDrawn="1"/>
        </p:nvSpPr>
        <p:spPr>
          <a:xfrm>
            <a:off x="90650" y="4857751"/>
            <a:ext cx="998991" cy="161583"/>
          </a:xfrm>
          <a:prstGeom prst="rect">
            <a:avLst/>
          </a:prstGeom>
        </p:spPr>
        <p:txBody>
          <a:bodyPr wrap="none">
            <a:spAutoFit/>
          </a:bodyPr>
          <a:lstStyle/>
          <a:p>
            <a:pPr algn="ctr" defTabSz="685784">
              <a:defRPr/>
            </a:pPr>
            <a:r>
              <a:rPr lang="en-US" sz="450" dirty="0">
                <a:solidFill>
                  <a:srgbClr val="E7E6E6">
                    <a:lumMod val="90000"/>
                  </a:srgbClr>
                </a:solidFill>
              </a:rPr>
              <a:t>Confidential – Internal Use Only</a:t>
            </a:r>
          </a:p>
        </p:txBody>
      </p:sp>
    </p:spTree>
    <p:extLst>
      <p:ext uri="{BB962C8B-B14F-4D97-AF65-F5344CB8AC3E}">
        <p14:creationId xmlns:p14="http://schemas.microsoft.com/office/powerpoint/2010/main" val="2403236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Divider - Picture">
    <p:spTree>
      <p:nvGrpSpPr>
        <p:cNvPr id="1" name=""/>
        <p:cNvGrpSpPr/>
        <p:nvPr/>
      </p:nvGrpSpPr>
      <p:grpSpPr>
        <a:xfrm>
          <a:off x="0" y="0"/>
          <a:ext cx="0" cy="0"/>
          <a:chOff x="0" y="0"/>
          <a:chExt cx="0" cy="0"/>
        </a:xfrm>
      </p:grpSpPr>
      <p:pic>
        <p:nvPicPr>
          <p:cNvPr id="4" name="Picture 3" descr="Underwater view of a coral&#10;&#10;Description automatically generated">
            <a:extLst>
              <a:ext uri="{FF2B5EF4-FFF2-40B4-BE49-F238E27FC236}">
                <a16:creationId xmlns="" xmlns:a16="http://schemas.microsoft.com/office/drawing/2014/main" id="{61C4E238-608C-AA4E-AFB7-DF93D8E38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5143500"/>
          </a:xfrm>
          <a:prstGeom prst="rect">
            <a:avLst/>
          </a:prstGeom>
        </p:spPr>
      </p:pic>
      <p:sp>
        <p:nvSpPr>
          <p:cNvPr id="7" name="Title 1">
            <a:extLst>
              <a:ext uri="{FF2B5EF4-FFF2-40B4-BE49-F238E27FC236}">
                <a16:creationId xmlns="" xmlns:a16="http://schemas.microsoft.com/office/drawing/2014/main" id="{312D3756-6BE1-494A-AEF1-D87B469C960F}"/>
              </a:ext>
            </a:extLst>
          </p:cNvPr>
          <p:cNvSpPr>
            <a:spLocks noGrp="1"/>
          </p:cNvSpPr>
          <p:nvPr>
            <p:ph type="title"/>
          </p:nvPr>
        </p:nvSpPr>
        <p:spPr>
          <a:xfrm>
            <a:off x="4108451" y="823386"/>
            <a:ext cx="2749550" cy="3496732"/>
          </a:xfrm>
          <a:solidFill>
            <a:schemeClr val="accent3"/>
          </a:solidFill>
          <a:effectLst/>
        </p:spPr>
        <p:txBody>
          <a:bodyPr lIns="274320" rIns="274320"/>
          <a:lstStyle>
            <a:lvl1pPr algn="l">
              <a:defRPr sz="2700">
                <a:solidFill>
                  <a:schemeClr val="bg1"/>
                </a:solidFill>
                <a:effectLst>
                  <a:outerShdw dist="38100" sx="1000" sy="1000" algn="ctr" rotWithShape="0">
                    <a:srgbClr val="000000"/>
                  </a:outerShdw>
                </a:effectLst>
              </a:defRPr>
            </a:lvl1pPr>
          </a:lstStyle>
          <a:p>
            <a:r>
              <a:rPr lang="en-US" dirty="0"/>
              <a:t>Click to edit Master title style</a:t>
            </a:r>
          </a:p>
        </p:txBody>
      </p:sp>
      <p:sp>
        <p:nvSpPr>
          <p:cNvPr id="9" name="TextBox 8">
            <a:extLst>
              <a:ext uri="{FF2B5EF4-FFF2-40B4-BE49-F238E27FC236}">
                <a16:creationId xmlns="" xmlns:a16="http://schemas.microsoft.com/office/drawing/2014/main" id="{61B5F57C-93FE-DF43-896E-ED890650DC70}"/>
              </a:ext>
            </a:extLst>
          </p:cNvPr>
          <p:cNvSpPr txBox="1"/>
          <p:nvPr userDrawn="1"/>
        </p:nvSpPr>
        <p:spPr>
          <a:xfrm>
            <a:off x="75635" y="64009"/>
            <a:ext cx="1255472" cy="161583"/>
          </a:xfrm>
          <a:prstGeom prst="rect">
            <a:avLst/>
          </a:prstGeom>
          <a:noFill/>
        </p:spPr>
        <p:txBody>
          <a:bodyPr wrap="none" rtlCol="0">
            <a:spAutoFit/>
          </a:bodyPr>
          <a:lstStyle/>
          <a:p>
            <a:pPr defTabSz="685800"/>
            <a:r>
              <a:rPr lang="en-US" sz="450" b="1" dirty="0">
                <a:solidFill>
                  <a:srgbClr val="FFFFFF"/>
                </a:solidFill>
              </a:rPr>
              <a:t>3D illustration of T cells or cancer cells</a:t>
            </a:r>
            <a:endParaRPr lang="en-US" sz="450" dirty="0">
              <a:solidFill>
                <a:srgbClr val="FFFFFF"/>
              </a:solidFill>
            </a:endParaRPr>
          </a:p>
        </p:txBody>
      </p:sp>
      <p:sp>
        <p:nvSpPr>
          <p:cNvPr id="11" name="Rectangle 10">
            <a:extLst>
              <a:ext uri="{FF2B5EF4-FFF2-40B4-BE49-F238E27FC236}">
                <a16:creationId xmlns="" xmlns:a16="http://schemas.microsoft.com/office/drawing/2014/main" id="{0145CDE7-C2C0-584B-98B2-04BA976962C3}"/>
              </a:ext>
            </a:extLst>
          </p:cNvPr>
          <p:cNvSpPr/>
          <p:nvPr userDrawn="1"/>
        </p:nvSpPr>
        <p:spPr>
          <a:xfrm>
            <a:off x="90650" y="4857751"/>
            <a:ext cx="998991" cy="161583"/>
          </a:xfrm>
          <a:prstGeom prst="rect">
            <a:avLst/>
          </a:prstGeom>
        </p:spPr>
        <p:txBody>
          <a:bodyPr wrap="none">
            <a:spAutoFit/>
          </a:bodyPr>
          <a:lstStyle/>
          <a:p>
            <a:pPr algn="ctr" defTabSz="685784">
              <a:defRPr/>
            </a:pPr>
            <a:r>
              <a:rPr lang="en-US" sz="450" dirty="0">
                <a:solidFill>
                  <a:srgbClr val="E7E6E6">
                    <a:lumMod val="90000"/>
                  </a:srgbClr>
                </a:solidFill>
              </a:rPr>
              <a:t>Confidential – Internal Use Only</a:t>
            </a:r>
          </a:p>
        </p:txBody>
      </p:sp>
    </p:spTree>
    <p:extLst>
      <p:ext uri="{BB962C8B-B14F-4D97-AF65-F5344CB8AC3E}">
        <p14:creationId xmlns:p14="http://schemas.microsoft.com/office/powerpoint/2010/main" val="3290999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1ACFBA2-EC4F-F745-8AE0-8AE89EA06724}"/>
              </a:ext>
            </a:extLst>
          </p:cNvPr>
          <p:cNvSpPr/>
          <p:nvPr userDrawn="1"/>
        </p:nvSpPr>
        <p:spPr>
          <a:xfrm>
            <a:off x="1" y="0"/>
            <a:ext cx="2377052" cy="5143500"/>
          </a:xfrm>
          <a:prstGeom prst="rect">
            <a:avLst/>
          </a:prstGeom>
          <a:solidFill>
            <a:schemeClr val="accent3"/>
          </a:solidFill>
          <a:ln>
            <a:noFill/>
            <a:prstDash val="dot"/>
          </a:ln>
          <a:effectLst/>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algn="ctr" defTabSz="685800"/>
            <a:endParaRPr lang="en-US" sz="900" dirty="0">
              <a:solidFill>
                <a:srgbClr val="000000"/>
              </a:solidFill>
            </a:endParaRPr>
          </a:p>
        </p:txBody>
      </p:sp>
      <p:sp>
        <p:nvSpPr>
          <p:cNvPr id="2" name="Title 1"/>
          <p:cNvSpPr>
            <a:spLocks noGrp="1"/>
          </p:cNvSpPr>
          <p:nvPr>
            <p:ph type="title" hasCustomPrompt="1"/>
          </p:nvPr>
        </p:nvSpPr>
        <p:spPr>
          <a:xfrm>
            <a:off x="0" y="2"/>
            <a:ext cx="2381250" cy="5143499"/>
          </a:xfrm>
          <a:noFill/>
        </p:spPr>
        <p:txBody>
          <a:bodyPr lIns="274320" rIns="274320"/>
          <a:lstStyle>
            <a:lvl1pPr algn="l">
              <a:defRPr sz="3000">
                <a:solidFill>
                  <a:schemeClr val="bg1"/>
                </a:solidFill>
              </a:defRPr>
            </a:lvl1pPr>
          </a:lstStyle>
          <a:p>
            <a:r>
              <a:rPr lang="en-US" dirty="0"/>
              <a:t>Title </a:t>
            </a:r>
          </a:p>
        </p:txBody>
      </p:sp>
      <p:sp>
        <p:nvSpPr>
          <p:cNvPr id="4" name="Text Placeholder 3"/>
          <p:cNvSpPr>
            <a:spLocks noGrp="1"/>
          </p:cNvSpPr>
          <p:nvPr>
            <p:ph type="body" sz="quarter" idx="30"/>
          </p:nvPr>
        </p:nvSpPr>
        <p:spPr>
          <a:xfrm>
            <a:off x="2769279" y="934866"/>
            <a:ext cx="3613234" cy="3273769"/>
          </a:xfrm>
        </p:spPr>
        <p:txBody>
          <a:bodyPr anchor="ctr"/>
          <a:lstStyle>
            <a:lvl1pPr marL="171446" indent="-171446">
              <a:buFont typeface="+mj-lt"/>
              <a:buAutoNum type="arabicPeriod"/>
              <a:defRPr sz="1500"/>
            </a:lvl1pPr>
            <a:lvl2pPr marL="310984" indent="-171446">
              <a:buFont typeface="+mj-lt"/>
              <a:buAutoNum type="alphaUcPeriod"/>
              <a:defRPr sz="1350"/>
            </a:lvl2pPr>
            <a:lvl3pPr marL="522910" indent="-171446">
              <a:buFont typeface="+mj-lt"/>
              <a:buAutoNum type="alphaUcPeriod"/>
              <a:defRPr/>
            </a:lvl3pPr>
            <a:lvl4pPr marL="734836" indent="-171446">
              <a:buFont typeface="+mj-lt"/>
              <a:buAutoNum type="alphaUcPeriod"/>
              <a:defRPr/>
            </a:lvl4pPr>
            <a:lvl5pPr marL="953905" indent="-171446">
              <a:buFont typeface="+mj-lt"/>
              <a:buAutoNum type="alphaUcPeriod"/>
              <a:defRPr/>
            </a:lvl5pPr>
          </a:lstStyle>
          <a:p>
            <a:pPr lvl="0"/>
            <a:r>
              <a:rPr lang="en-US" dirty="0"/>
              <a:t>Click to edit Master text styles</a:t>
            </a:r>
          </a:p>
          <a:p>
            <a:pPr lvl="1"/>
            <a:r>
              <a:rPr lang="en-US" dirty="0"/>
              <a:t>Second level</a:t>
            </a:r>
          </a:p>
        </p:txBody>
      </p:sp>
      <p:sp>
        <p:nvSpPr>
          <p:cNvPr id="15" name="Rectangle 14">
            <a:extLst>
              <a:ext uri="{FF2B5EF4-FFF2-40B4-BE49-F238E27FC236}">
                <a16:creationId xmlns="" xmlns:a16="http://schemas.microsoft.com/office/drawing/2014/main" id="{5CC1E95B-8972-7A48-86E5-87CAF56D88B7}"/>
              </a:ext>
            </a:extLst>
          </p:cNvPr>
          <p:cNvSpPr/>
          <p:nvPr userDrawn="1"/>
        </p:nvSpPr>
        <p:spPr>
          <a:xfrm>
            <a:off x="4075001"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6" name="Slide Number Placeholder 2">
            <a:extLst>
              <a:ext uri="{FF2B5EF4-FFF2-40B4-BE49-F238E27FC236}">
                <a16:creationId xmlns="" xmlns:a16="http://schemas.microsoft.com/office/drawing/2014/main" id="{4B49B36B-5295-D94A-9127-FB28A9CCB035}"/>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9" name="Picture 8">
            <a:extLst>
              <a:ext uri="{FF2B5EF4-FFF2-40B4-BE49-F238E27FC236}">
                <a16:creationId xmlns="" xmlns:a16="http://schemas.microsoft.com/office/drawing/2014/main" id="{377B9C22-2529-FD4D-9E56-388D9F150E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32" y="4778372"/>
            <a:ext cx="514577" cy="206010"/>
          </a:xfrm>
          <a:prstGeom prst="rect">
            <a:avLst/>
          </a:prstGeom>
        </p:spPr>
      </p:pic>
    </p:spTree>
    <p:extLst>
      <p:ext uri="{BB962C8B-B14F-4D97-AF65-F5344CB8AC3E}">
        <p14:creationId xmlns:p14="http://schemas.microsoft.com/office/powerpoint/2010/main" val="4152195246"/>
      </p:ext>
    </p:extLst>
  </p:cSld>
  <p:clrMapOvr>
    <a:masterClrMapping/>
  </p:clrMapOvr>
  <p:extLst mod="1">
    <p:ext uri="{DCECCB84-F9BA-43D5-87BE-67443E8EF086}">
      <p15:sldGuideLst xmlns:p15="http://schemas.microsoft.com/office/powerpoint/2012/main">
        <p15:guide id="4294967295" orient="horz" pos="30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Content Grey">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B7A3848-1CE1-804B-8CD4-52DB9DC8B9C3}"/>
              </a:ext>
            </a:extLst>
          </p:cNvPr>
          <p:cNvSpPr>
            <a:spLocks noGrp="1"/>
          </p:cNvSpPr>
          <p:nvPr>
            <p:ph type="title" hasCustomPrompt="1"/>
          </p:nvPr>
        </p:nvSpPr>
        <p:spPr>
          <a:xfrm>
            <a:off x="433138" y="365128"/>
            <a:ext cx="6172199" cy="740264"/>
          </a:xfrm>
        </p:spPr>
        <p:txBody>
          <a:bodyPr/>
          <a:lstStyle>
            <a:lvl1pPr algn="l">
              <a:lnSpc>
                <a:spcPct val="80000"/>
              </a:lnSpc>
              <a:defRPr b="1" i="0">
                <a:solidFill>
                  <a:schemeClr val="accent3"/>
                </a:solidFill>
                <a:latin typeface="+mj-lt"/>
              </a:defRPr>
            </a:lvl1pPr>
          </a:lstStyle>
          <a:p>
            <a:r>
              <a:rPr lang="en-US" dirty="0"/>
              <a:t>Click to edit master title style</a:t>
            </a:r>
          </a:p>
        </p:txBody>
      </p:sp>
      <p:sp>
        <p:nvSpPr>
          <p:cNvPr id="7" name="Content Placeholder 7">
            <a:extLst>
              <a:ext uri="{FF2B5EF4-FFF2-40B4-BE49-F238E27FC236}">
                <a16:creationId xmlns="" xmlns:a16="http://schemas.microsoft.com/office/drawing/2014/main" id="{0CB61E18-BDCB-604C-B04B-7373C9E39EBA}"/>
              </a:ext>
            </a:extLst>
          </p:cNvPr>
          <p:cNvSpPr>
            <a:spLocks noGrp="1"/>
          </p:cNvSpPr>
          <p:nvPr>
            <p:ph sz="quarter" idx="13"/>
          </p:nvPr>
        </p:nvSpPr>
        <p:spPr>
          <a:xfrm>
            <a:off x="433138" y="1105391"/>
            <a:ext cx="6172199" cy="3172142"/>
          </a:xfrm>
        </p:spPr>
        <p:txBody>
          <a:bodyPr/>
          <a:lstStyle>
            <a:lvl1pPr>
              <a:lnSpc>
                <a:spcPct val="110000"/>
              </a:lnSpc>
              <a:spcAft>
                <a:spcPts val="600"/>
              </a:spcAft>
              <a:defRPr sz="1500">
                <a:latin typeface="+mj-lt"/>
              </a:defRPr>
            </a:lvl1pPr>
            <a:lvl2pPr marL="11906" indent="0">
              <a:lnSpc>
                <a:spcPct val="110000"/>
              </a:lnSpc>
              <a:buNone/>
              <a:tabLst/>
              <a:defRPr sz="1350" b="0">
                <a:solidFill>
                  <a:schemeClr val="tx1"/>
                </a:solidFill>
                <a:latin typeface="+mj-lt"/>
              </a:defRPr>
            </a:lvl2pPr>
            <a:lvl3pPr marL="302411" indent="-214307">
              <a:lnSpc>
                <a:spcPct val="110000"/>
              </a:lnSpc>
              <a:buFont typeface="Arial" panose="020B0604020202020204" pitchFamily="34" charset="0"/>
              <a:buChar char="•"/>
              <a:tabLst/>
              <a:defRPr sz="1200">
                <a:latin typeface="+mj-lt"/>
              </a:defRPr>
            </a:lvl3pPr>
            <a:lvl4pPr marL="607204" indent="-214307">
              <a:lnSpc>
                <a:spcPct val="110000"/>
              </a:lnSpc>
              <a:buFont typeface="Arial" panose="020B0604020202020204" pitchFamily="34" charset="0"/>
              <a:buChar char="•"/>
              <a:tabLst/>
              <a:defRPr sz="1050">
                <a:latin typeface="+mj-lt"/>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Slide Number Placeholder 2">
            <a:extLst>
              <a:ext uri="{FF2B5EF4-FFF2-40B4-BE49-F238E27FC236}">
                <a16:creationId xmlns="" xmlns:a16="http://schemas.microsoft.com/office/drawing/2014/main" id="{D8B105DD-1379-A148-91DB-2758B791A7A4}"/>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8" name="Picture 7">
            <a:extLst>
              <a:ext uri="{FF2B5EF4-FFF2-40B4-BE49-F238E27FC236}">
                <a16:creationId xmlns="" xmlns:a16="http://schemas.microsoft.com/office/drawing/2014/main" id="{95F58765-319A-A64D-8E12-FC97B0AE6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
        <p:nvSpPr>
          <p:cNvPr id="9" name="Rectangle 8">
            <a:extLst>
              <a:ext uri="{FF2B5EF4-FFF2-40B4-BE49-F238E27FC236}">
                <a16:creationId xmlns="" xmlns:a16="http://schemas.microsoft.com/office/drawing/2014/main" id="{D2F7EF8E-25CF-CB45-AD00-BA4D7866760A}"/>
              </a:ext>
            </a:extLst>
          </p:cNvPr>
          <p:cNvSpPr/>
          <p:nvPr userDrawn="1"/>
        </p:nvSpPr>
        <p:spPr>
          <a:xfrm>
            <a:off x="5068241" y="4967910"/>
            <a:ext cx="1297150" cy="159083"/>
          </a:xfrm>
          <a:prstGeom prst="rect">
            <a:avLst/>
          </a:prstGeom>
        </p:spPr>
        <p:txBody>
          <a:bodyPr wrap="none">
            <a:spAutoFit/>
          </a:bodyPr>
          <a:lstStyle/>
          <a:p>
            <a:pPr algn="ctr" defTabSz="514325">
              <a:lnSpc>
                <a:spcPct val="110000"/>
              </a:lnSpc>
              <a:defRPr/>
            </a:pPr>
            <a:r>
              <a:rPr lang="en-US" sz="394" b="1" dirty="0">
                <a:solidFill>
                  <a:srgbClr val="595959"/>
                </a:solidFill>
                <a:ea typeface="MS PGothic" panose="020B0600070205080204" pitchFamily="34" charset="-128"/>
              </a:rPr>
              <a:t>INTERNAL USE ONLY</a:t>
            </a:r>
            <a:r>
              <a:rPr lang="en-US" sz="394" dirty="0">
                <a:solidFill>
                  <a:srgbClr val="595959"/>
                </a:solidFill>
                <a:ea typeface="MS PGothic" panose="020B0600070205080204" pitchFamily="34" charset="-128"/>
              </a:rPr>
              <a:t>–Kite–Gilead Confidential</a:t>
            </a:r>
          </a:p>
        </p:txBody>
      </p:sp>
    </p:spTree>
    <p:extLst>
      <p:ext uri="{BB962C8B-B14F-4D97-AF65-F5344CB8AC3E}">
        <p14:creationId xmlns:p14="http://schemas.microsoft.com/office/powerpoint/2010/main" val="1457504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B7A3848-1CE1-804B-8CD4-52DB9DC8B9C3}"/>
              </a:ext>
            </a:extLst>
          </p:cNvPr>
          <p:cNvSpPr>
            <a:spLocks noGrp="1"/>
          </p:cNvSpPr>
          <p:nvPr>
            <p:ph type="title" hasCustomPrompt="1"/>
          </p:nvPr>
        </p:nvSpPr>
        <p:spPr>
          <a:xfrm>
            <a:off x="385420" y="365128"/>
            <a:ext cx="6172199" cy="740264"/>
          </a:xfrm>
        </p:spPr>
        <p:txBody>
          <a:bodyPr/>
          <a:lstStyle>
            <a:lvl1pPr algn="l">
              <a:lnSpc>
                <a:spcPct val="80000"/>
              </a:lnSpc>
              <a:defRPr b="1" i="0">
                <a:solidFill>
                  <a:schemeClr val="accent3"/>
                </a:solidFill>
                <a:latin typeface="+mj-lt"/>
              </a:defRPr>
            </a:lvl1pPr>
          </a:lstStyle>
          <a:p>
            <a:r>
              <a:rPr lang="en-US" dirty="0"/>
              <a:t>Click to edit master title style</a:t>
            </a:r>
          </a:p>
        </p:txBody>
      </p:sp>
      <p:sp>
        <p:nvSpPr>
          <p:cNvPr id="9" name="Content Placeholder 7">
            <a:extLst>
              <a:ext uri="{FF2B5EF4-FFF2-40B4-BE49-F238E27FC236}">
                <a16:creationId xmlns="" xmlns:a16="http://schemas.microsoft.com/office/drawing/2014/main" id="{45FC1220-C3D8-F54F-BF72-88833453B3DC}"/>
              </a:ext>
            </a:extLst>
          </p:cNvPr>
          <p:cNvSpPr>
            <a:spLocks noGrp="1"/>
          </p:cNvSpPr>
          <p:nvPr>
            <p:ph sz="quarter" idx="13"/>
          </p:nvPr>
        </p:nvSpPr>
        <p:spPr>
          <a:xfrm>
            <a:off x="385419" y="1470517"/>
            <a:ext cx="3031958" cy="2835697"/>
          </a:xfrm>
        </p:spPr>
        <p:txBody>
          <a:bodyPr/>
          <a:lstStyle>
            <a:lvl1pPr>
              <a:lnSpc>
                <a:spcPct val="110000"/>
              </a:lnSpc>
              <a:spcAft>
                <a:spcPts val="600"/>
              </a:spcAft>
              <a:defRPr sz="1500"/>
            </a:lvl1pPr>
            <a:lvl2pPr marL="11906" indent="0">
              <a:lnSpc>
                <a:spcPct val="110000"/>
              </a:lnSpc>
              <a:buNone/>
              <a:tabLst/>
              <a:defRPr sz="1350" b="0">
                <a:solidFill>
                  <a:schemeClr val="tx1"/>
                </a:solidFill>
              </a:defRPr>
            </a:lvl2pPr>
            <a:lvl3pPr marL="302411" indent="-214307">
              <a:lnSpc>
                <a:spcPct val="110000"/>
              </a:lnSpc>
              <a:buFont typeface="Arial" panose="020B0604020202020204" pitchFamily="34" charset="0"/>
              <a:buChar char="•"/>
              <a:tabLst/>
              <a:defRPr sz="1200"/>
            </a:lvl3pPr>
            <a:lvl4pPr marL="607204" indent="-214307">
              <a:lnSpc>
                <a:spcPct val="110000"/>
              </a:lnSpc>
              <a:buFont typeface="Arial" panose="020B0604020202020204" pitchFamily="34" charset="0"/>
              <a:buChar char="•"/>
              <a:tabLst/>
              <a:defRPr sz="105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7">
            <a:extLst>
              <a:ext uri="{FF2B5EF4-FFF2-40B4-BE49-F238E27FC236}">
                <a16:creationId xmlns="" xmlns:a16="http://schemas.microsoft.com/office/drawing/2014/main" id="{7F6B52DA-63C7-DC46-B53D-D86319222558}"/>
              </a:ext>
            </a:extLst>
          </p:cNvPr>
          <p:cNvSpPr>
            <a:spLocks noGrp="1"/>
          </p:cNvSpPr>
          <p:nvPr>
            <p:ph sz="quarter" idx="14" hasCustomPrompt="1"/>
          </p:nvPr>
        </p:nvSpPr>
        <p:spPr>
          <a:xfrm>
            <a:off x="3525661" y="1470517"/>
            <a:ext cx="3031958" cy="2835697"/>
          </a:xfrm>
        </p:spPr>
        <p:txBody>
          <a:bodyPr/>
          <a:lstStyle>
            <a:lvl1pPr>
              <a:lnSpc>
                <a:spcPct val="110000"/>
              </a:lnSpc>
              <a:spcAft>
                <a:spcPts val="600"/>
              </a:spcAft>
              <a:defRPr sz="1500"/>
            </a:lvl1pPr>
            <a:lvl2pPr marL="11906" indent="0">
              <a:lnSpc>
                <a:spcPct val="110000"/>
              </a:lnSpc>
              <a:buNone/>
              <a:tabLst/>
              <a:defRPr sz="1350" b="0">
                <a:solidFill>
                  <a:schemeClr val="tx1"/>
                </a:solidFill>
              </a:defRPr>
            </a:lvl2pPr>
            <a:lvl3pPr marL="302411" indent="-214307">
              <a:lnSpc>
                <a:spcPct val="110000"/>
              </a:lnSpc>
              <a:buFont typeface="Arial" panose="020B0604020202020204" pitchFamily="34" charset="0"/>
              <a:buChar char="•"/>
              <a:tabLst/>
              <a:defRPr sz="1200"/>
            </a:lvl3pPr>
            <a:lvl4pPr marL="607204" indent="-214307">
              <a:lnSpc>
                <a:spcPct val="110000"/>
              </a:lnSpc>
              <a:buFont typeface="Arial" panose="020B0604020202020204" pitchFamily="34" charset="0"/>
              <a:buChar char="•"/>
              <a:tabLst/>
              <a:defRPr sz="1050"/>
            </a:lvl4pPr>
            <a:lvl5pPr>
              <a:lnSpc>
                <a:spcPct val="110000"/>
              </a:lnSpc>
              <a:defRPr/>
            </a:lvl5pPr>
          </a:lstStyle>
          <a:p>
            <a:pPr marL="0" marR="0" lvl="0" indent="0" algn="l" defTabSz="685784" rtl="0" eaLnBrk="0" fontAlgn="base" latinLnBrk="0" hangingPunct="0">
              <a:lnSpc>
                <a:spcPct val="110000"/>
              </a:lnSpc>
              <a:spcBef>
                <a:spcPct val="20000"/>
              </a:spcBef>
              <a:spcAft>
                <a:spcPts val="600"/>
              </a:spcAft>
              <a:buClr>
                <a:schemeClr val="accent6">
                  <a:lumMod val="50000"/>
                </a:schemeClr>
              </a:buClr>
              <a:buSzTx/>
              <a:buFont typeface="Arial"/>
              <a:buNone/>
              <a:tabLst/>
              <a:defRPr/>
            </a:pPr>
            <a:r>
              <a:rPr lang="en-US" dirty="0"/>
              <a:t>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 xmlns:a16="http://schemas.microsoft.com/office/drawing/2014/main" id="{A5762E59-1FBE-9B44-9A7C-5C9D0C57CD6F}"/>
              </a:ext>
            </a:extLst>
          </p:cNvPr>
          <p:cNvSpPr/>
          <p:nvPr userDrawn="1"/>
        </p:nvSpPr>
        <p:spPr>
          <a:xfrm>
            <a:off x="2929505"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4" name="Slide Number Placeholder 2">
            <a:extLst>
              <a:ext uri="{FF2B5EF4-FFF2-40B4-BE49-F238E27FC236}">
                <a16:creationId xmlns="" xmlns:a16="http://schemas.microsoft.com/office/drawing/2014/main" id="{5FC7220A-02B2-2D48-A31D-1C66D86F535E}"/>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8" name="Picture 7">
            <a:extLst>
              <a:ext uri="{FF2B5EF4-FFF2-40B4-BE49-F238E27FC236}">
                <a16:creationId xmlns="" xmlns:a16="http://schemas.microsoft.com/office/drawing/2014/main" id="{71482D2F-DFA7-B84A-802D-5468FD5EE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Tree>
    <p:extLst>
      <p:ext uri="{BB962C8B-B14F-4D97-AF65-F5344CB8AC3E}">
        <p14:creationId xmlns:p14="http://schemas.microsoft.com/office/powerpoint/2010/main" val="725610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B7A3848-1CE1-804B-8CD4-52DB9DC8B9C3}"/>
              </a:ext>
            </a:extLst>
          </p:cNvPr>
          <p:cNvSpPr>
            <a:spLocks noGrp="1"/>
          </p:cNvSpPr>
          <p:nvPr>
            <p:ph type="title" hasCustomPrompt="1"/>
          </p:nvPr>
        </p:nvSpPr>
        <p:spPr>
          <a:xfrm>
            <a:off x="346030" y="365128"/>
            <a:ext cx="6172199" cy="740264"/>
          </a:xfrm>
        </p:spPr>
        <p:txBody>
          <a:bodyPr/>
          <a:lstStyle>
            <a:lvl1pPr algn="l">
              <a:lnSpc>
                <a:spcPct val="80000"/>
              </a:lnSpc>
              <a:defRPr b="1" i="0">
                <a:solidFill>
                  <a:schemeClr val="accent3"/>
                </a:solidFill>
                <a:latin typeface="+mj-lt"/>
              </a:defRPr>
            </a:lvl1pPr>
          </a:lstStyle>
          <a:p>
            <a:r>
              <a:rPr lang="en-US" dirty="0"/>
              <a:t>Click to edit master title style</a:t>
            </a:r>
          </a:p>
        </p:txBody>
      </p:sp>
      <p:sp>
        <p:nvSpPr>
          <p:cNvPr id="9" name="Content Placeholder 7">
            <a:extLst>
              <a:ext uri="{FF2B5EF4-FFF2-40B4-BE49-F238E27FC236}">
                <a16:creationId xmlns="" xmlns:a16="http://schemas.microsoft.com/office/drawing/2014/main" id="{45FC1220-C3D8-F54F-BF72-88833453B3DC}"/>
              </a:ext>
            </a:extLst>
          </p:cNvPr>
          <p:cNvSpPr>
            <a:spLocks noGrp="1"/>
          </p:cNvSpPr>
          <p:nvPr>
            <p:ph sz="quarter" idx="13"/>
          </p:nvPr>
        </p:nvSpPr>
        <p:spPr>
          <a:xfrm>
            <a:off x="346030" y="1470517"/>
            <a:ext cx="2027081" cy="2835697"/>
          </a:xfrm>
        </p:spPr>
        <p:txBody>
          <a:bodyPr/>
          <a:lstStyle>
            <a:lvl1pPr>
              <a:lnSpc>
                <a:spcPct val="110000"/>
              </a:lnSpc>
              <a:spcAft>
                <a:spcPts val="600"/>
              </a:spcAft>
              <a:defRPr sz="1500"/>
            </a:lvl1pPr>
            <a:lvl2pPr marL="11906" indent="0">
              <a:lnSpc>
                <a:spcPct val="110000"/>
              </a:lnSpc>
              <a:buNone/>
              <a:tabLst/>
              <a:defRPr sz="1350" b="0">
                <a:solidFill>
                  <a:schemeClr val="tx1"/>
                </a:solidFill>
              </a:defRPr>
            </a:lvl2pPr>
            <a:lvl3pPr marL="302411" indent="-214307">
              <a:lnSpc>
                <a:spcPct val="110000"/>
              </a:lnSpc>
              <a:buFont typeface="Arial" panose="020B0604020202020204" pitchFamily="34" charset="0"/>
              <a:buChar char="•"/>
              <a:tabLst/>
              <a:defRPr sz="1200"/>
            </a:lvl3pPr>
            <a:lvl4pPr marL="607204" indent="-214307">
              <a:lnSpc>
                <a:spcPct val="110000"/>
              </a:lnSpc>
              <a:buFont typeface="Arial" panose="020B0604020202020204" pitchFamily="34" charset="0"/>
              <a:buChar char="•"/>
              <a:tabLst/>
              <a:defRPr sz="105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7">
            <a:extLst>
              <a:ext uri="{FF2B5EF4-FFF2-40B4-BE49-F238E27FC236}">
                <a16:creationId xmlns="" xmlns:a16="http://schemas.microsoft.com/office/drawing/2014/main" id="{7F6B52DA-63C7-DC46-B53D-D86319222558}"/>
              </a:ext>
            </a:extLst>
          </p:cNvPr>
          <p:cNvSpPr>
            <a:spLocks noGrp="1"/>
          </p:cNvSpPr>
          <p:nvPr>
            <p:ph sz="quarter" idx="14"/>
          </p:nvPr>
        </p:nvSpPr>
        <p:spPr>
          <a:xfrm>
            <a:off x="2415460" y="1470517"/>
            <a:ext cx="2027081" cy="2835697"/>
          </a:xfrm>
        </p:spPr>
        <p:txBody>
          <a:bodyPr/>
          <a:lstStyle>
            <a:lvl1pPr>
              <a:lnSpc>
                <a:spcPct val="110000"/>
              </a:lnSpc>
              <a:spcAft>
                <a:spcPts val="600"/>
              </a:spcAft>
              <a:defRPr sz="1350"/>
            </a:lvl1pPr>
            <a:lvl2pPr marL="11906" indent="0">
              <a:lnSpc>
                <a:spcPct val="110000"/>
              </a:lnSpc>
              <a:buNone/>
              <a:tabLst/>
              <a:defRPr sz="1350" b="0">
                <a:solidFill>
                  <a:schemeClr val="tx1"/>
                </a:solidFill>
              </a:defRPr>
            </a:lvl2pPr>
            <a:lvl3pPr marL="215498" indent="-127394">
              <a:lnSpc>
                <a:spcPct val="110000"/>
              </a:lnSpc>
              <a:tabLst/>
              <a:defRPr sz="1200"/>
            </a:lvl3pPr>
            <a:lvl4pPr marL="520291" indent="-127394">
              <a:lnSpc>
                <a:spcPct val="110000"/>
              </a:lnSpc>
              <a:tabLst/>
              <a:defRPr sz="105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7">
            <a:extLst>
              <a:ext uri="{FF2B5EF4-FFF2-40B4-BE49-F238E27FC236}">
                <a16:creationId xmlns="" xmlns:a16="http://schemas.microsoft.com/office/drawing/2014/main" id="{64B3B689-BA68-D240-A247-C97FF11CBF62}"/>
              </a:ext>
            </a:extLst>
          </p:cNvPr>
          <p:cNvSpPr>
            <a:spLocks noGrp="1"/>
          </p:cNvSpPr>
          <p:nvPr>
            <p:ph sz="quarter" idx="15"/>
          </p:nvPr>
        </p:nvSpPr>
        <p:spPr>
          <a:xfrm>
            <a:off x="4491147" y="1470517"/>
            <a:ext cx="2027081" cy="2835697"/>
          </a:xfrm>
        </p:spPr>
        <p:txBody>
          <a:bodyPr/>
          <a:lstStyle>
            <a:lvl1pPr>
              <a:lnSpc>
                <a:spcPct val="110000"/>
              </a:lnSpc>
              <a:spcAft>
                <a:spcPts val="600"/>
              </a:spcAft>
              <a:defRPr sz="1500"/>
            </a:lvl1pPr>
            <a:lvl2pPr marL="11906" indent="0">
              <a:lnSpc>
                <a:spcPct val="110000"/>
              </a:lnSpc>
              <a:buNone/>
              <a:tabLst/>
              <a:defRPr sz="1350" b="0">
                <a:solidFill>
                  <a:schemeClr val="tx1"/>
                </a:solidFill>
              </a:defRPr>
            </a:lvl2pPr>
            <a:lvl3pPr marL="302411" indent="-214307">
              <a:lnSpc>
                <a:spcPct val="110000"/>
              </a:lnSpc>
              <a:buFont typeface="Arial" panose="020B0604020202020204" pitchFamily="34" charset="0"/>
              <a:buChar char="•"/>
              <a:tabLst/>
              <a:defRPr sz="1200"/>
            </a:lvl3pPr>
            <a:lvl4pPr marL="607204" indent="-214307">
              <a:lnSpc>
                <a:spcPct val="110000"/>
              </a:lnSpc>
              <a:buFont typeface="Arial" panose="020B0604020202020204" pitchFamily="34" charset="0"/>
              <a:buChar char="•"/>
              <a:tabLst/>
              <a:defRPr sz="105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Rectangle 13">
            <a:extLst>
              <a:ext uri="{FF2B5EF4-FFF2-40B4-BE49-F238E27FC236}">
                <a16:creationId xmlns="" xmlns:a16="http://schemas.microsoft.com/office/drawing/2014/main" id="{565D1A4D-4427-C541-8D18-6C44448CBDCE}"/>
              </a:ext>
            </a:extLst>
          </p:cNvPr>
          <p:cNvSpPr/>
          <p:nvPr userDrawn="1"/>
        </p:nvSpPr>
        <p:spPr>
          <a:xfrm>
            <a:off x="2929505"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5" name="Slide Number Placeholder 2">
            <a:extLst>
              <a:ext uri="{FF2B5EF4-FFF2-40B4-BE49-F238E27FC236}">
                <a16:creationId xmlns="" xmlns:a16="http://schemas.microsoft.com/office/drawing/2014/main" id="{78A613D4-3F4C-0148-B4E2-B9808B81831B}"/>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13" name="Picture 12">
            <a:extLst>
              <a:ext uri="{FF2B5EF4-FFF2-40B4-BE49-F238E27FC236}">
                <a16:creationId xmlns="" xmlns:a16="http://schemas.microsoft.com/office/drawing/2014/main" id="{DD2095A2-A07B-F148-A119-47F0D3184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Tree>
    <p:extLst>
      <p:ext uri="{BB962C8B-B14F-4D97-AF65-F5344CB8AC3E}">
        <p14:creationId xmlns:p14="http://schemas.microsoft.com/office/powerpoint/2010/main" val="1928144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Side By Side">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7A134614-0757-1D49-AEF4-35C1B5EAA288}"/>
              </a:ext>
            </a:extLst>
          </p:cNvPr>
          <p:cNvSpPr>
            <a:spLocks noGrp="1"/>
          </p:cNvSpPr>
          <p:nvPr>
            <p:ph sz="half" idx="1" hasCustomPrompt="1"/>
          </p:nvPr>
        </p:nvSpPr>
        <p:spPr>
          <a:xfrm>
            <a:off x="371476" y="846944"/>
            <a:ext cx="1915954" cy="3263504"/>
          </a:xfrm>
        </p:spPr>
        <p:txBody>
          <a:bodyPr anchor="ctr">
            <a:noAutofit/>
          </a:bodyPr>
          <a:lstStyle>
            <a:lvl1pPr algn="l">
              <a:lnSpc>
                <a:spcPct val="80000"/>
              </a:lnSpc>
              <a:defRPr sz="2400" b="1" i="0">
                <a:solidFill>
                  <a:schemeClr val="accent3"/>
                </a:solidFill>
                <a:latin typeface="+mj-lt"/>
                <a:cs typeface="Trebuchet MS" panose="020B0703020202090204" pitchFamily="34" charset="0"/>
              </a:defRPr>
            </a:lvl1pPr>
          </a:lstStyle>
          <a:p>
            <a:pPr lvl="0"/>
            <a:r>
              <a:rPr lang="en-US" dirty="0"/>
              <a:t>Edit master text styles</a:t>
            </a:r>
          </a:p>
        </p:txBody>
      </p:sp>
      <p:cxnSp>
        <p:nvCxnSpPr>
          <p:cNvPr id="9" name="Straight Connector 8">
            <a:extLst>
              <a:ext uri="{FF2B5EF4-FFF2-40B4-BE49-F238E27FC236}">
                <a16:creationId xmlns="" xmlns:a16="http://schemas.microsoft.com/office/drawing/2014/main" id="{694D7894-F06E-7249-9037-133412FE4D28}"/>
              </a:ext>
            </a:extLst>
          </p:cNvPr>
          <p:cNvCxnSpPr>
            <a:cxnSpLocks/>
          </p:cNvCxnSpPr>
          <p:nvPr userDrawn="1"/>
        </p:nvCxnSpPr>
        <p:spPr>
          <a:xfrm>
            <a:off x="2571777" y="1285546"/>
            <a:ext cx="0" cy="260604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 xmlns:a16="http://schemas.microsoft.com/office/drawing/2014/main" id="{F98DBF11-D44C-A248-9D1F-DFECA4BF2772}"/>
              </a:ext>
            </a:extLst>
          </p:cNvPr>
          <p:cNvSpPr>
            <a:spLocks noGrp="1"/>
          </p:cNvSpPr>
          <p:nvPr>
            <p:ph type="body" sz="quarter" idx="13" hasCustomPrompt="1"/>
          </p:nvPr>
        </p:nvSpPr>
        <p:spPr>
          <a:xfrm>
            <a:off x="2701705" y="604435"/>
            <a:ext cx="4026370" cy="3642103"/>
          </a:xfrm>
        </p:spPr>
        <p:txBody>
          <a:bodyPr anchor="ctr"/>
          <a:lstStyle>
            <a:lvl1pPr>
              <a:lnSpc>
                <a:spcPct val="110000"/>
              </a:lnSpc>
              <a:defRPr sz="1500">
                <a:latin typeface="+mj-lt"/>
              </a:defRPr>
            </a:lvl1pPr>
            <a:lvl2pPr marL="11906" indent="0">
              <a:lnSpc>
                <a:spcPct val="110000"/>
              </a:lnSpc>
              <a:buNone/>
              <a:tabLst/>
              <a:defRPr sz="1350" b="0">
                <a:solidFill>
                  <a:schemeClr val="tx1"/>
                </a:solidFill>
                <a:latin typeface="+mj-lt"/>
              </a:defRPr>
            </a:lvl2pPr>
            <a:lvl3pPr marL="302411" indent="-214307">
              <a:lnSpc>
                <a:spcPct val="110000"/>
              </a:lnSpc>
              <a:buClr>
                <a:schemeClr val="bg2">
                  <a:lumMod val="75000"/>
                </a:schemeClr>
              </a:buClr>
              <a:buFont typeface="Monaco" pitchFamily="2" charset="77"/>
              <a:buChar char="⎼"/>
              <a:tabLst/>
              <a:defRPr sz="1200">
                <a:latin typeface="+mj-lt"/>
              </a:defRPr>
            </a:lvl3pPr>
            <a:lvl4pPr marL="607204" indent="-214307">
              <a:lnSpc>
                <a:spcPct val="110000"/>
              </a:lnSpc>
              <a:buClr>
                <a:schemeClr val="bg2">
                  <a:lumMod val="75000"/>
                </a:schemeClr>
              </a:buClr>
              <a:buFont typeface="Monaco" pitchFamily="2" charset="77"/>
              <a:buChar char="⎼"/>
              <a:tabLst/>
              <a:defRPr sz="1050">
                <a:latin typeface="+mj-lt"/>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Rectangle 11">
            <a:extLst>
              <a:ext uri="{FF2B5EF4-FFF2-40B4-BE49-F238E27FC236}">
                <a16:creationId xmlns="" xmlns:a16="http://schemas.microsoft.com/office/drawing/2014/main" id="{92C93F98-B2FA-5940-A4B4-73E5ADF30661}"/>
              </a:ext>
            </a:extLst>
          </p:cNvPr>
          <p:cNvSpPr/>
          <p:nvPr userDrawn="1"/>
        </p:nvSpPr>
        <p:spPr>
          <a:xfrm>
            <a:off x="2929505"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6" name="Slide Number Placeholder 2">
            <a:extLst>
              <a:ext uri="{FF2B5EF4-FFF2-40B4-BE49-F238E27FC236}">
                <a16:creationId xmlns="" xmlns:a16="http://schemas.microsoft.com/office/drawing/2014/main" id="{E30DAF51-A103-1241-BA09-D4684753CA42}"/>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11" name="Picture 10">
            <a:extLst>
              <a:ext uri="{FF2B5EF4-FFF2-40B4-BE49-F238E27FC236}">
                <a16:creationId xmlns="" xmlns:a16="http://schemas.microsoft.com/office/drawing/2014/main" id="{43327089-0BF6-8742-9502-702A7EF364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Tree>
    <p:extLst>
      <p:ext uri="{BB962C8B-B14F-4D97-AF65-F5344CB8AC3E}">
        <p14:creationId xmlns:p14="http://schemas.microsoft.com/office/powerpoint/2010/main" val="3750430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Image Left - Content Right ">
    <p:spTree>
      <p:nvGrpSpPr>
        <p:cNvPr id="1" name=""/>
        <p:cNvGrpSpPr/>
        <p:nvPr/>
      </p:nvGrpSpPr>
      <p:grpSpPr>
        <a:xfrm>
          <a:off x="0" y="0"/>
          <a:ext cx="0" cy="0"/>
          <a:chOff x="0" y="0"/>
          <a:chExt cx="0" cy="0"/>
        </a:xfrm>
      </p:grpSpPr>
      <p:pic>
        <p:nvPicPr>
          <p:cNvPr id="11" name="Picture Placeholder 6" descr="A picture containing person, indoor, table, woman&#10;&#10;Description automatically generated">
            <a:extLst>
              <a:ext uri="{FF2B5EF4-FFF2-40B4-BE49-F238E27FC236}">
                <a16:creationId xmlns="" xmlns:a16="http://schemas.microsoft.com/office/drawing/2014/main" id="{D650B2A5-FA6A-B74F-A6F8-584F25498E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0"/>
            <a:ext cx="4042955" cy="5143500"/>
          </a:xfrm>
          <a:prstGeom prst="rect">
            <a:avLst/>
          </a:prstGeom>
          <a:noFill/>
          <a:ln w="9525">
            <a:noFill/>
            <a:miter lim="800000"/>
            <a:headEnd/>
            <a:tailEnd/>
          </a:ln>
        </p:spPr>
      </p:pic>
      <p:sp>
        <p:nvSpPr>
          <p:cNvPr id="6" name="Title 5"/>
          <p:cNvSpPr>
            <a:spLocks noGrp="1"/>
          </p:cNvSpPr>
          <p:nvPr>
            <p:ph type="title"/>
          </p:nvPr>
        </p:nvSpPr>
        <p:spPr>
          <a:xfrm>
            <a:off x="200026" y="285750"/>
            <a:ext cx="1724639" cy="4533900"/>
          </a:xfrm>
        </p:spPr>
        <p:txBody>
          <a:bodyPr/>
          <a:lstStyle>
            <a:lvl1pPr algn="l">
              <a:defRPr>
                <a:solidFill>
                  <a:schemeClr val="bg1"/>
                </a:solidFill>
              </a:defRPr>
            </a:lvl1pPr>
          </a:lstStyle>
          <a:p>
            <a:r>
              <a:rPr lang="en-US" dirty="0"/>
              <a:t>Click to edit Master title style</a:t>
            </a:r>
          </a:p>
        </p:txBody>
      </p:sp>
      <p:sp>
        <p:nvSpPr>
          <p:cNvPr id="10" name="Text Placeholder 2">
            <a:extLst>
              <a:ext uri="{FF2B5EF4-FFF2-40B4-BE49-F238E27FC236}">
                <a16:creationId xmlns="" xmlns:a16="http://schemas.microsoft.com/office/drawing/2014/main" id="{42FE8CEE-CFCA-324F-98CB-F066CA4B1347}"/>
              </a:ext>
            </a:extLst>
          </p:cNvPr>
          <p:cNvSpPr>
            <a:spLocks noGrp="1"/>
          </p:cNvSpPr>
          <p:nvPr>
            <p:ph type="body" sz="quarter" idx="30"/>
          </p:nvPr>
        </p:nvSpPr>
        <p:spPr>
          <a:xfrm>
            <a:off x="4160520" y="687979"/>
            <a:ext cx="2566852" cy="3451316"/>
          </a:xfrm>
          <a:noFill/>
        </p:spPr>
        <p:txBody>
          <a:bodyPr lIns="274320" rIns="274320"/>
          <a:lstStyle>
            <a:lvl1pPr marL="0" indent="0">
              <a:buFont typeface="Arial" charset="0"/>
              <a:buNone/>
              <a:defRPr sz="1350">
                <a:solidFill>
                  <a:schemeClr val="bg2">
                    <a:lumMod val="25000"/>
                  </a:schemeClr>
                </a:solidFill>
              </a:defRPr>
            </a:lvl1pPr>
            <a:lvl2pPr marL="139538" indent="0">
              <a:buFont typeface="Arial" charset="0"/>
              <a:buNone/>
              <a:defRPr sz="1200">
                <a:solidFill>
                  <a:schemeClr val="bg2">
                    <a:lumMod val="25000"/>
                  </a:schemeClr>
                </a:solidFill>
              </a:defRPr>
            </a:lvl2pPr>
            <a:lvl3pPr marL="351464" indent="0">
              <a:buFont typeface="Arial" charset="0"/>
              <a:buNone/>
              <a:defRPr sz="1200">
                <a:solidFill>
                  <a:schemeClr val="bg2">
                    <a:lumMod val="25000"/>
                  </a:schemeClr>
                </a:solidFill>
              </a:defRPr>
            </a:lvl3pPr>
            <a:lvl4pPr marL="563390" indent="0">
              <a:buFont typeface="Arial" charset="0"/>
              <a:buNone/>
              <a:defRPr sz="1200">
                <a:solidFill>
                  <a:schemeClr val="bg2">
                    <a:lumMod val="25000"/>
                  </a:schemeClr>
                </a:solidFill>
              </a:defRPr>
            </a:lvl4pPr>
            <a:lvl5pPr marL="782459" indent="0">
              <a:buFont typeface="Arial" charset="0"/>
              <a:buNone/>
              <a:defRPr sz="1200">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 xmlns:a16="http://schemas.microsoft.com/office/drawing/2014/main" id="{1F7A6213-0DE7-5E41-AD7B-B7EB58A13C5C}"/>
              </a:ext>
            </a:extLst>
          </p:cNvPr>
          <p:cNvSpPr/>
          <p:nvPr userDrawn="1"/>
        </p:nvSpPr>
        <p:spPr>
          <a:xfrm>
            <a:off x="4950982"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9" name="Slide Number Placeholder 2">
            <a:extLst>
              <a:ext uri="{FF2B5EF4-FFF2-40B4-BE49-F238E27FC236}">
                <a16:creationId xmlns="" xmlns:a16="http://schemas.microsoft.com/office/drawing/2014/main" id="{B5E278EB-81D1-4E4F-81BB-F42FCB112304}"/>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9" name="Picture 8">
            <a:extLst>
              <a:ext uri="{FF2B5EF4-FFF2-40B4-BE49-F238E27FC236}">
                <a16:creationId xmlns="" xmlns:a16="http://schemas.microsoft.com/office/drawing/2014/main" id="{2B6BBDEE-0D27-4641-84D4-6C42BD8EF2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0520" y="4778375"/>
            <a:ext cx="514576" cy="213175"/>
          </a:xfrm>
          <a:prstGeom prst="rect">
            <a:avLst/>
          </a:prstGeom>
        </p:spPr>
      </p:pic>
    </p:spTree>
    <p:extLst>
      <p:ext uri="{BB962C8B-B14F-4D97-AF65-F5344CB8AC3E}">
        <p14:creationId xmlns:p14="http://schemas.microsoft.com/office/powerpoint/2010/main" val="3715999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pic>
        <p:nvPicPr>
          <p:cNvPr id="4" name="Picture 3" descr="A picture containing indoor, room, sitting, woman&#10;&#10;Description automatically generated">
            <a:extLst>
              <a:ext uri="{FF2B5EF4-FFF2-40B4-BE49-F238E27FC236}">
                <a16:creationId xmlns="" xmlns:a16="http://schemas.microsoft.com/office/drawing/2014/main" id="{1240668C-540D-434A-A750-0DD302396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7" name="Title 1">
            <a:extLst>
              <a:ext uri="{FF2B5EF4-FFF2-40B4-BE49-F238E27FC236}">
                <a16:creationId xmlns="" xmlns:a16="http://schemas.microsoft.com/office/drawing/2014/main" id="{312D3756-6BE1-494A-AEF1-D87B469C960F}"/>
              </a:ext>
            </a:extLst>
          </p:cNvPr>
          <p:cNvSpPr>
            <a:spLocks noGrp="1"/>
          </p:cNvSpPr>
          <p:nvPr>
            <p:ph type="title"/>
          </p:nvPr>
        </p:nvSpPr>
        <p:spPr>
          <a:xfrm>
            <a:off x="185118" y="3291783"/>
            <a:ext cx="6456983" cy="1411109"/>
          </a:xfrm>
          <a:effectLst/>
        </p:spPr>
        <p:txBody>
          <a:bodyPr lIns="274320" rIns="274320"/>
          <a:lstStyle>
            <a:lvl1pPr algn="ctr">
              <a:defRPr sz="3000">
                <a:solidFill>
                  <a:schemeClr val="bg1"/>
                </a:solidFill>
                <a:effectLst>
                  <a:outerShdw blurRad="127000" dist="38100" dir="5400000" algn="ctr" rotWithShape="0">
                    <a:srgbClr val="000000"/>
                  </a:outerShdw>
                </a:effectLst>
              </a:defRPr>
            </a:lvl1pPr>
          </a:lstStyle>
          <a:p>
            <a:r>
              <a:rPr lang="en-US" dirty="0"/>
              <a:t>Click to edit Master title style</a:t>
            </a:r>
          </a:p>
        </p:txBody>
      </p:sp>
      <p:sp>
        <p:nvSpPr>
          <p:cNvPr id="12" name="Rectangle 11">
            <a:extLst>
              <a:ext uri="{FF2B5EF4-FFF2-40B4-BE49-F238E27FC236}">
                <a16:creationId xmlns="" xmlns:a16="http://schemas.microsoft.com/office/drawing/2014/main" id="{6CF3CA73-8B2C-024B-BF3B-5C7DDB45F235}"/>
              </a:ext>
            </a:extLst>
          </p:cNvPr>
          <p:cNvSpPr/>
          <p:nvPr userDrawn="1"/>
        </p:nvSpPr>
        <p:spPr>
          <a:xfrm>
            <a:off x="90650" y="4857751"/>
            <a:ext cx="998991" cy="161583"/>
          </a:xfrm>
          <a:prstGeom prst="rect">
            <a:avLst/>
          </a:prstGeom>
        </p:spPr>
        <p:txBody>
          <a:bodyPr wrap="none">
            <a:spAutoFit/>
          </a:bodyPr>
          <a:lstStyle/>
          <a:p>
            <a:pPr algn="ctr" defTabSz="685784">
              <a:defRPr/>
            </a:pPr>
            <a:r>
              <a:rPr lang="en-US" sz="450" dirty="0">
                <a:solidFill>
                  <a:srgbClr val="E7E6E6">
                    <a:lumMod val="90000"/>
                  </a:srgbClr>
                </a:solidFill>
              </a:rPr>
              <a:t>Confidential – Internal Use Only</a:t>
            </a:r>
          </a:p>
        </p:txBody>
      </p:sp>
      <p:sp>
        <p:nvSpPr>
          <p:cNvPr id="13" name="Slide Number Placeholder 2">
            <a:extLst>
              <a:ext uri="{FF2B5EF4-FFF2-40B4-BE49-F238E27FC236}">
                <a16:creationId xmlns="" xmlns:a16="http://schemas.microsoft.com/office/drawing/2014/main" id="{DDE468EA-B4B5-6242-A043-1B4B6916E4D8}"/>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spTree>
    <p:extLst>
      <p:ext uri="{BB962C8B-B14F-4D97-AF65-F5344CB8AC3E}">
        <p14:creationId xmlns:p14="http://schemas.microsoft.com/office/powerpoint/2010/main" val="482206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Key Point - Picture">
    <p:spTree>
      <p:nvGrpSpPr>
        <p:cNvPr id="1" name=""/>
        <p:cNvGrpSpPr/>
        <p:nvPr/>
      </p:nvGrpSpPr>
      <p:grpSpPr>
        <a:xfrm>
          <a:off x="0" y="0"/>
          <a:ext cx="0" cy="0"/>
          <a:chOff x="0" y="0"/>
          <a:chExt cx="0" cy="0"/>
        </a:xfrm>
      </p:grpSpPr>
      <p:pic>
        <p:nvPicPr>
          <p:cNvPr id="5" name="Picture 4" descr="A close up of a coral&#10;&#10;Description automatically generated">
            <a:extLst>
              <a:ext uri="{FF2B5EF4-FFF2-40B4-BE49-F238E27FC236}">
                <a16:creationId xmlns="" xmlns:a16="http://schemas.microsoft.com/office/drawing/2014/main" id="{84CA9D7A-1E23-FD4F-896C-344F249A69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7" name="Title 1">
            <a:extLst>
              <a:ext uri="{FF2B5EF4-FFF2-40B4-BE49-F238E27FC236}">
                <a16:creationId xmlns="" xmlns:a16="http://schemas.microsoft.com/office/drawing/2014/main" id="{312D3756-6BE1-494A-AEF1-D87B469C960F}"/>
              </a:ext>
            </a:extLst>
          </p:cNvPr>
          <p:cNvSpPr>
            <a:spLocks noGrp="1"/>
          </p:cNvSpPr>
          <p:nvPr>
            <p:ph type="title"/>
          </p:nvPr>
        </p:nvSpPr>
        <p:spPr>
          <a:xfrm>
            <a:off x="185118" y="3291783"/>
            <a:ext cx="6456983" cy="1411109"/>
          </a:xfrm>
          <a:effectLst/>
        </p:spPr>
        <p:txBody>
          <a:bodyPr lIns="274320" rIns="274320"/>
          <a:lstStyle>
            <a:lvl1pPr algn="ctr">
              <a:defRPr sz="3000">
                <a:solidFill>
                  <a:schemeClr val="bg1"/>
                </a:solidFill>
                <a:effectLst>
                  <a:outerShdw blurRad="127000" dist="38100" dir="5400000" algn="ctr" rotWithShape="0">
                    <a:srgbClr val="000000"/>
                  </a:outerShdw>
                </a:effectLst>
              </a:defRPr>
            </a:lvl1pPr>
          </a:lstStyle>
          <a:p>
            <a:r>
              <a:rPr lang="en-US" dirty="0"/>
              <a:t>Click to edit Master title style</a:t>
            </a:r>
          </a:p>
        </p:txBody>
      </p:sp>
      <p:sp>
        <p:nvSpPr>
          <p:cNvPr id="11" name="TextBox 10">
            <a:extLst>
              <a:ext uri="{FF2B5EF4-FFF2-40B4-BE49-F238E27FC236}">
                <a16:creationId xmlns="" xmlns:a16="http://schemas.microsoft.com/office/drawing/2014/main" id="{8AAB9433-EE13-D04B-A352-D099EC8AC68F}"/>
              </a:ext>
            </a:extLst>
          </p:cNvPr>
          <p:cNvSpPr txBox="1"/>
          <p:nvPr userDrawn="1"/>
        </p:nvSpPr>
        <p:spPr>
          <a:xfrm>
            <a:off x="5546384" y="64009"/>
            <a:ext cx="1255472" cy="161583"/>
          </a:xfrm>
          <a:prstGeom prst="rect">
            <a:avLst/>
          </a:prstGeom>
          <a:noFill/>
        </p:spPr>
        <p:txBody>
          <a:bodyPr wrap="none" rtlCol="0">
            <a:spAutoFit/>
          </a:bodyPr>
          <a:lstStyle/>
          <a:p>
            <a:pPr defTabSz="685800"/>
            <a:r>
              <a:rPr lang="en-US" sz="450" b="1" dirty="0">
                <a:solidFill>
                  <a:srgbClr val="FFFFFF"/>
                </a:solidFill>
              </a:rPr>
              <a:t>3D illustration of T cells or cancer cells</a:t>
            </a:r>
            <a:endParaRPr lang="en-US" sz="450" dirty="0">
              <a:solidFill>
                <a:srgbClr val="FFFFFF"/>
              </a:solidFill>
            </a:endParaRPr>
          </a:p>
        </p:txBody>
      </p:sp>
      <p:sp>
        <p:nvSpPr>
          <p:cNvPr id="13" name="Rectangle 12">
            <a:extLst>
              <a:ext uri="{FF2B5EF4-FFF2-40B4-BE49-F238E27FC236}">
                <a16:creationId xmlns="" xmlns:a16="http://schemas.microsoft.com/office/drawing/2014/main" id="{E2B34116-4D67-3745-BA80-C0190659DF44}"/>
              </a:ext>
            </a:extLst>
          </p:cNvPr>
          <p:cNvSpPr/>
          <p:nvPr userDrawn="1"/>
        </p:nvSpPr>
        <p:spPr>
          <a:xfrm>
            <a:off x="90650" y="4857751"/>
            <a:ext cx="998991" cy="161583"/>
          </a:xfrm>
          <a:prstGeom prst="rect">
            <a:avLst/>
          </a:prstGeom>
        </p:spPr>
        <p:txBody>
          <a:bodyPr wrap="none">
            <a:spAutoFit/>
          </a:bodyPr>
          <a:lstStyle/>
          <a:p>
            <a:pPr algn="ctr" defTabSz="685784">
              <a:defRPr/>
            </a:pPr>
            <a:r>
              <a:rPr lang="en-US" sz="450" dirty="0">
                <a:solidFill>
                  <a:srgbClr val="E7E6E6">
                    <a:lumMod val="90000"/>
                  </a:srgbClr>
                </a:solidFill>
              </a:rPr>
              <a:t>Confidential – Internal Use Only</a:t>
            </a:r>
          </a:p>
        </p:txBody>
      </p:sp>
      <p:sp>
        <p:nvSpPr>
          <p:cNvPr id="14" name="Slide Number Placeholder 2">
            <a:extLst>
              <a:ext uri="{FF2B5EF4-FFF2-40B4-BE49-F238E27FC236}">
                <a16:creationId xmlns="" xmlns:a16="http://schemas.microsoft.com/office/drawing/2014/main" id="{63B135CE-5175-FE4E-9DC6-C9BABE0BD9AC}"/>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spTree>
    <p:extLst>
      <p:ext uri="{BB962C8B-B14F-4D97-AF65-F5344CB8AC3E}">
        <p14:creationId xmlns:p14="http://schemas.microsoft.com/office/powerpoint/2010/main" val="395121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2674852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0253133-63AD-7A47-8F13-7C130EFA2C5C}"/>
              </a:ext>
            </a:extLst>
          </p:cNvPr>
          <p:cNvSpPr/>
          <p:nvPr userDrawn="1"/>
        </p:nvSpPr>
        <p:spPr>
          <a:xfrm>
            <a:off x="0" y="0"/>
            <a:ext cx="6858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9" name="Title 1">
            <a:extLst>
              <a:ext uri="{FF2B5EF4-FFF2-40B4-BE49-F238E27FC236}">
                <a16:creationId xmlns="" xmlns:a16="http://schemas.microsoft.com/office/drawing/2014/main" id="{07F7594E-1198-4945-958E-3AC133E35081}"/>
              </a:ext>
            </a:extLst>
          </p:cNvPr>
          <p:cNvSpPr>
            <a:spLocks noGrp="1"/>
          </p:cNvSpPr>
          <p:nvPr>
            <p:ph type="ctrTitle" hasCustomPrompt="1"/>
          </p:nvPr>
        </p:nvSpPr>
        <p:spPr>
          <a:xfrm>
            <a:off x="425450" y="819476"/>
            <a:ext cx="6026150" cy="2387600"/>
          </a:xfrm>
        </p:spPr>
        <p:txBody>
          <a:bodyPr anchor="b"/>
          <a:lstStyle>
            <a:lvl1pPr algn="l">
              <a:lnSpc>
                <a:spcPct val="80000"/>
              </a:lnSpc>
              <a:defRPr sz="2700" b="1" i="0" spc="0" baseline="0">
                <a:solidFill>
                  <a:schemeClr val="bg1"/>
                </a:solidFill>
                <a:latin typeface="+mj-lt"/>
              </a:defRPr>
            </a:lvl1pPr>
          </a:lstStyle>
          <a:p>
            <a:r>
              <a:rPr lang="en-US" dirty="0"/>
              <a:t>Click to edit master title style</a:t>
            </a:r>
          </a:p>
        </p:txBody>
      </p:sp>
      <p:sp>
        <p:nvSpPr>
          <p:cNvPr id="6" name="Rectangle 5">
            <a:extLst>
              <a:ext uri="{FF2B5EF4-FFF2-40B4-BE49-F238E27FC236}">
                <a16:creationId xmlns="" xmlns:a16="http://schemas.microsoft.com/office/drawing/2014/main" id="{AA386CE3-CBB7-8845-A180-9E9BA14B3520}"/>
              </a:ext>
            </a:extLst>
          </p:cNvPr>
          <p:cNvSpPr/>
          <p:nvPr userDrawn="1"/>
        </p:nvSpPr>
        <p:spPr>
          <a:xfrm>
            <a:off x="2929505"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7" name="Slide Number Placeholder 2">
            <a:extLst>
              <a:ext uri="{FF2B5EF4-FFF2-40B4-BE49-F238E27FC236}">
                <a16:creationId xmlns="" xmlns:a16="http://schemas.microsoft.com/office/drawing/2014/main" id="{27B2F62A-6323-3249-AF74-D503B8DCD6A4}"/>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11" name="Picture 10">
            <a:extLst>
              <a:ext uri="{FF2B5EF4-FFF2-40B4-BE49-F238E27FC236}">
                <a16:creationId xmlns="" xmlns:a16="http://schemas.microsoft.com/office/drawing/2014/main" id="{925152E7-3E06-FC42-B559-03A50F365A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32" y="4778372"/>
            <a:ext cx="514577" cy="206010"/>
          </a:xfrm>
          <a:prstGeom prst="rect">
            <a:avLst/>
          </a:prstGeom>
        </p:spPr>
      </p:pic>
    </p:spTree>
    <p:extLst>
      <p:ext uri="{BB962C8B-B14F-4D97-AF65-F5344CB8AC3E}">
        <p14:creationId xmlns:p14="http://schemas.microsoft.com/office/powerpoint/2010/main" val="333245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07F7594E-1198-4945-958E-3AC133E35081}"/>
              </a:ext>
            </a:extLst>
          </p:cNvPr>
          <p:cNvSpPr>
            <a:spLocks noGrp="1"/>
          </p:cNvSpPr>
          <p:nvPr>
            <p:ph type="ctrTitle" hasCustomPrompt="1"/>
          </p:nvPr>
        </p:nvSpPr>
        <p:spPr>
          <a:xfrm>
            <a:off x="425450" y="447517"/>
            <a:ext cx="6026150" cy="2387600"/>
          </a:xfrm>
        </p:spPr>
        <p:txBody>
          <a:bodyPr anchor="b"/>
          <a:lstStyle>
            <a:lvl1pPr algn="l">
              <a:lnSpc>
                <a:spcPct val="80000"/>
              </a:lnSpc>
              <a:defRPr sz="2700" b="1" i="0" spc="0" baseline="0">
                <a:solidFill>
                  <a:schemeClr val="accent2"/>
                </a:solidFill>
                <a:latin typeface="+mj-lt"/>
              </a:defRPr>
            </a:lvl1pPr>
          </a:lstStyle>
          <a:p>
            <a:r>
              <a:rPr lang="en-US" dirty="0"/>
              <a:t>Click to edit master title style</a:t>
            </a:r>
          </a:p>
        </p:txBody>
      </p:sp>
      <p:sp>
        <p:nvSpPr>
          <p:cNvPr id="7" name="Rectangle 6">
            <a:extLst>
              <a:ext uri="{FF2B5EF4-FFF2-40B4-BE49-F238E27FC236}">
                <a16:creationId xmlns="" xmlns:a16="http://schemas.microsoft.com/office/drawing/2014/main" id="{AEA1F5DA-A69F-2044-9F57-2907E37E5DC1}"/>
              </a:ext>
            </a:extLst>
          </p:cNvPr>
          <p:cNvSpPr/>
          <p:nvPr userDrawn="1"/>
        </p:nvSpPr>
        <p:spPr>
          <a:xfrm>
            <a:off x="2929505"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8" name="Slide Number Placeholder 2">
            <a:extLst>
              <a:ext uri="{FF2B5EF4-FFF2-40B4-BE49-F238E27FC236}">
                <a16:creationId xmlns="" xmlns:a16="http://schemas.microsoft.com/office/drawing/2014/main" id="{16E72F62-0FF8-A447-81ED-0854D2E2E678}"/>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6" name="Picture 5">
            <a:extLst>
              <a:ext uri="{FF2B5EF4-FFF2-40B4-BE49-F238E27FC236}">
                <a16:creationId xmlns="" xmlns:a16="http://schemas.microsoft.com/office/drawing/2014/main" id="{6C5FF890-D267-4D4A-BEC2-9F26719818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Tree>
    <p:extLst>
      <p:ext uri="{BB962C8B-B14F-4D97-AF65-F5344CB8AC3E}">
        <p14:creationId xmlns:p14="http://schemas.microsoft.com/office/powerpoint/2010/main" val="2155742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 Comparison - grey">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604A0F0-19D7-6847-9516-BF036ECCE048}"/>
              </a:ext>
            </a:extLst>
          </p:cNvPr>
          <p:cNvSpPr/>
          <p:nvPr userDrawn="1"/>
        </p:nvSpPr>
        <p:spPr>
          <a:xfrm>
            <a:off x="0" y="0"/>
            <a:ext cx="3429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Proxima Nova Regular" panose="02000506030000020004" pitchFamily="2" charset="0"/>
            </a:endParaRPr>
          </a:p>
        </p:txBody>
      </p:sp>
      <p:sp>
        <p:nvSpPr>
          <p:cNvPr id="8" name="Content Placeholder 2">
            <a:extLst>
              <a:ext uri="{FF2B5EF4-FFF2-40B4-BE49-F238E27FC236}">
                <a16:creationId xmlns="" xmlns:a16="http://schemas.microsoft.com/office/drawing/2014/main" id="{DB0EAD67-4460-AE41-AACF-394B9D843EA4}"/>
              </a:ext>
            </a:extLst>
          </p:cNvPr>
          <p:cNvSpPr>
            <a:spLocks noGrp="1"/>
          </p:cNvSpPr>
          <p:nvPr>
            <p:ph sz="half" idx="1" hasCustomPrompt="1"/>
          </p:nvPr>
        </p:nvSpPr>
        <p:spPr>
          <a:xfrm>
            <a:off x="371476" y="940000"/>
            <a:ext cx="2889083" cy="3263503"/>
          </a:xfrm>
        </p:spPr>
        <p:txBody>
          <a:bodyPr anchor="ctr">
            <a:normAutofit/>
          </a:bodyPr>
          <a:lstStyle>
            <a:lvl1pPr algn="l">
              <a:lnSpc>
                <a:spcPct val="80000"/>
              </a:lnSpc>
              <a:defRPr sz="2400" b="1" i="0">
                <a:solidFill>
                  <a:schemeClr val="accent3"/>
                </a:solidFill>
                <a:latin typeface="+mj-lt"/>
                <a:cs typeface="Trebuchet MS" panose="020B0703020202090204" pitchFamily="34" charset="0"/>
              </a:defRPr>
            </a:lvl1pPr>
          </a:lstStyle>
          <a:p>
            <a:pPr lvl="0"/>
            <a:r>
              <a:rPr lang="en-US" dirty="0"/>
              <a:t>Edit master text styles</a:t>
            </a:r>
          </a:p>
        </p:txBody>
      </p:sp>
      <p:sp>
        <p:nvSpPr>
          <p:cNvPr id="9" name="Content Placeholder 2">
            <a:extLst>
              <a:ext uri="{FF2B5EF4-FFF2-40B4-BE49-F238E27FC236}">
                <a16:creationId xmlns="" xmlns:a16="http://schemas.microsoft.com/office/drawing/2014/main" id="{EA049A85-0D6C-B948-A875-99D4EAD6B8CE}"/>
              </a:ext>
            </a:extLst>
          </p:cNvPr>
          <p:cNvSpPr>
            <a:spLocks noGrp="1"/>
          </p:cNvSpPr>
          <p:nvPr>
            <p:ph sz="half" idx="10" hasCustomPrompt="1"/>
          </p:nvPr>
        </p:nvSpPr>
        <p:spPr>
          <a:xfrm>
            <a:off x="3597443" y="939999"/>
            <a:ext cx="3260049" cy="3263503"/>
          </a:xfrm>
        </p:spPr>
        <p:txBody>
          <a:bodyPr anchor="ctr">
            <a:normAutofit/>
          </a:bodyPr>
          <a:lstStyle>
            <a:lvl1pPr algn="l">
              <a:lnSpc>
                <a:spcPct val="80000"/>
              </a:lnSpc>
              <a:defRPr sz="2100" b="0" i="0">
                <a:solidFill>
                  <a:schemeClr val="tx1">
                    <a:lumMod val="50000"/>
                    <a:lumOff val="50000"/>
                  </a:schemeClr>
                </a:solidFill>
                <a:latin typeface="+mn-lt"/>
                <a:cs typeface="Rockwell Nova Light" panose="02060303020205020403" pitchFamily="18" charset="0"/>
              </a:defRPr>
            </a:lvl1pPr>
          </a:lstStyle>
          <a:p>
            <a:pPr lvl="0"/>
            <a:r>
              <a:rPr lang="en-US" dirty="0"/>
              <a:t>Edit master text styles</a:t>
            </a:r>
          </a:p>
        </p:txBody>
      </p:sp>
      <p:sp>
        <p:nvSpPr>
          <p:cNvPr id="20" name="Rectangle 19">
            <a:extLst>
              <a:ext uri="{FF2B5EF4-FFF2-40B4-BE49-F238E27FC236}">
                <a16:creationId xmlns="" xmlns:a16="http://schemas.microsoft.com/office/drawing/2014/main" id="{87F75911-90A9-3F43-A018-6A5440F0EF02}"/>
              </a:ext>
            </a:extLst>
          </p:cNvPr>
          <p:cNvSpPr/>
          <p:nvPr userDrawn="1"/>
        </p:nvSpPr>
        <p:spPr>
          <a:xfrm>
            <a:off x="4658633"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21" name="Slide Number Placeholder 2">
            <a:extLst>
              <a:ext uri="{FF2B5EF4-FFF2-40B4-BE49-F238E27FC236}">
                <a16:creationId xmlns="" xmlns:a16="http://schemas.microsoft.com/office/drawing/2014/main" id="{1B0DFEE7-227F-8843-8678-0FA2F838CBB2}"/>
              </a:ext>
            </a:extLst>
          </p:cNvPr>
          <p:cNvSpPr>
            <a:spLocks noGrp="1"/>
          </p:cNvSpPr>
          <p:nvPr>
            <p:ph type="sldNum" sz="quarter" idx="11"/>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11" name="Picture 10">
            <a:extLst>
              <a:ext uri="{FF2B5EF4-FFF2-40B4-BE49-F238E27FC236}">
                <a16:creationId xmlns="" xmlns:a16="http://schemas.microsoft.com/office/drawing/2014/main" id="{7AEB8485-F0FD-8D45-BCAB-9F72320FA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7443" y="4778375"/>
            <a:ext cx="514576" cy="213175"/>
          </a:xfrm>
          <a:prstGeom prst="rect">
            <a:avLst/>
          </a:prstGeom>
        </p:spPr>
      </p:pic>
    </p:spTree>
    <p:extLst>
      <p:ext uri="{BB962C8B-B14F-4D97-AF65-F5344CB8AC3E}">
        <p14:creationId xmlns:p14="http://schemas.microsoft.com/office/powerpoint/2010/main" val="17049947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Spli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604A0F0-19D7-6847-9516-BF036ECCE048}"/>
              </a:ext>
            </a:extLst>
          </p:cNvPr>
          <p:cNvSpPr/>
          <p:nvPr userDrawn="1"/>
        </p:nvSpPr>
        <p:spPr>
          <a:xfrm>
            <a:off x="0" y="0"/>
            <a:ext cx="3429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Proxima Nova Regular" panose="02000506030000020004" pitchFamily="2" charset="0"/>
            </a:endParaRPr>
          </a:p>
        </p:txBody>
      </p:sp>
      <p:sp>
        <p:nvSpPr>
          <p:cNvPr id="8" name="Content Placeholder 2">
            <a:extLst>
              <a:ext uri="{FF2B5EF4-FFF2-40B4-BE49-F238E27FC236}">
                <a16:creationId xmlns="" xmlns:a16="http://schemas.microsoft.com/office/drawing/2014/main" id="{DB0EAD67-4460-AE41-AACF-394B9D843EA4}"/>
              </a:ext>
            </a:extLst>
          </p:cNvPr>
          <p:cNvSpPr>
            <a:spLocks noGrp="1"/>
          </p:cNvSpPr>
          <p:nvPr>
            <p:ph sz="half" idx="1" hasCustomPrompt="1"/>
          </p:nvPr>
        </p:nvSpPr>
        <p:spPr>
          <a:xfrm>
            <a:off x="371476" y="940000"/>
            <a:ext cx="2889083" cy="3263503"/>
          </a:xfrm>
        </p:spPr>
        <p:txBody>
          <a:bodyPr anchor="ctr">
            <a:normAutofit/>
          </a:bodyPr>
          <a:lstStyle>
            <a:lvl1pPr algn="l">
              <a:lnSpc>
                <a:spcPct val="80000"/>
              </a:lnSpc>
              <a:defRPr sz="2400" b="1" i="0">
                <a:solidFill>
                  <a:schemeClr val="accent3"/>
                </a:solidFill>
                <a:latin typeface="+mj-lt"/>
                <a:cs typeface="Trebuchet MS" panose="020B0703020202090204" pitchFamily="34" charset="0"/>
              </a:defRPr>
            </a:lvl1pPr>
          </a:lstStyle>
          <a:p>
            <a:pPr lvl="0"/>
            <a:r>
              <a:rPr lang="en-US" dirty="0"/>
              <a:t>Edit master text styles</a:t>
            </a:r>
          </a:p>
        </p:txBody>
      </p:sp>
      <p:pic>
        <p:nvPicPr>
          <p:cNvPr id="9" name="Picture Placeholder 5" descr="A person wearing a blue hat&#10;&#10;Description automatically generated">
            <a:extLst>
              <a:ext uri="{FF2B5EF4-FFF2-40B4-BE49-F238E27FC236}">
                <a16:creationId xmlns="" xmlns:a16="http://schemas.microsoft.com/office/drawing/2014/main" id="{DA123086-3B33-F64F-9250-A38DD46FD0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9001" y="0"/>
            <a:ext cx="3429000" cy="5143500"/>
          </a:xfrm>
          <a:prstGeom prst="rect">
            <a:avLst/>
          </a:prstGeom>
          <a:noFill/>
          <a:ln w="9525">
            <a:noFill/>
            <a:miter lim="800000"/>
            <a:headEnd/>
            <a:tailEnd/>
          </a:ln>
        </p:spPr>
      </p:pic>
      <p:sp>
        <p:nvSpPr>
          <p:cNvPr id="13" name="Rectangle 12">
            <a:extLst>
              <a:ext uri="{FF2B5EF4-FFF2-40B4-BE49-F238E27FC236}">
                <a16:creationId xmlns="" xmlns:a16="http://schemas.microsoft.com/office/drawing/2014/main" id="{127053EE-1EAB-8241-A78C-33FCCC319404}"/>
              </a:ext>
            </a:extLst>
          </p:cNvPr>
          <p:cNvSpPr/>
          <p:nvPr userDrawn="1"/>
        </p:nvSpPr>
        <p:spPr>
          <a:xfrm>
            <a:off x="2370889" y="4860817"/>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6" name="Slide Number Placeholder 2">
            <a:extLst>
              <a:ext uri="{FF2B5EF4-FFF2-40B4-BE49-F238E27FC236}">
                <a16:creationId xmlns="" xmlns:a16="http://schemas.microsoft.com/office/drawing/2014/main" id="{7A9DA190-3632-A04A-A52A-14D5729C87BD}"/>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11" name="Picture 10">
            <a:extLst>
              <a:ext uri="{FF2B5EF4-FFF2-40B4-BE49-F238E27FC236}">
                <a16:creationId xmlns="" xmlns:a16="http://schemas.microsoft.com/office/drawing/2014/main" id="{8FB6EAEF-2507-5648-A666-B4EC81958E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Tree>
    <p:extLst>
      <p:ext uri="{BB962C8B-B14F-4D97-AF65-F5344CB8AC3E}">
        <p14:creationId xmlns:p14="http://schemas.microsoft.com/office/powerpoint/2010/main" val="34417555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Image Left - 2 bar Content ">
    <p:spTree>
      <p:nvGrpSpPr>
        <p:cNvPr id="1" name=""/>
        <p:cNvGrpSpPr/>
        <p:nvPr/>
      </p:nvGrpSpPr>
      <p:grpSpPr>
        <a:xfrm>
          <a:off x="0" y="0"/>
          <a:ext cx="0" cy="0"/>
          <a:chOff x="0" y="0"/>
          <a:chExt cx="0" cy="0"/>
        </a:xfrm>
      </p:grpSpPr>
      <p:pic>
        <p:nvPicPr>
          <p:cNvPr id="8" name="Picture Placeholder 7" descr="A picture containing table, cup, sitting, food&#10;&#10;Description automatically generated">
            <a:extLst>
              <a:ext uri="{FF2B5EF4-FFF2-40B4-BE49-F238E27FC236}">
                <a16:creationId xmlns="" xmlns:a16="http://schemas.microsoft.com/office/drawing/2014/main" id="{5942EC4E-3A7C-1843-93E3-48F17A623C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0"/>
            <a:ext cx="4042955" cy="5143500"/>
          </a:xfrm>
          <a:prstGeom prst="rect">
            <a:avLst/>
          </a:prstGeom>
          <a:noFill/>
          <a:ln w="9525">
            <a:noFill/>
            <a:miter lim="800000"/>
            <a:headEnd/>
            <a:tailEnd/>
          </a:ln>
        </p:spPr>
      </p:pic>
      <p:sp>
        <p:nvSpPr>
          <p:cNvPr id="3" name="Slide Number Placeholder 2"/>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sp>
        <p:nvSpPr>
          <p:cNvPr id="6" name="Title 5"/>
          <p:cNvSpPr>
            <a:spLocks noGrp="1"/>
          </p:cNvSpPr>
          <p:nvPr>
            <p:ph type="title"/>
          </p:nvPr>
        </p:nvSpPr>
        <p:spPr>
          <a:xfrm>
            <a:off x="200025" y="285750"/>
            <a:ext cx="2057400" cy="4533900"/>
          </a:xfrm>
        </p:spPr>
        <p:txBody>
          <a:bodyPr/>
          <a:lstStyle>
            <a:lvl1pPr algn="l">
              <a:defRPr>
                <a:solidFill>
                  <a:schemeClr val="bg1"/>
                </a:solidFill>
              </a:defRPr>
            </a:lvl1pPr>
          </a:lstStyle>
          <a:p>
            <a:r>
              <a:rPr lang="en-US" dirty="0"/>
              <a:t>Click to edit Master title style</a:t>
            </a:r>
          </a:p>
        </p:txBody>
      </p:sp>
      <p:sp>
        <p:nvSpPr>
          <p:cNvPr id="9" name="Text Placeholder 2">
            <a:extLst>
              <a:ext uri="{FF2B5EF4-FFF2-40B4-BE49-F238E27FC236}">
                <a16:creationId xmlns="" xmlns:a16="http://schemas.microsoft.com/office/drawing/2014/main" id="{C22C36D9-C3E4-7442-9AEC-192C79C489A3}"/>
              </a:ext>
            </a:extLst>
          </p:cNvPr>
          <p:cNvSpPr>
            <a:spLocks noGrp="1"/>
          </p:cNvSpPr>
          <p:nvPr>
            <p:ph type="body" sz="quarter" idx="29"/>
          </p:nvPr>
        </p:nvSpPr>
        <p:spPr>
          <a:xfrm>
            <a:off x="3438525" y="535719"/>
            <a:ext cx="3419475" cy="1739940"/>
          </a:xfrm>
          <a:solidFill>
            <a:schemeClr val="accent5"/>
          </a:solidFill>
        </p:spPr>
        <p:txBody>
          <a:bodyPr lIns="274320" rIns="274320"/>
          <a:lstStyle>
            <a:lvl1pPr marL="0" indent="0">
              <a:buFont typeface="Arial" charset="0"/>
              <a:buNone/>
              <a:defRPr>
                <a:solidFill>
                  <a:schemeClr val="bg1"/>
                </a:solidFill>
              </a:defRPr>
            </a:lvl1pPr>
            <a:lvl2pPr marL="139538" indent="0">
              <a:buFont typeface="Arial" charset="0"/>
              <a:buNone/>
              <a:defRPr>
                <a:solidFill>
                  <a:schemeClr val="bg1"/>
                </a:solidFill>
              </a:defRPr>
            </a:lvl2pPr>
            <a:lvl3pPr marL="351464" indent="0">
              <a:buFont typeface="Arial" charset="0"/>
              <a:buNone/>
              <a:defRPr>
                <a:solidFill>
                  <a:schemeClr val="bg1"/>
                </a:solidFill>
              </a:defRPr>
            </a:lvl3pPr>
            <a:lvl4pPr marL="563390" indent="0">
              <a:buFont typeface="Arial" charset="0"/>
              <a:buNone/>
              <a:defRPr>
                <a:solidFill>
                  <a:schemeClr val="bg1"/>
                </a:solidFill>
              </a:defRPr>
            </a:lvl4pPr>
            <a:lvl5pPr marL="782459" indent="0">
              <a:buFont typeface="Arial"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 xmlns:a16="http://schemas.microsoft.com/office/drawing/2014/main" id="{42FE8CEE-CFCA-324F-98CB-F066CA4B1347}"/>
              </a:ext>
            </a:extLst>
          </p:cNvPr>
          <p:cNvSpPr>
            <a:spLocks noGrp="1"/>
          </p:cNvSpPr>
          <p:nvPr>
            <p:ph type="body" sz="quarter" idx="30"/>
          </p:nvPr>
        </p:nvSpPr>
        <p:spPr>
          <a:xfrm>
            <a:off x="3438525" y="2399353"/>
            <a:ext cx="3419475" cy="1739940"/>
          </a:xfrm>
          <a:solidFill>
            <a:schemeClr val="accent2"/>
          </a:solidFill>
        </p:spPr>
        <p:txBody>
          <a:bodyPr lIns="274320" rIns="274320"/>
          <a:lstStyle>
            <a:lvl1pPr marL="0" indent="0">
              <a:buFont typeface="Arial" charset="0"/>
              <a:buNone/>
              <a:defRPr>
                <a:solidFill>
                  <a:schemeClr val="bg1"/>
                </a:solidFill>
              </a:defRPr>
            </a:lvl1pPr>
            <a:lvl2pPr marL="139538" indent="0">
              <a:buFont typeface="Arial" charset="0"/>
              <a:buNone/>
              <a:defRPr>
                <a:solidFill>
                  <a:schemeClr val="bg1"/>
                </a:solidFill>
              </a:defRPr>
            </a:lvl2pPr>
            <a:lvl3pPr marL="351464" indent="0">
              <a:buFont typeface="Arial" charset="0"/>
              <a:buNone/>
              <a:defRPr>
                <a:solidFill>
                  <a:schemeClr val="bg1"/>
                </a:solidFill>
              </a:defRPr>
            </a:lvl3pPr>
            <a:lvl4pPr marL="563390" indent="0">
              <a:buFont typeface="Arial" charset="0"/>
              <a:buNone/>
              <a:defRPr>
                <a:solidFill>
                  <a:schemeClr val="bg1"/>
                </a:solidFill>
              </a:defRPr>
            </a:lvl4pPr>
            <a:lvl5pPr marL="782459" indent="0">
              <a:buFont typeface="Arial"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 xmlns:a16="http://schemas.microsoft.com/office/drawing/2014/main" id="{7A38A73E-7459-9547-A552-70373E171E5E}"/>
              </a:ext>
            </a:extLst>
          </p:cNvPr>
          <p:cNvSpPr txBox="1"/>
          <p:nvPr userDrawn="1"/>
        </p:nvSpPr>
        <p:spPr>
          <a:xfrm>
            <a:off x="1" y="64009"/>
            <a:ext cx="2140330" cy="161583"/>
          </a:xfrm>
          <a:prstGeom prst="rect">
            <a:avLst/>
          </a:prstGeom>
          <a:noFill/>
        </p:spPr>
        <p:txBody>
          <a:bodyPr wrap="none" rtlCol="0">
            <a:spAutoFit/>
          </a:bodyPr>
          <a:lstStyle/>
          <a:p>
            <a:pPr defTabSz="685800"/>
            <a:r>
              <a:rPr lang="en-US" sz="450" b="1" dirty="0">
                <a:solidFill>
                  <a:srgbClr val="FFFFFF"/>
                </a:solidFill>
              </a:rPr>
              <a:t>Embryonic stem cells, cellular therapy, regeneration, disease treatment</a:t>
            </a:r>
            <a:endParaRPr lang="en-US" sz="450" dirty="0">
              <a:solidFill>
                <a:srgbClr val="FFFFFF"/>
              </a:solidFill>
            </a:endParaRPr>
          </a:p>
        </p:txBody>
      </p:sp>
      <p:sp>
        <p:nvSpPr>
          <p:cNvPr id="19" name="Rectangle 18">
            <a:extLst>
              <a:ext uri="{FF2B5EF4-FFF2-40B4-BE49-F238E27FC236}">
                <a16:creationId xmlns="" xmlns:a16="http://schemas.microsoft.com/office/drawing/2014/main" id="{396F9B21-A2D1-7149-AF74-419246F237C5}"/>
              </a:ext>
            </a:extLst>
          </p:cNvPr>
          <p:cNvSpPr/>
          <p:nvPr userDrawn="1"/>
        </p:nvSpPr>
        <p:spPr>
          <a:xfrm>
            <a:off x="4950982" y="4862499"/>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pic>
        <p:nvPicPr>
          <p:cNvPr id="11" name="Picture 10">
            <a:extLst>
              <a:ext uri="{FF2B5EF4-FFF2-40B4-BE49-F238E27FC236}">
                <a16:creationId xmlns="" xmlns:a16="http://schemas.microsoft.com/office/drawing/2014/main" id="{C789D310-4C3B-CD46-A1D8-A4F90B8463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0520" y="4778375"/>
            <a:ext cx="514576" cy="213175"/>
          </a:xfrm>
          <a:prstGeom prst="rect">
            <a:avLst/>
          </a:prstGeom>
        </p:spPr>
      </p:pic>
    </p:spTree>
    <p:extLst>
      <p:ext uri="{BB962C8B-B14F-4D97-AF65-F5344CB8AC3E}">
        <p14:creationId xmlns:p14="http://schemas.microsoft.com/office/powerpoint/2010/main" val="648456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Image Right - 2 bar Content ">
    <p:spTree>
      <p:nvGrpSpPr>
        <p:cNvPr id="1" name=""/>
        <p:cNvGrpSpPr/>
        <p:nvPr/>
      </p:nvGrpSpPr>
      <p:grpSpPr>
        <a:xfrm>
          <a:off x="0" y="0"/>
          <a:ext cx="0" cy="0"/>
          <a:chOff x="0" y="0"/>
          <a:chExt cx="0" cy="0"/>
        </a:xfrm>
      </p:grpSpPr>
      <p:pic>
        <p:nvPicPr>
          <p:cNvPr id="11" name="Picture Placeholder 11" descr="Underwater view of a coral&#10;&#10;Description automatically generated">
            <a:extLst>
              <a:ext uri="{FF2B5EF4-FFF2-40B4-BE49-F238E27FC236}">
                <a16:creationId xmlns="" xmlns:a16="http://schemas.microsoft.com/office/drawing/2014/main" id="{ACEF0C8E-2DC7-A74A-8F57-54E7A855C9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06"/>
          <a:stretch/>
        </p:blipFill>
        <p:spPr bwMode="auto">
          <a:xfrm>
            <a:off x="2860160" y="0"/>
            <a:ext cx="4042955" cy="5143500"/>
          </a:xfrm>
          <a:prstGeom prst="rect">
            <a:avLst/>
          </a:prstGeom>
          <a:noFill/>
          <a:ln w="9525">
            <a:noFill/>
            <a:miter lim="800000"/>
            <a:headEnd/>
            <a:tailEnd/>
          </a:ln>
        </p:spPr>
      </p:pic>
      <p:sp>
        <p:nvSpPr>
          <p:cNvPr id="6" name="Title 5"/>
          <p:cNvSpPr>
            <a:spLocks noGrp="1"/>
          </p:cNvSpPr>
          <p:nvPr>
            <p:ph type="title"/>
          </p:nvPr>
        </p:nvSpPr>
        <p:spPr>
          <a:xfrm>
            <a:off x="4800600" y="285750"/>
            <a:ext cx="2057400" cy="4533900"/>
          </a:xfrm>
        </p:spPr>
        <p:txBody>
          <a:bodyPr/>
          <a:lstStyle>
            <a:lvl1pPr algn="l">
              <a:defRPr>
                <a:solidFill>
                  <a:schemeClr val="bg1"/>
                </a:solidFill>
              </a:defRPr>
            </a:lvl1pPr>
          </a:lstStyle>
          <a:p>
            <a:r>
              <a:rPr lang="en-US" dirty="0"/>
              <a:t>Click to edit Master title style</a:t>
            </a:r>
          </a:p>
        </p:txBody>
      </p:sp>
      <p:sp>
        <p:nvSpPr>
          <p:cNvPr id="9" name="Text Placeholder 2">
            <a:extLst>
              <a:ext uri="{FF2B5EF4-FFF2-40B4-BE49-F238E27FC236}">
                <a16:creationId xmlns="" xmlns:a16="http://schemas.microsoft.com/office/drawing/2014/main" id="{C22C36D9-C3E4-7442-9AEC-192C79C489A3}"/>
              </a:ext>
            </a:extLst>
          </p:cNvPr>
          <p:cNvSpPr>
            <a:spLocks noGrp="1"/>
          </p:cNvSpPr>
          <p:nvPr>
            <p:ph type="body" sz="quarter" idx="29"/>
          </p:nvPr>
        </p:nvSpPr>
        <p:spPr>
          <a:xfrm>
            <a:off x="9525" y="535719"/>
            <a:ext cx="3419475" cy="1739940"/>
          </a:xfrm>
          <a:solidFill>
            <a:schemeClr val="accent5"/>
          </a:solidFill>
        </p:spPr>
        <p:txBody>
          <a:bodyPr lIns="274320" rIns="274320"/>
          <a:lstStyle>
            <a:lvl1pPr marL="0" indent="0">
              <a:buFont typeface="Arial" charset="0"/>
              <a:buNone/>
              <a:defRPr>
                <a:solidFill>
                  <a:schemeClr val="bg1"/>
                </a:solidFill>
              </a:defRPr>
            </a:lvl1pPr>
            <a:lvl2pPr marL="139538" indent="0">
              <a:buFont typeface="Arial" charset="0"/>
              <a:buNone/>
              <a:defRPr>
                <a:solidFill>
                  <a:schemeClr val="bg1"/>
                </a:solidFill>
              </a:defRPr>
            </a:lvl2pPr>
            <a:lvl3pPr marL="351464" indent="0">
              <a:buFont typeface="Arial" charset="0"/>
              <a:buNone/>
              <a:defRPr>
                <a:solidFill>
                  <a:schemeClr val="bg1"/>
                </a:solidFill>
              </a:defRPr>
            </a:lvl3pPr>
            <a:lvl4pPr marL="563390" indent="0">
              <a:buFont typeface="Arial" charset="0"/>
              <a:buNone/>
              <a:defRPr>
                <a:solidFill>
                  <a:schemeClr val="bg1"/>
                </a:solidFill>
              </a:defRPr>
            </a:lvl4pPr>
            <a:lvl5pPr marL="782459" indent="0">
              <a:buFont typeface="Arial"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 xmlns:a16="http://schemas.microsoft.com/office/drawing/2014/main" id="{42FE8CEE-CFCA-324F-98CB-F066CA4B1347}"/>
              </a:ext>
            </a:extLst>
          </p:cNvPr>
          <p:cNvSpPr>
            <a:spLocks noGrp="1"/>
          </p:cNvSpPr>
          <p:nvPr>
            <p:ph type="body" sz="quarter" idx="30"/>
          </p:nvPr>
        </p:nvSpPr>
        <p:spPr>
          <a:xfrm>
            <a:off x="9525" y="2399353"/>
            <a:ext cx="3419475" cy="1739940"/>
          </a:xfrm>
          <a:solidFill>
            <a:schemeClr val="accent2"/>
          </a:solidFill>
        </p:spPr>
        <p:txBody>
          <a:bodyPr lIns="274320" rIns="274320"/>
          <a:lstStyle>
            <a:lvl1pPr marL="0" indent="0">
              <a:buFont typeface="Arial" charset="0"/>
              <a:buNone/>
              <a:defRPr>
                <a:solidFill>
                  <a:schemeClr val="bg1"/>
                </a:solidFill>
              </a:defRPr>
            </a:lvl1pPr>
            <a:lvl2pPr marL="139538" indent="0">
              <a:buFont typeface="Arial" charset="0"/>
              <a:buNone/>
              <a:defRPr>
                <a:solidFill>
                  <a:schemeClr val="bg1"/>
                </a:solidFill>
              </a:defRPr>
            </a:lvl2pPr>
            <a:lvl3pPr marL="351464" indent="0">
              <a:buFont typeface="Arial" charset="0"/>
              <a:buNone/>
              <a:defRPr>
                <a:solidFill>
                  <a:schemeClr val="bg1"/>
                </a:solidFill>
              </a:defRPr>
            </a:lvl3pPr>
            <a:lvl4pPr marL="563390" indent="0">
              <a:buFont typeface="Arial" charset="0"/>
              <a:buNone/>
              <a:defRPr>
                <a:solidFill>
                  <a:schemeClr val="bg1"/>
                </a:solidFill>
              </a:defRPr>
            </a:lvl4pPr>
            <a:lvl5pPr marL="782459" indent="0">
              <a:buFont typeface="Arial"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 xmlns:a16="http://schemas.microsoft.com/office/drawing/2014/main" id="{82C95B5D-C708-B143-8DB3-7BECE993AAE6}"/>
              </a:ext>
            </a:extLst>
          </p:cNvPr>
          <p:cNvSpPr/>
          <p:nvPr userDrawn="1"/>
        </p:nvSpPr>
        <p:spPr>
          <a:xfrm>
            <a:off x="1882049" y="4857751"/>
            <a:ext cx="998991" cy="161583"/>
          </a:xfrm>
          <a:prstGeom prst="rect">
            <a:avLst/>
          </a:prstGeom>
        </p:spPr>
        <p:txBody>
          <a:bodyPr wrap="none">
            <a:spAutoFit/>
          </a:bodyPr>
          <a:lstStyle/>
          <a:p>
            <a:pPr algn="ctr" defTabSz="685784">
              <a:defRPr/>
            </a:pPr>
            <a:r>
              <a:rPr lang="en-US" sz="450" dirty="0">
                <a:solidFill>
                  <a:srgbClr val="E7E6E6"/>
                </a:solidFill>
              </a:rPr>
              <a:t>Confidential – Internal Use Only</a:t>
            </a:r>
          </a:p>
        </p:txBody>
      </p:sp>
      <p:sp>
        <p:nvSpPr>
          <p:cNvPr id="14" name="TextBox 13">
            <a:extLst>
              <a:ext uri="{FF2B5EF4-FFF2-40B4-BE49-F238E27FC236}">
                <a16:creationId xmlns="" xmlns:a16="http://schemas.microsoft.com/office/drawing/2014/main" id="{D8638D06-098E-3A46-93BE-A6666CDBC45F}"/>
              </a:ext>
            </a:extLst>
          </p:cNvPr>
          <p:cNvSpPr txBox="1"/>
          <p:nvPr userDrawn="1"/>
        </p:nvSpPr>
        <p:spPr>
          <a:xfrm>
            <a:off x="5546384" y="64009"/>
            <a:ext cx="1255472" cy="161583"/>
          </a:xfrm>
          <a:prstGeom prst="rect">
            <a:avLst/>
          </a:prstGeom>
          <a:noFill/>
        </p:spPr>
        <p:txBody>
          <a:bodyPr wrap="none" rtlCol="0">
            <a:spAutoFit/>
          </a:bodyPr>
          <a:lstStyle/>
          <a:p>
            <a:pPr defTabSz="685800"/>
            <a:r>
              <a:rPr lang="en-US" sz="450" b="1" dirty="0">
                <a:solidFill>
                  <a:srgbClr val="FFFFFF"/>
                </a:solidFill>
              </a:rPr>
              <a:t>3D illustration of T cells or cancer cells</a:t>
            </a:r>
            <a:endParaRPr lang="en-US" sz="450" dirty="0">
              <a:solidFill>
                <a:srgbClr val="FFFFFF"/>
              </a:solidFill>
            </a:endParaRPr>
          </a:p>
        </p:txBody>
      </p:sp>
      <p:sp>
        <p:nvSpPr>
          <p:cNvPr id="20" name="Slide Number Placeholder 2">
            <a:extLst>
              <a:ext uri="{FF2B5EF4-FFF2-40B4-BE49-F238E27FC236}">
                <a16:creationId xmlns="" xmlns:a16="http://schemas.microsoft.com/office/drawing/2014/main" id="{943D71D5-7924-F941-B305-24358C58C736}"/>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dirty="0">
              <a:solidFill>
                <a:srgbClr val="E7E6E6"/>
              </a:solidFill>
            </a:endParaRPr>
          </a:p>
        </p:txBody>
      </p:sp>
      <p:pic>
        <p:nvPicPr>
          <p:cNvPr id="12" name="Picture 11">
            <a:extLst>
              <a:ext uri="{FF2B5EF4-FFF2-40B4-BE49-F238E27FC236}">
                <a16:creationId xmlns="" xmlns:a16="http://schemas.microsoft.com/office/drawing/2014/main" id="{141DCA4E-62B3-AF45-99C5-3487FA8923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Tree>
    <p:extLst>
      <p:ext uri="{BB962C8B-B14F-4D97-AF65-F5344CB8AC3E}">
        <p14:creationId xmlns:p14="http://schemas.microsoft.com/office/powerpoint/2010/main" val="2357518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cxnSp>
        <p:nvCxnSpPr>
          <p:cNvPr id="3" name="Straight Connector 9">
            <a:extLst>
              <a:ext uri="{FF2B5EF4-FFF2-40B4-BE49-F238E27FC236}">
                <a16:creationId xmlns="" xmlns:a16="http://schemas.microsoft.com/office/drawing/2014/main" id="{A58379F9-314A-4154-91EE-2075B6A60638}"/>
              </a:ext>
            </a:extLst>
          </p:cNvPr>
          <p:cNvCxnSpPr>
            <a:cxnSpLocks noChangeShapeType="1"/>
          </p:cNvCxnSpPr>
          <p:nvPr userDrawn="1"/>
        </p:nvCxnSpPr>
        <p:spPr bwMode="auto">
          <a:xfrm>
            <a:off x="352425" y="893763"/>
            <a:ext cx="61722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4" name="Picture 16">
            <a:extLst>
              <a:ext uri="{FF2B5EF4-FFF2-40B4-BE49-F238E27FC236}">
                <a16:creationId xmlns="" xmlns:a16="http://schemas.microsoft.com/office/drawing/2014/main" id="{4693F87D-7529-4219-8686-0B0C980D26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746" y="4662490"/>
            <a:ext cx="65127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 xmlns:a16="http://schemas.microsoft.com/office/drawing/2014/main" id="{C59D0F50-2922-4121-B24E-69B79AA82AF1}"/>
              </a:ext>
            </a:extLst>
          </p:cNvPr>
          <p:cNvSpPr>
            <a:spLocks noChangeArrowheads="1"/>
          </p:cNvSpPr>
          <p:nvPr userDrawn="1"/>
        </p:nvSpPr>
        <p:spPr bwMode="auto">
          <a:xfrm>
            <a:off x="2394674" y="4851466"/>
            <a:ext cx="1790875" cy="18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514325" eaLnBrk="0" fontAlgn="base" hangingPunct="0">
              <a:spcBef>
                <a:spcPct val="0"/>
              </a:spcBef>
              <a:spcAft>
                <a:spcPct val="0"/>
              </a:spcAft>
              <a:defRPr/>
            </a:pPr>
            <a:r>
              <a:rPr lang="en-US" altLang="en-US" sz="591" dirty="0">
                <a:solidFill>
                  <a:srgbClr val="1F497D"/>
                </a:solidFill>
                <a:ea typeface="MS PGothic" panose="020B0600070205080204" pitchFamily="34" charset="-128"/>
                <a:cs typeface="Calibri" panose="020F0502020204030204" pitchFamily="34" charset="0"/>
              </a:rPr>
              <a:t>Kite Pharma, Inc. Confidential Internal Use Only</a:t>
            </a:r>
            <a:endParaRPr lang="en-US" altLang="en-US" sz="591" dirty="0">
              <a:solidFill>
                <a:srgbClr val="000000"/>
              </a:solidFill>
              <a:ea typeface="MS PGothic" panose="020B0600070205080204" pitchFamily="34" charset="-128"/>
              <a:cs typeface="Calibri" panose="020F0502020204030204" pitchFamily="34" charset="0"/>
            </a:endParaRPr>
          </a:p>
        </p:txBody>
      </p:sp>
      <p:sp>
        <p:nvSpPr>
          <p:cNvPr id="8" name="Rectangle 2"/>
          <p:cNvSpPr>
            <a:spLocks noGrp="1" noChangeArrowheads="1"/>
          </p:cNvSpPr>
          <p:nvPr>
            <p:ph type="title"/>
          </p:nvPr>
        </p:nvSpPr>
        <p:spPr bwMode="auto">
          <a:xfrm>
            <a:off x="277417" y="245835"/>
            <a:ext cx="6319838" cy="590004"/>
          </a:xfrm>
          <a:prstGeom prst="rect">
            <a:avLst/>
          </a:prstGeom>
          <a:noFill/>
          <a:ln>
            <a:noFill/>
          </a:ln>
        </p:spPr>
        <p:txBody>
          <a:bodyPr/>
          <a:lstStyle>
            <a:lvl1pPr>
              <a:defRPr>
                <a:solidFill>
                  <a:srgbClr val="2C70AC"/>
                </a:solidFill>
              </a:defRPr>
            </a:lvl1pPr>
          </a:lstStyle>
          <a:p>
            <a:pPr lvl="0"/>
            <a:r>
              <a:rPr lang="en-US" altLang="en-US" dirty="0"/>
              <a:t>Click to edit Master title style</a:t>
            </a:r>
          </a:p>
        </p:txBody>
      </p:sp>
      <p:sp>
        <p:nvSpPr>
          <p:cNvPr id="6" name="Slide Number Placeholder 5">
            <a:extLst>
              <a:ext uri="{FF2B5EF4-FFF2-40B4-BE49-F238E27FC236}">
                <a16:creationId xmlns="" xmlns:a16="http://schemas.microsoft.com/office/drawing/2014/main" id="{1D65F81D-86EA-4E2F-84AB-198A7E71A850}"/>
              </a:ext>
            </a:extLst>
          </p:cNvPr>
          <p:cNvSpPr>
            <a:spLocks noGrp="1"/>
          </p:cNvSpPr>
          <p:nvPr>
            <p:ph type="sldNum" sz="quarter" idx="10"/>
          </p:nvPr>
        </p:nvSpPr>
        <p:spPr>
          <a:xfrm>
            <a:off x="5124450" y="4767266"/>
            <a:ext cx="1543050" cy="274637"/>
          </a:xfrm>
        </p:spPr>
        <p:txBody>
          <a:bodyPr/>
          <a:lstStyle>
            <a:lvl1pPr>
              <a:defRPr/>
            </a:lvl1pPr>
          </a:lstStyle>
          <a:p>
            <a:pPr defTabSz="514325">
              <a:defRPr/>
            </a:pPr>
            <a:fld id="{5A14BA78-16D1-421F-9A4B-91E746C78A44}" type="slidenum">
              <a:rPr lang="en-US" altLang="en-US" smtClean="0">
                <a:solidFill>
                  <a:srgbClr val="000000"/>
                </a:solidFill>
              </a:rPr>
              <a:pPr defTabSz="514325">
                <a:defRPr/>
              </a:pPr>
              <a:t>‹#›</a:t>
            </a:fld>
            <a:endParaRPr lang="en-US" altLang="en-US">
              <a:solidFill>
                <a:srgbClr val="000000"/>
              </a:solidFill>
            </a:endParaRPr>
          </a:p>
        </p:txBody>
      </p:sp>
    </p:spTree>
    <p:extLst>
      <p:ext uri="{BB962C8B-B14F-4D97-AF65-F5344CB8AC3E}">
        <p14:creationId xmlns:p14="http://schemas.microsoft.com/office/powerpoint/2010/main" val="332552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3" y="0"/>
            <a:ext cx="685561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2936083" y="1468440"/>
            <a:ext cx="3645694" cy="3681412"/>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a:lstStyle/>
          <a:p>
            <a:pPr algn="ctr" defTabSz="514325" eaLnBrk="0" fontAlgn="base" hangingPunct="0">
              <a:spcBef>
                <a:spcPct val="0"/>
              </a:spcBef>
              <a:spcAft>
                <a:spcPct val="0"/>
              </a:spcAft>
              <a:defRPr/>
            </a:pPr>
            <a:endParaRPr lang="en-US" altLang="en-US" sz="1350" dirty="0">
              <a:solidFill>
                <a:srgbClr val="FFFFFF"/>
              </a:solidFill>
              <a:cs typeface="Arial" panose="020B0604020202020204" pitchFamily="34" charset="0"/>
            </a:endParaRPr>
          </a:p>
        </p:txBody>
      </p:sp>
      <p:pic>
        <p:nvPicPr>
          <p:cNvPr id="14" name="Picture 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50694" y="4543425"/>
            <a:ext cx="92035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a:spLocks noGrp="1"/>
          </p:cNvSpPr>
          <p:nvPr>
            <p:ph type="body" sz="quarter" idx="12"/>
          </p:nvPr>
        </p:nvSpPr>
        <p:spPr>
          <a:xfrm>
            <a:off x="3105746" y="2613104"/>
            <a:ext cx="3306366" cy="460116"/>
          </a:xfrm>
        </p:spPr>
        <p:txBody>
          <a:bodyPr/>
          <a:lstStyle>
            <a:lvl1pPr marL="0" indent="0">
              <a:buNone/>
              <a:defRPr sz="2100" b="1">
                <a:solidFill>
                  <a:schemeClr val="accent3"/>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9" name="Text Placeholder 18"/>
          <p:cNvSpPr>
            <a:spLocks noGrp="1"/>
          </p:cNvSpPr>
          <p:nvPr>
            <p:ph type="body" sz="quarter" idx="14"/>
          </p:nvPr>
        </p:nvSpPr>
        <p:spPr>
          <a:xfrm>
            <a:off x="3107531" y="3427414"/>
            <a:ext cx="3306366" cy="311052"/>
          </a:xfrm>
        </p:spPr>
        <p:txBody>
          <a:bodyPr/>
          <a:lstStyle>
            <a:lvl1pPr marL="0" indent="0">
              <a:buNone/>
              <a:defRPr/>
            </a:lvl1pPr>
          </a:lstStyle>
          <a:p>
            <a:pPr lvl="0"/>
            <a:r>
              <a:rPr lang="en-US"/>
              <a:t>Edit Master text styles</a:t>
            </a:r>
          </a:p>
        </p:txBody>
      </p:sp>
      <p:sp>
        <p:nvSpPr>
          <p:cNvPr id="12" name="Text Placeholder 18"/>
          <p:cNvSpPr>
            <a:spLocks noGrp="1"/>
          </p:cNvSpPr>
          <p:nvPr>
            <p:ph type="body" sz="quarter" idx="15"/>
          </p:nvPr>
        </p:nvSpPr>
        <p:spPr>
          <a:xfrm>
            <a:off x="3107531" y="3694641"/>
            <a:ext cx="3306366" cy="311052"/>
          </a:xfrm>
        </p:spPr>
        <p:txBody>
          <a:bodyPr/>
          <a:lstStyle>
            <a:lvl1pPr marL="0" indent="0">
              <a:buNone/>
              <a:defRPr/>
            </a:lvl1pPr>
          </a:lstStyle>
          <a:p>
            <a:pPr lvl="0"/>
            <a:r>
              <a:rPr lang="en-US"/>
              <a:t>Edit Master text styles</a:t>
            </a:r>
          </a:p>
        </p:txBody>
      </p:sp>
      <p:sp>
        <p:nvSpPr>
          <p:cNvPr id="13" name="Text Placeholder 18"/>
          <p:cNvSpPr>
            <a:spLocks noGrp="1"/>
          </p:cNvSpPr>
          <p:nvPr>
            <p:ph type="body" sz="quarter" idx="16"/>
          </p:nvPr>
        </p:nvSpPr>
        <p:spPr>
          <a:xfrm>
            <a:off x="3107531" y="4101849"/>
            <a:ext cx="3306366" cy="311052"/>
          </a:xfrm>
        </p:spPr>
        <p:txBody>
          <a:bodyPr/>
          <a:lstStyle>
            <a:lvl1pPr marL="0" indent="0">
              <a:buNone/>
              <a:defRPr>
                <a:solidFill>
                  <a:schemeClr val="tx1">
                    <a:lumMod val="65000"/>
                    <a:lumOff val="35000"/>
                  </a:schemeClr>
                </a:solidFill>
              </a:defRPr>
            </a:lvl1pPr>
          </a:lstStyle>
          <a:p>
            <a:pPr lvl="0"/>
            <a:r>
              <a:rPr lang="en-US"/>
              <a:t>Edit Master text styles</a:t>
            </a:r>
          </a:p>
        </p:txBody>
      </p:sp>
    </p:spTree>
    <p:extLst>
      <p:ext uri="{BB962C8B-B14F-4D97-AF65-F5344CB8AC3E}">
        <p14:creationId xmlns:p14="http://schemas.microsoft.com/office/powerpoint/2010/main" val="3330975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895" y="1192"/>
          <a:ext cx="893" cy="1191"/>
        </p:xfrm>
        <a:graphic>
          <a:graphicData uri="http://schemas.openxmlformats.org/presentationml/2006/ole">
            <mc:AlternateContent xmlns:mc="http://schemas.openxmlformats.org/markup-compatibility/2006">
              <mc:Choice xmlns:v="urn:schemas-microsoft-com:vml" Requires="v">
                <p:oleObj spid="_x0000_s2050"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895" y="1192"/>
                        <a:ext cx="893"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064978" y="0"/>
            <a:ext cx="234535" cy="5143500"/>
          </a:xfrm>
          <a:prstGeom prst="rect">
            <a:avLst/>
          </a:prstGeom>
        </p:spPr>
      </p:pic>
      <p:sp>
        <p:nvSpPr>
          <p:cNvPr id="11" name="Title 4"/>
          <p:cNvSpPr>
            <a:spLocks noGrp="1"/>
          </p:cNvSpPr>
          <p:nvPr>
            <p:ph type="title" hasCustomPrompt="1"/>
          </p:nvPr>
        </p:nvSpPr>
        <p:spPr>
          <a:xfrm>
            <a:off x="550069" y="2010829"/>
            <a:ext cx="1563740" cy="1121846"/>
          </a:xfrm>
          <a:prstGeom prst="rect">
            <a:avLst/>
          </a:prstGeom>
        </p:spPr>
        <p:txBody>
          <a:bodyPr lIns="0" tIns="0" rIns="0" bIns="0" anchor="ctr">
            <a:noAutofit/>
          </a:bodyPr>
          <a:lstStyle>
            <a:lvl1pPr>
              <a:defRPr sz="2100">
                <a:solidFill>
                  <a:schemeClr val="bg1"/>
                </a:solidFill>
                <a:latin typeface="+mj-lt"/>
                <a:ea typeface="+mj-ea"/>
                <a:cs typeface="+mj-cs"/>
                <a:sym typeface="+mj-lt"/>
              </a:defRPr>
            </a:lvl1pPr>
          </a:lstStyle>
          <a:p>
            <a:r>
              <a:rPr lang="en-US" dirty="0"/>
              <a:t>Click to add title</a:t>
            </a:r>
          </a:p>
        </p:txBody>
      </p:sp>
      <p:sp>
        <p:nvSpPr>
          <p:cNvPr id="13" name="Rectangle 12"/>
          <p:cNvSpPr/>
          <p:nvPr userDrawn="1"/>
        </p:nvSpPr>
        <p:spPr bwMode="white">
          <a:xfrm>
            <a:off x="2295430" y="-982"/>
            <a:ext cx="4562571" cy="5144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endParaRPr lang="en-US" sz="675" dirty="0">
              <a:solidFill>
                <a:srgbClr val="FFFFFF"/>
              </a:solidFill>
              <a:sym typeface="+mn-lt"/>
            </a:endParaRPr>
          </a:p>
        </p:txBody>
      </p:sp>
      <p:sp>
        <p:nvSpPr>
          <p:cNvPr id="16" name="Copyright" hidden="1"/>
          <p:cNvSpPr txBox="1"/>
          <p:nvPr userDrawn="1"/>
        </p:nvSpPr>
        <p:spPr>
          <a:xfrm rot="16200000">
            <a:off x="4855073" y="2950946"/>
            <a:ext cx="3850481" cy="54567"/>
          </a:xfrm>
          <a:prstGeom prst="rect">
            <a:avLst/>
          </a:prstGeom>
          <a:noFill/>
        </p:spPr>
        <p:txBody>
          <a:bodyPr wrap="square" lIns="0" tIns="0" rIns="0" bIns="0" rtlCol="0" anchor="t">
            <a:spAutoFit/>
          </a:bodyPr>
          <a:lstStyle/>
          <a:p>
            <a:pPr defTabSz="685800">
              <a:lnSpc>
                <a:spcPct val="90000"/>
              </a:lnSpc>
              <a:spcAft>
                <a:spcPts val="338"/>
              </a:spcAft>
            </a:pPr>
            <a:r>
              <a:rPr lang="en-US" sz="394" dirty="0">
                <a:solidFill>
                  <a:srgbClr val="FFFFFF">
                    <a:lumMod val="50000"/>
                  </a:srgbClr>
                </a:solidFill>
                <a:sym typeface="+mn-lt"/>
              </a:rPr>
              <a:t>Copyright © 2020 by Boston Consulting Group. All rights reserved.</a:t>
            </a:r>
          </a:p>
        </p:txBody>
      </p:sp>
      <p:sp>
        <p:nvSpPr>
          <p:cNvPr id="12" name="Date Placeholder 1"/>
          <p:cNvSpPr>
            <a:spLocks noGrp="1"/>
          </p:cNvSpPr>
          <p:nvPr>
            <p:ph type="dt" sz="half" idx="29"/>
          </p:nvPr>
        </p:nvSpPr>
        <p:spPr>
          <a:xfrm>
            <a:off x="5443538" y="4796083"/>
            <a:ext cx="833654" cy="123111"/>
          </a:xfrm>
          <a:prstGeom prst="rect">
            <a:avLst/>
          </a:prstGeom>
        </p:spPr>
        <p:txBody>
          <a:bodyPr/>
          <a:lstStyle>
            <a:lvl1pPr>
              <a:defRPr>
                <a:solidFill>
                  <a:schemeClr val="bg1">
                    <a:lumMod val="50000"/>
                  </a:schemeClr>
                </a:solidFill>
                <a:latin typeface="+mn-lt"/>
                <a:ea typeface="+mn-ea"/>
                <a:cs typeface="+mn-cs"/>
                <a:sym typeface="+mn-lt"/>
              </a:defRPr>
            </a:lvl1pPr>
          </a:lstStyle>
          <a:p>
            <a:pPr defTabSz="685800"/>
            <a:endParaRPr lang="en-US" dirty="0">
              <a:solidFill>
                <a:srgbClr val="FFFFFF">
                  <a:lumMod val="50000"/>
                </a:srgbClr>
              </a:solidFill>
            </a:endParaRPr>
          </a:p>
        </p:txBody>
      </p:sp>
      <p:sp>
        <p:nvSpPr>
          <p:cNvPr id="15" name="TextBox 14"/>
          <p:cNvSpPr txBox="1"/>
          <p:nvPr userDrawn="1"/>
        </p:nvSpPr>
        <p:spPr>
          <a:xfrm>
            <a:off x="6311519" y="4942941"/>
            <a:ext cx="475488" cy="92333"/>
          </a:xfrm>
          <a:prstGeom prst="rect">
            <a:avLst/>
          </a:prstGeom>
          <a:noFill/>
        </p:spPr>
        <p:txBody>
          <a:bodyPr vert="horz" wrap="square" lIns="0" tIns="0" rIns="0" bIns="0" rtlCol="0" anchor="b" anchorCtr="0">
            <a:spAutoFit/>
          </a:bodyPr>
          <a:lstStyle/>
          <a:p>
            <a:pPr algn="r" defTabSz="685800">
              <a:defRPr/>
            </a:pPr>
            <a:fld id="{DFCF27A5-1A5B-48D3-A060-2758FFBB1ADD}" type="slidenum">
              <a:rPr lang="en-US" sz="600" smtClean="0">
                <a:solidFill>
                  <a:srgbClr val="404040">
                    <a:lumMod val="100000"/>
                    <a:tint val="75000"/>
                  </a:srgbClr>
                </a:solidFill>
                <a:sym typeface="+mn-lt"/>
              </a:rPr>
              <a:pPr algn="r" defTabSz="685800">
                <a:defRPr/>
              </a:pPr>
              <a:t>‹#›</a:t>
            </a:fld>
            <a:endParaRPr lang="en-US" sz="600" dirty="0">
              <a:solidFill>
                <a:srgbClr val="404040">
                  <a:lumMod val="100000"/>
                  <a:tint val="75000"/>
                </a:srgbClr>
              </a:solidFill>
              <a:sym typeface="+mn-lt"/>
            </a:endParaRPr>
          </a:p>
        </p:txBody>
      </p:sp>
      <p:pic>
        <p:nvPicPr>
          <p:cNvPr id="18" name="Picture 17">
            <a:extLst>
              <a:ext uri="{FF2B5EF4-FFF2-40B4-BE49-F238E27FC236}">
                <a16:creationId xmlns="" xmlns:a16="http://schemas.microsoft.com/office/drawing/2014/main" id="{925152E7-3E06-FC42-B559-03A50F365A4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832" y="4778372"/>
            <a:ext cx="514577" cy="206010"/>
          </a:xfrm>
          <a:prstGeom prst="rect">
            <a:avLst/>
          </a:prstGeom>
        </p:spPr>
      </p:pic>
    </p:spTree>
    <p:extLst>
      <p:ext uri="{BB962C8B-B14F-4D97-AF65-F5344CB8AC3E}">
        <p14:creationId xmlns:p14="http://schemas.microsoft.com/office/powerpoint/2010/main" val="943127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370014"/>
            <a:ext cx="290036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370014"/>
            <a:ext cx="290036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8C2C74E-8974-C64B-A417-A2A5D17B45D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699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766162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ody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2EBF1D4-65D5-442F-91F5-B4D46859DE1A}"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1414274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and Content Non-specific">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188418" y="708422"/>
            <a:ext cx="6481167"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9" name="Rectangle 2"/>
          <p:cNvSpPr>
            <a:spLocks noGrp="1" noChangeArrowheads="1"/>
          </p:cNvSpPr>
          <p:nvPr>
            <p:ph type="title"/>
          </p:nvPr>
        </p:nvSpPr>
        <p:spPr bwMode="auto">
          <a:xfrm>
            <a:off x="188418" y="222656"/>
            <a:ext cx="6481167" cy="485768"/>
          </a:xfrm>
          <a:prstGeom prst="rect">
            <a:avLst/>
          </a:prstGeom>
          <a:noFill/>
          <a:ln>
            <a:noFill/>
          </a:ln>
        </p:spPr>
        <p:txBody>
          <a:bodyPr/>
          <a:lstStyle>
            <a:lvl1pPr>
              <a:defRPr sz="1238"/>
            </a:lvl1pPr>
          </a:lstStyle>
          <a:p>
            <a:pPr lvl="0"/>
            <a:r>
              <a:rPr lang="en-US" altLang="en-US" noProof="0"/>
              <a:t>Click to edit Master title style</a:t>
            </a:r>
            <a:endParaRPr lang="en-US" altLang="en-US"/>
          </a:p>
        </p:txBody>
      </p:sp>
      <p:sp>
        <p:nvSpPr>
          <p:cNvPr id="11" name="TextBox 10">
            <a:extLst>
              <a:ext uri="{FF2B5EF4-FFF2-40B4-BE49-F238E27FC236}">
                <a16:creationId xmlns="" xmlns:a16="http://schemas.microsoft.com/office/drawing/2014/main" id="{187566AF-9631-46B6-9371-F94830F0EC0E}"/>
              </a:ext>
            </a:extLst>
          </p:cNvPr>
          <p:cNvSpPr txBox="1"/>
          <p:nvPr userDrawn="1"/>
        </p:nvSpPr>
        <p:spPr>
          <a:xfrm>
            <a:off x="2435269" y="22633"/>
            <a:ext cx="2004134" cy="161583"/>
          </a:xfrm>
          <a:prstGeom prst="rect">
            <a:avLst/>
          </a:prstGeom>
          <a:noFill/>
        </p:spPr>
        <p:txBody>
          <a:bodyPr wrap="square" rtlCol="0">
            <a:spAutoFit/>
          </a:bodyPr>
          <a:lstStyle/>
          <a:p>
            <a:pPr algn="ctr" defTabSz="685800"/>
            <a:r>
              <a:rPr lang="en-US" sz="450" b="1" i="1">
                <a:solidFill>
                  <a:srgbClr val="E7E6E6">
                    <a:lumMod val="75000"/>
                  </a:srgbClr>
                </a:solidFill>
              </a:rPr>
              <a:t>For Internal Use Only</a:t>
            </a:r>
            <a:endParaRPr lang="en-US" sz="450" i="1">
              <a:solidFill>
                <a:srgbClr val="E7E6E6">
                  <a:lumMod val="75000"/>
                </a:srgbClr>
              </a:solidFill>
            </a:endParaRPr>
          </a:p>
        </p:txBody>
      </p:sp>
      <p:sp>
        <p:nvSpPr>
          <p:cNvPr id="7" name="Slide Number Placeholder 5">
            <a:extLst>
              <a:ext uri="{FF2B5EF4-FFF2-40B4-BE49-F238E27FC236}">
                <a16:creationId xmlns="" xmlns:a16="http://schemas.microsoft.com/office/drawing/2014/main" id="{F4EE2C11-931E-448C-A813-F5E09634CF18}"/>
              </a:ext>
            </a:extLst>
          </p:cNvPr>
          <p:cNvSpPr>
            <a:spLocks noGrp="1"/>
          </p:cNvSpPr>
          <p:nvPr>
            <p:ph type="sldNum" sz="quarter" idx="4"/>
          </p:nvPr>
        </p:nvSpPr>
        <p:spPr>
          <a:xfrm>
            <a:off x="6663675" y="4732631"/>
            <a:ext cx="170079" cy="274637"/>
          </a:xfrm>
          <a:prstGeom prst="rect">
            <a:avLst/>
          </a:prstGeom>
        </p:spPr>
        <p:txBody>
          <a:bodyPr vert="horz" wrap="square" lIns="68598" tIns="34299" rIns="68598" bIns="34299" numCol="1" anchor="ctr" anchorCtr="0" compatLnSpc="1">
            <a:prstTxWarp prst="textNoShape">
              <a:avLst/>
            </a:prstTxWarp>
          </a:bodyPr>
          <a:lstStyle>
            <a:lvl1pPr algn="r" eaLnBrk="1" hangingPunct="1">
              <a:defRPr sz="394">
                <a:solidFill>
                  <a:schemeClr val="accent2"/>
                </a:solidFill>
              </a:defRPr>
            </a:lvl1pPr>
          </a:lstStyle>
          <a:p>
            <a:pPr defTabSz="514325"/>
            <a:fld id="{A0230F2F-2A13-4E9B-A2EE-3701752AA491}" type="slidenum">
              <a:rPr lang="en-US" altLang="en-US" smtClean="0">
                <a:solidFill>
                  <a:srgbClr val="243A7E"/>
                </a:solidFill>
              </a:rPr>
              <a:pPr defTabSz="514325"/>
              <a:t>‹#›</a:t>
            </a:fld>
            <a:endParaRPr lang="en-US" altLang="en-US">
              <a:solidFill>
                <a:srgbClr val="243A7E"/>
              </a:solidFill>
            </a:endParaRPr>
          </a:p>
        </p:txBody>
      </p:sp>
      <p:sp>
        <p:nvSpPr>
          <p:cNvPr id="10" name="TextBox 9">
            <a:extLst>
              <a:ext uri="{FF2B5EF4-FFF2-40B4-BE49-F238E27FC236}">
                <a16:creationId xmlns="" xmlns:a16="http://schemas.microsoft.com/office/drawing/2014/main" id="{20E9DF42-D1E2-4876-81AF-08EF9CB05C34}"/>
              </a:ext>
            </a:extLst>
          </p:cNvPr>
          <p:cNvSpPr txBox="1">
            <a:spLocks noChangeArrowheads="1"/>
          </p:cNvSpPr>
          <p:nvPr userDrawn="1"/>
        </p:nvSpPr>
        <p:spPr bwMode="auto">
          <a:xfrm>
            <a:off x="2834836" y="4891090"/>
            <a:ext cx="1207383" cy="15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lnSpc>
                <a:spcPct val="110000"/>
              </a:lnSpc>
              <a:spcBef>
                <a:spcPct val="0"/>
              </a:spcBef>
              <a:spcAft>
                <a:spcPct val="0"/>
              </a:spcAft>
              <a:defRPr sz="1400">
                <a:solidFill>
                  <a:schemeClr val="tx1"/>
                </a:solidFill>
                <a:latin typeface="Arial" pitchFamily="34" charset="0"/>
              </a:defRPr>
            </a:lvl6pPr>
            <a:lvl7pPr marL="2971800" indent="-228600" eaLnBrk="0" fontAlgn="base" hangingPunct="0">
              <a:lnSpc>
                <a:spcPct val="110000"/>
              </a:lnSpc>
              <a:spcBef>
                <a:spcPct val="0"/>
              </a:spcBef>
              <a:spcAft>
                <a:spcPct val="0"/>
              </a:spcAft>
              <a:defRPr sz="1400">
                <a:solidFill>
                  <a:schemeClr val="tx1"/>
                </a:solidFill>
                <a:latin typeface="Arial" pitchFamily="34" charset="0"/>
              </a:defRPr>
            </a:lvl7pPr>
            <a:lvl8pPr marL="3429000" indent="-228600" eaLnBrk="0" fontAlgn="base" hangingPunct="0">
              <a:lnSpc>
                <a:spcPct val="110000"/>
              </a:lnSpc>
              <a:spcBef>
                <a:spcPct val="0"/>
              </a:spcBef>
              <a:spcAft>
                <a:spcPct val="0"/>
              </a:spcAft>
              <a:defRPr sz="1400">
                <a:solidFill>
                  <a:schemeClr val="tx1"/>
                </a:solidFill>
                <a:latin typeface="Arial" pitchFamily="34" charset="0"/>
              </a:defRPr>
            </a:lvl8pPr>
            <a:lvl9pPr marL="3886200" indent="-228600" eaLnBrk="0" fontAlgn="base" hangingPunct="0">
              <a:lnSpc>
                <a:spcPct val="110000"/>
              </a:lnSpc>
              <a:spcBef>
                <a:spcPct val="0"/>
              </a:spcBef>
              <a:spcAft>
                <a:spcPct val="0"/>
              </a:spcAft>
              <a:defRPr sz="1400">
                <a:solidFill>
                  <a:schemeClr val="tx1"/>
                </a:solidFill>
                <a:latin typeface="Arial" pitchFamily="34" charset="0"/>
              </a:defRPr>
            </a:lvl9pPr>
          </a:lstStyle>
          <a:p>
            <a:pPr algn="ctr" defTabSz="514325" eaLnBrk="1" hangingPunct="1">
              <a:lnSpc>
                <a:spcPct val="110000"/>
              </a:lnSpc>
              <a:defRPr/>
            </a:pPr>
            <a:r>
              <a:rPr lang="en-US" sz="394" dirty="0">
                <a:solidFill>
                  <a:srgbClr val="FFFFFF">
                    <a:lumMod val="65000"/>
                  </a:srgbClr>
                </a:solidFill>
                <a:ea typeface="MS PGothic" panose="020B0600070205080204" pitchFamily="34" charset="-128"/>
              </a:rPr>
              <a:t>Kite / Gilead Confidential – Internal Use Only</a:t>
            </a:r>
          </a:p>
        </p:txBody>
      </p:sp>
      <p:pic>
        <p:nvPicPr>
          <p:cNvPr id="14" name="Picture 13" descr="A close up of a sign&#10;&#10;Description automatically generated">
            <a:extLst>
              <a:ext uri="{FF2B5EF4-FFF2-40B4-BE49-F238E27FC236}">
                <a16:creationId xmlns="" xmlns:a16="http://schemas.microsoft.com/office/drawing/2014/main" id="{FCB15230-D45E-4549-9198-08077B44F9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35" y="4687826"/>
            <a:ext cx="651272" cy="380054"/>
          </a:xfrm>
          <a:prstGeom prst="rect">
            <a:avLst/>
          </a:prstGeom>
        </p:spPr>
      </p:pic>
    </p:spTree>
    <p:extLst>
      <p:ext uri="{BB962C8B-B14F-4D97-AF65-F5344CB8AC3E}">
        <p14:creationId xmlns:p14="http://schemas.microsoft.com/office/powerpoint/2010/main" val="5119654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4" y="0"/>
            <a:ext cx="685561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2936084" y="1468441"/>
            <a:ext cx="3645694" cy="3681412"/>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a:lstStyle/>
          <a:p>
            <a:pPr algn="ctr" defTabSz="514312" eaLnBrk="0" fontAlgn="base" hangingPunct="0">
              <a:spcBef>
                <a:spcPct val="0"/>
              </a:spcBef>
              <a:spcAft>
                <a:spcPct val="0"/>
              </a:spcAft>
              <a:defRPr/>
            </a:pPr>
            <a:endParaRPr lang="en-US" altLang="en-US" sz="1350">
              <a:solidFill>
                <a:srgbClr val="FFFFFF"/>
              </a:solidFill>
              <a:cs typeface="Arial" panose="020B0604020202020204" pitchFamily="34" charset="0"/>
            </a:endParaRPr>
          </a:p>
        </p:txBody>
      </p:sp>
      <p:pic>
        <p:nvPicPr>
          <p:cNvPr id="1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694" y="4543425"/>
            <a:ext cx="92035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a:spLocks noGrp="1"/>
          </p:cNvSpPr>
          <p:nvPr>
            <p:ph type="body" sz="quarter" idx="12"/>
          </p:nvPr>
        </p:nvSpPr>
        <p:spPr>
          <a:xfrm>
            <a:off x="3107531" y="1685926"/>
            <a:ext cx="3306366" cy="460116"/>
          </a:xfrm>
        </p:spPr>
        <p:txBody>
          <a:bodyPr/>
          <a:lstStyle>
            <a:lvl1pPr marL="0" indent="0">
              <a:buNone/>
              <a:defRPr sz="2100" b="1">
                <a:solidFill>
                  <a:schemeClr val="accent3"/>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8" name="Text Placeholder 16"/>
          <p:cNvSpPr>
            <a:spLocks noGrp="1"/>
          </p:cNvSpPr>
          <p:nvPr>
            <p:ph type="body" sz="quarter" idx="13"/>
          </p:nvPr>
        </p:nvSpPr>
        <p:spPr>
          <a:xfrm>
            <a:off x="3107531" y="2208865"/>
            <a:ext cx="3306366" cy="393700"/>
          </a:xfrm>
        </p:spPr>
        <p:txBody>
          <a:bodyPr/>
          <a:lstStyle>
            <a:lvl1pPr marL="0" indent="0">
              <a:buNone/>
              <a:defRPr sz="2100"/>
            </a:lvl1pPr>
          </a:lstStyle>
          <a:p>
            <a:pPr lvl="0"/>
            <a:r>
              <a:rPr lang="en-US"/>
              <a:t>Edit Master text styles</a:t>
            </a:r>
          </a:p>
        </p:txBody>
      </p:sp>
      <p:sp>
        <p:nvSpPr>
          <p:cNvPr id="9" name="Text Placeholder 18"/>
          <p:cNvSpPr>
            <a:spLocks noGrp="1"/>
          </p:cNvSpPr>
          <p:nvPr>
            <p:ph type="body" sz="quarter" idx="14"/>
          </p:nvPr>
        </p:nvSpPr>
        <p:spPr>
          <a:xfrm>
            <a:off x="3107531" y="3427414"/>
            <a:ext cx="3306366" cy="311052"/>
          </a:xfrm>
        </p:spPr>
        <p:txBody>
          <a:bodyPr/>
          <a:lstStyle>
            <a:lvl1pPr marL="0" indent="0">
              <a:buNone/>
              <a:defRPr/>
            </a:lvl1pPr>
          </a:lstStyle>
          <a:p>
            <a:pPr lvl="0"/>
            <a:r>
              <a:rPr lang="en-US"/>
              <a:t>Edit Master text styles</a:t>
            </a:r>
          </a:p>
        </p:txBody>
      </p:sp>
      <p:sp>
        <p:nvSpPr>
          <p:cNvPr id="12" name="Text Placeholder 18"/>
          <p:cNvSpPr>
            <a:spLocks noGrp="1"/>
          </p:cNvSpPr>
          <p:nvPr>
            <p:ph type="body" sz="quarter" idx="15"/>
          </p:nvPr>
        </p:nvSpPr>
        <p:spPr>
          <a:xfrm>
            <a:off x="3107531" y="3694641"/>
            <a:ext cx="3306366" cy="311052"/>
          </a:xfrm>
        </p:spPr>
        <p:txBody>
          <a:bodyPr/>
          <a:lstStyle>
            <a:lvl1pPr marL="0" indent="0">
              <a:buNone/>
              <a:defRPr/>
            </a:lvl1pPr>
          </a:lstStyle>
          <a:p>
            <a:pPr lvl="0"/>
            <a:r>
              <a:rPr lang="en-US"/>
              <a:t>Edit Master text styles</a:t>
            </a:r>
          </a:p>
        </p:txBody>
      </p:sp>
      <p:sp>
        <p:nvSpPr>
          <p:cNvPr id="13" name="Text Placeholder 18"/>
          <p:cNvSpPr>
            <a:spLocks noGrp="1"/>
          </p:cNvSpPr>
          <p:nvPr>
            <p:ph type="body" sz="quarter" idx="16"/>
          </p:nvPr>
        </p:nvSpPr>
        <p:spPr>
          <a:xfrm>
            <a:off x="3107531" y="4101849"/>
            <a:ext cx="3306366" cy="311052"/>
          </a:xfrm>
        </p:spPr>
        <p:txBody>
          <a:bodyPr/>
          <a:lstStyle>
            <a:lvl1pPr marL="0" indent="0">
              <a:buNone/>
              <a:defRPr>
                <a:solidFill>
                  <a:schemeClr val="tx1">
                    <a:lumMod val="65000"/>
                    <a:lumOff val="35000"/>
                  </a:schemeClr>
                </a:solidFill>
              </a:defRPr>
            </a:lvl1pPr>
          </a:lstStyle>
          <a:p>
            <a:pPr lvl="0"/>
            <a:r>
              <a:rPr lang="en-US"/>
              <a:t>Edit Master text styles</a:t>
            </a:r>
          </a:p>
        </p:txBody>
      </p:sp>
    </p:spTree>
    <p:extLst>
      <p:ext uri="{BB962C8B-B14F-4D97-AF65-F5344CB8AC3E}">
        <p14:creationId xmlns:p14="http://schemas.microsoft.com/office/powerpoint/2010/main" val="3643863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5" name="Footer Placeholder 3">
            <a:extLst>
              <a:ext uri="{FF2B5EF4-FFF2-40B4-BE49-F238E27FC236}">
                <a16:creationId xmlns="" xmlns:a16="http://schemas.microsoft.com/office/drawing/2014/main" id="{1038D1A7-0D1C-4D71-AE29-7F00E496208A}"/>
              </a:ext>
            </a:extLst>
          </p:cNvPr>
          <p:cNvSpPr>
            <a:spLocks noGrp="1"/>
          </p:cNvSpPr>
          <p:nvPr>
            <p:ph type="ftr" sz="quarter" idx="11"/>
          </p:nvPr>
        </p:nvSpPr>
        <p:spPr>
          <a:xfrm>
            <a:off x="1" y="4901724"/>
            <a:ext cx="4645721" cy="241776"/>
          </a:xfrm>
        </p:spPr>
        <p:txBody>
          <a:bodyPr/>
          <a:lstStyle>
            <a:lvl1pPr>
              <a:defRPr sz="450" b="1"/>
            </a:lvl1pPr>
          </a:lstStyle>
          <a:p>
            <a:pPr defTabSz="685800">
              <a:defRPr/>
            </a:pPr>
            <a:r>
              <a:rPr lang="en-GB" smtClean="0">
                <a:solidFill>
                  <a:srgbClr val="000000"/>
                </a:solidFill>
              </a:rPr>
              <a:t>Kite Confidential Internal Use Only</a:t>
            </a:r>
            <a:endParaRPr lang="en-GB">
              <a:solidFill>
                <a:srgbClr val="000000"/>
              </a:solidFill>
            </a:endParaRPr>
          </a:p>
        </p:txBody>
      </p:sp>
      <p:sp>
        <p:nvSpPr>
          <p:cNvPr id="6" name="Rectangle 2">
            <a:extLst>
              <a:ext uri="{FF2B5EF4-FFF2-40B4-BE49-F238E27FC236}">
                <a16:creationId xmlns="" xmlns:a16="http://schemas.microsoft.com/office/drawing/2014/main" id="{F27798C7-7907-47BC-8D2A-0CA0C9E1D505}"/>
              </a:ext>
            </a:extLst>
          </p:cNvPr>
          <p:cNvSpPr>
            <a:spLocks noGrp="1" noChangeArrowheads="1"/>
          </p:cNvSpPr>
          <p:nvPr>
            <p:ph type="title"/>
          </p:nvPr>
        </p:nvSpPr>
        <p:spPr bwMode="auto">
          <a:xfrm>
            <a:off x="188419" y="222649"/>
            <a:ext cx="5325115" cy="447272"/>
          </a:xfrm>
          <a:prstGeom prst="rect">
            <a:avLst/>
          </a:prstGeom>
          <a:noFill/>
          <a:ln>
            <a:noFill/>
          </a:ln>
        </p:spPr>
        <p:txBody>
          <a:bodyPr/>
          <a:lstStyle>
            <a:lvl1pPr>
              <a:defRPr>
                <a:solidFill>
                  <a:srgbClr val="2C70AC"/>
                </a:solidFill>
              </a:defRPr>
            </a:lvl1pPr>
          </a:lstStyle>
          <a:p>
            <a:pPr lvl="0"/>
            <a:r>
              <a:rPr lang="en-US" altLang="en-US"/>
              <a:t>Click to edit Master title style</a:t>
            </a:r>
          </a:p>
        </p:txBody>
      </p:sp>
      <p:sp>
        <p:nvSpPr>
          <p:cNvPr id="4" name="Rectangle 3">
            <a:extLst>
              <a:ext uri="{FF2B5EF4-FFF2-40B4-BE49-F238E27FC236}">
                <a16:creationId xmlns="" xmlns:a16="http://schemas.microsoft.com/office/drawing/2014/main" id="{D2F7EF8E-25CF-CB45-AD00-BA4D7866760A}"/>
              </a:ext>
            </a:extLst>
          </p:cNvPr>
          <p:cNvSpPr/>
          <p:nvPr userDrawn="1"/>
        </p:nvSpPr>
        <p:spPr>
          <a:xfrm>
            <a:off x="5647670" y="4962300"/>
            <a:ext cx="1297150" cy="159083"/>
          </a:xfrm>
          <a:prstGeom prst="rect">
            <a:avLst/>
          </a:prstGeom>
        </p:spPr>
        <p:txBody>
          <a:bodyPr wrap="none">
            <a:spAutoFit/>
          </a:bodyPr>
          <a:lstStyle/>
          <a:p>
            <a:pPr algn="ctr" defTabSz="514312">
              <a:lnSpc>
                <a:spcPct val="110000"/>
              </a:lnSpc>
              <a:defRPr/>
            </a:pPr>
            <a:r>
              <a:rPr lang="en-US" sz="394" b="1">
                <a:solidFill>
                  <a:srgbClr val="595959"/>
                </a:solidFill>
                <a:ea typeface="MS PGothic" panose="020B0600070205080204" pitchFamily="34" charset="-128"/>
              </a:rPr>
              <a:t>INTERNAL USE ONLY</a:t>
            </a:r>
            <a:r>
              <a:rPr lang="en-US" sz="394">
                <a:solidFill>
                  <a:srgbClr val="595959"/>
                </a:solidFill>
                <a:ea typeface="MS PGothic" panose="020B0600070205080204" pitchFamily="34" charset="-128"/>
              </a:rPr>
              <a:t>–Kite–Gilead Confidential</a:t>
            </a:r>
          </a:p>
        </p:txBody>
      </p:sp>
    </p:spTree>
    <p:extLst>
      <p:ext uri="{BB962C8B-B14F-4D97-AF65-F5344CB8AC3E}">
        <p14:creationId xmlns:p14="http://schemas.microsoft.com/office/powerpoint/2010/main" val="11720069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mp; Content Grey">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B7A3848-1CE1-804B-8CD4-52DB9DC8B9C3}"/>
              </a:ext>
            </a:extLst>
          </p:cNvPr>
          <p:cNvSpPr>
            <a:spLocks noGrp="1"/>
          </p:cNvSpPr>
          <p:nvPr>
            <p:ph type="title" hasCustomPrompt="1"/>
          </p:nvPr>
        </p:nvSpPr>
        <p:spPr>
          <a:xfrm>
            <a:off x="433139" y="365128"/>
            <a:ext cx="6172199" cy="740264"/>
          </a:xfrm>
        </p:spPr>
        <p:txBody>
          <a:bodyPr/>
          <a:lstStyle>
            <a:lvl1pPr algn="l">
              <a:lnSpc>
                <a:spcPct val="80000"/>
              </a:lnSpc>
              <a:defRPr sz="1500" b="1" i="0">
                <a:solidFill>
                  <a:schemeClr val="accent3"/>
                </a:solidFill>
                <a:latin typeface="+mj-lt"/>
              </a:defRPr>
            </a:lvl1pPr>
          </a:lstStyle>
          <a:p>
            <a:r>
              <a:rPr lang="en-US"/>
              <a:t>Click to edit master title style</a:t>
            </a:r>
          </a:p>
        </p:txBody>
      </p:sp>
      <p:sp>
        <p:nvSpPr>
          <p:cNvPr id="7" name="Content Placeholder 7">
            <a:extLst>
              <a:ext uri="{FF2B5EF4-FFF2-40B4-BE49-F238E27FC236}">
                <a16:creationId xmlns="" xmlns:a16="http://schemas.microsoft.com/office/drawing/2014/main" id="{0CB61E18-BDCB-604C-B04B-7373C9E39EBA}"/>
              </a:ext>
            </a:extLst>
          </p:cNvPr>
          <p:cNvSpPr>
            <a:spLocks noGrp="1"/>
          </p:cNvSpPr>
          <p:nvPr>
            <p:ph sz="quarter" idx="13"/>
          </p:nvPr>
        </p:nvSpPr>
        <p:spPr>
          <a:xfrm>
            <a:off x="433139" y="1105391"/>
            <a:ext cx="6172199" cy="3172142"/>
          </a:xfrm>
        </p:spPr>
        <p:txBody>
          <a:bodyPr/>
          <a:lstStyle>
            <a:lvl1pPr>
              <a:lnSpc>
                <a:spcPct val="110000"/>
              </a:lnSpc>
              <a:spcAft>
                <a:spcPts val="600"/>
              </a:spcAft>
              <a:defRPr sz="1500">
                <a:latin typeface="+mj-lt"/>
              </a:defRPr>
            </a:lvl1pPr>
            <a:lvl2pPr marL="11906" indent="0">
              <a:lnSpc>
                <a:spcPct val="110000"/>
              </a:lnSpc>
              <a:buNone/>
              <a:tabLst/>
              <a:defRPr sz="1350" b="0">
                <a:solidFill>
                  <a:schemeClr val="tx1"/>
                </a:solidFill>
                <a:latin typeface="+mj-lt"/>
              </a:defRPr>
            </a:lvl2pPr>
            <a:lvl3pPr marL="302404" indent="-214302">
              <a:lnSpc>
                <a:spcPct val="110000"/>
              </a:lnSpc>
              <a:buFont typeface="Arial" panose="020B0604020202020204" pitchFamily="34" charset="0"/>
              <a:buChar char="•"/>
              <a:tabLst/>
              <a:defRPr sz="1200">
                <a:latin typeface="+mj-lt"/>
              </a:defRPr>
            </a:lvl3pPr>
            <a:lvl4pPr marL="607189" indent="-214302">
              <a:lnSpc>
                <a:spcPct val="110000"/>
              </a:lnSpc>
              <a:buFont typeface="Arial" panose="020B0604020202020204" pitchFamily="34" charset="0"/>
              <a:buChar char="•"/>
              <a:tabLst/>
              <a:defRPr sz="105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 xmlns:a16="http://schemas.microsoft.com/office/drawing/2014/main" id="{738E9A0F-ACA3-A24A-9447-CA7AACAF4AAA}"/>
              </a:ext>
            </a:extLst>
          </p:cNvPr>
          <p:cNvSpPr/>
          <p:nvPr userDrawn="1"/>
        </p:nvSpPr>
        <p:spPr>
          <a:xfrm>
            <a:off x="2929505" y="4862499"/>
            <a:ext cx="998991" cy="161583"/>
          </a:xfrm>
          <a:prstGeom prst="rect">
            <a:avLst/>
          </a:prstGeom>
        </p:spPr>
        <p:txBody>
          <a:bodyPr wrap="none">
            <a:spAutoFit/>
          </a:bodyPr>
          <a:lstStyle/>
          <a:p>
            <a:pPr algn="ctr" defTabSz="685766">
              <a:defRPr/>
            </a:pPr>
            <a:r>
              <a:rPr lang="en-US" sz="450">
                <a:solidFill>
                  <a:srgbClr val="E7E6E6"/>
                </a:solidFill>
              </a:rPr>
              <a:t>Confidential – Internal Use Only</a:t>
            </a:r>
          </a:p>
        </p:txBody>
      </p:sp>
      <p:sp>
        <p:nvSpPr>
          <p:cNvPr id="13" name="Slide Number Placeholder 2">
            <a:extLst>
              <a:ext uri="{FF2B5EF4-FFF2-40B4-BE49-F238E27FC236}">
                <a16:creationId xmlns="" xmlns:a16="http://schemas.microsoft.com/office/drawing/2014/main" id="{D8B105DD-1379-A148-91DB-2758B791A7A4}"/>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a:solidFill>
                <a:srgbClr val="E7E6E6"/>
              </a:solidFill>
            </a:endParaRPr>
          </a:p>
        </p:txBody>
      </p:sp>
      <p:pic>
        <p:nvPicPr>
          <p:cNvPr id="8" name="Picture 7">
            <a:extLst>
              <a:ext uri="{FF2B5EF4-FFF2-40B4-BE49-F238E27FC236}">
                <a16:creationId xmlns="" xmlns:a16="http://schemas.microsoft.com/office/drawing/2014/main" id="{95F58765-319A-A64D-8E12-FC97B0AE6085}"/>
              </a:ext>
            </a:extLst>
          </p:cNvPr>
          <p:cNvPicPr>
            <a:picLocks noChangeAspect="1"/>
          </p:cNvPicPr>
          <p:nvPr userDrawn="1"/>
        </p:nvPicPr>
        <p:blipFill>
          <a:blip r:embed="rId2"/>
          <a:stretch>
            <a:fillRect/>
          </a:stretch>
        </p:blipFill>
        <p:spPr>
          <a:xfrm>
            <a:off x="99259" y="4778376"/>
            <a:ext cx="514576" cy="213175"/>
          </a:xfrm>
          <a:prstGeom prst="rect">
            <a:avLst/>
          </a:prstGeom>
        </p:spPr>
      </p:pic>
      <p:sp>
        <p:nvSpPr>
          <p:cNvPr id="9" name="Text Placeholder 2">
            <a:extLst>
              <a:ext uri="{FF2B5EF4-FFF2-40B4-BE49-F238E27FC236}">
                <a16:creationId xmlns="" xmlns:a16="http://schemas.microsoft.com/office/drawing/2014/main" id="{CC16E184-67F1-4D34-A39E-D30C4185B90D}"/>
              </a:ext>
            </a:extLst>
          </p:cNvPr>
          <p:cNvSpPr>
            <a:spLocks noGrp="1"/>
          </p:cNvSpPr>
          <p:nvPr>
            <p:ph type="body" sz="quarter" idx="15" hasCustomPrompt="1"/>
          </p:nvPr>
        </p:nvSpPr>
        <p:spPr>
          <a:xfrm>
            <a:off x="433136" y="4354513"/>
            <a:ext cx="6172200" cy="365760"/>
          </a:xfrm>
        </p:spPr>
        <p:txBody>
          <a:bodyPr lIns="0" tIns="0" rIns="0" bIns="0" anchor="b"/>
          <a:lstStyle>
            <a:lvl1pPr>
              <a:spcBef>
                <a:spcPts val="0"/>
              </a:spcBef>
              <a:defRPr sz="450"/>
            </a:lvl1pPr>
          </a:lstStyle>
          <a:p>
            <a:pPr lvl="0"/>
            <a:r>
              <a:rPr lang="en-US"/>
              <a:t>Footer</a:t>
            </a:r>
          </a:p>
        </p:txBody>
      </p:sp>
    </p:spTree>
    <p:extLst>
      <p:ext uri="{BB962C8B-B14F-4D97-AF65-F5344CB8AC3E}">
        <p14:creationId xmlns:p14="http://schemas.microsoft.com/office/powerpoint/2010/main" val="986859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le and Content Non-specific">
    <p:spTree>
      <p:nvGrpSpPr>
        <p:cNvPr id="1" name=""/>
        <p:cNvGrpSpPr/>
        <p:nvPr/>
      </p:nvGrpSpPr>
      <p:grpSpPr>
        <a:xfrm>
          <a:off x="0" y="0"/>
          <a:ext cx="0" cy="0"/>
          <a:chOff x="0" y="0"/>
          <a:chExt cx="0" cy="0"/>
        </a:xfrm>
      </p:grpSpPr>
      <p:cxnSp>
        <p:nvCxnSpPr>
          <p:cNvPr id="4" name="Straight Connector 9">
            <a:extLst>
              <a:ext uri="{FF2B5EF4-FFF2-40B4-BE49-F238E27FC236}">
                <a16:creationId xmlns="" xmlns:a16="http://schemas.microsoft.com/office/drawing/2014/main" id="{7790AFE6-D579-4D78-AA13-55D549298424}"/>
              </a:ext>
            </a:extLst>
          </p:cNvPr>
          <p:cNvCxnSpPr>
            <a:cxnSpLocks noChangeShapeType="1"/>
          </p:cNvCxnSpPr>
          <p:nvPr userDrawn="1"/>
        </p:nvCxnSpPr>
        <p:spPr bwMode="auto">
          <a:xfrm>
            <a:off x="188120" y="708025"/>
            <a:ext cx="6481763"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5" name="Picture 16">
            <a:extLst>
              <a:ext uri="{FF2B5EF4-FFF2-40B4-BE49-F238E27FC236}">
                <a16:creationId xmlns="" xmlns:a16="http://schemas.microsoft.com/office/drawing/2014/main" id="{174C6BE6-A38E-4E83-B237-3BAC3AC683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747" y="4662491"/>
            <a:ext cx="65127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122A5CD3-2AD4-4B43-A4BC-FF919C5B8E19}"/>
              </a:ext>
            </a:extLst>
          </p:cNvPr>
          <p:cNvSpPr/>
          <p:nvPr userDrawn="1"/>
        </p:nvSpPr>
        <p:spPr>
          <a:xfrm>
            <a:off x="4970698" y="5006979"/>
            <a:ext cx="1888659" cy="159083"/>
          </a:xfrm>
          <a:prstGeom prst="rect">
            <a:avLst/>
          </a:prstGeom>
        </p:spPr>
        <p:txBody>
          <a:bodyPr wrap="none">
            <a:spAutoFit/>
          </a:bodyPr>
          <a:lstStyle/>
          <a:p>
            <a:pPr algn="ctr" defTabSz="514299">
              <a:lnSpc>
                <a:spcPct val="110000"/>
              </a:lnSpc>
              <a:defRPr/>
            </a:pPr>
            <a:r>
              <a:rPr lang="en-US" sz="394">
                <a:solidFill>
                  <a:srgbClr val="FFFFFF">
                    <a:lumMod val="65000"/>
                  </a:srgbClr>
                </a:solidFill>
              </a:rPr>
              <a:t>Kite / Gilead Confidential – Do Not Distribute – YESCARTA</a:t>
            </a:r>
            <a:r>
              <a:rPr lang="en-US" sz="394" baseline="30000">
                <a:solidFill>
                  <a:srgbClr val="FFFFFF">
                    <a:lumMod val="65000"/>
                  </a:srgbClr>
                </a:solidFill>
              </a:rPr>
              <a:t>®</a:t>
            </a:r>
            <a:r>
              <a:rPr lang="en-US" sz="394">
                <a:solidFill>
                  <a:srgbClr val="FFFFFF">
                    <a:lumMod val="65000"/>
                  </a:srgbClr>
                </a:solidFill>
              </a:rPr>
              <a:t> Strategic Plan</a:t>
            </a:r>
          </a:p>
        </p:txBody>
      </p:sp>
      <p:sp>
        <p:nvSpPr>
          <p:cNvPr id="9" name="Rectangle 2"/>
          <p:cNvSpPr>
            <a:spLocks noGrp="1" noChangeArrowheads="1"/>
          </p:cNvSpPr>
          <p:nvPr>
            <p:ph type="title"/>
          </p:nvPr>
        </p:nvSpPr>
        <p:spPr bwMode="auto">
          <a:xfrm>
            <a:off x="188418" y="222656"/>
            <a:ext cx="6481167" cy="485768"/>
          </a:xfrm>
          <a:prstGeom prst="rect">
            <a:avLst/>
          </a:prstGeom>
          <a:noFill/>
          <a:ln>
            <a:noFill/>
          </a:ln>
        </p:spPr>
        <p:txBody>
          <a:bodyPr/>
          <a:lstStyle>
            <a:lvl1pPr>
              <a:defRPr sz="1238"/>
            </a:lvl1pPr>
          </a:lstStyle>
          <a:p>
            <a:pPr lvl="0"/>
            <a:r>
              <a:rPr lang="en-US" altLang="en-US" noProof="0"/>
              <a:t>Click to edit Master title style</a:t>
            </a:r>
            <a:endParaRPr lang="en-US" altLang="en-US"/>
          </a:p>
        </p:txBody>
      </p:sp>
      <p:sp>
        <p:nvSpPr>
          <p:cNvPr id="3" name="Content Placeholder 2"/>
          <p:cNvSpPr>
            <a:spLocks noGrp="1"/>
          </p:cNvSpPr>
          <p:nvPr>
            <p:ph idx="1"/>
          </p:nvPr>
        </p:nvSpPr>
        <p:spPr>
          <a:xfrm>
            <a:off x="188418" y="897740"/>
            <a:ext cx="6481167" cy="3752839"/>
          </a:xfrm>
        </p:spPr>
        <p:txBody>
          <a:bodyPr/>
          <a:lstStyle>
            <a:lvl2pPr marL="346436" indent="-173814">
              <a:tabLst/>
              <a:defRPr/>
            </a:lvl2pPr>
            <a:lvl3pPr marL="513109" indent="-166670">
              <a:tabLst/>
              <a:defRPr/>
            </a:lvl3pPr>
            <a:lvl4pPr marL="685733" indent="-172624">
              <a:tabLst/>
              <a:defRPr/>
            </a:lvl4pPr>
            <a:lvl5pPr marL="858356" indent="-172624">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 xmlns:a16="http://schemas.microsoft.com/office/drawing/2014/main" id="{B3FC451F-8494-471C-91B8-A4C73E5727FD}"/>
              </a:ext>
            </a:extLst>
          </p:cNvPr>
          <p:cNvSpPr>
            <a:spLocks noGrp="1"/>
          </p:cNvSpPr>
          <p:nvPr>
            <p:ph type="sldNum" sz="quarter" idx="10"/>
          </p:nvPr>
        </p:nvSpPr>
        <p:spPr>
          <a:xfrm>
            <a:off x="6663929" y="4732342"/>
            <a:ext cx="170259" cy="274637"/>
          </a:xfrm>
        </p:spPr>
        <p:txBody>
          <a:bodyPr/>
          <a:lstStyle>
            <a:lvl1pPr algn="r" defTabSz="514299" eaLnBrk="1" hangingPunct="1">
              <a:defRPr sz="394">
                <a:solidFill>
                  <a:srgbClr val="243A7E"/>
                </a:solidFill>
              </a:defRPr>
            </a:lvl1pPr>
          </a:lstStyle>
          <a:p>
            <a:pPr>
              <a:defRPr/>
            </a:pPr>
            <a:fld id="{5DE3033D-C049-4F25-8289-AD167A0CBA4B}" type="slidenum">
              <a:rPr lang="en-US" altLang="en-US"/>
              <a:pPr>
                <a:defRPr/>
              </a:pPr>
              <a:t>‹#›</a:t>
            </a:fld>
            <a:endParaRPr lang="en-US" altLang="en-US"/>
          </a:p>
        </p:txBody>
      </p:sp>
    </p:spTree>
    <p:extLst>
      <p:ext uri="{BB962C8B-B14F-4D97-AF65-F5344CB8AC3E}">
        <p14:creationId xmlns:p14="http://schemas.microsoft.com/office/powerpoint/2010/main" val="386793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0E6E438-1BB7-4EAA-82C3-2FEC411544FA}" type="slidenum">
              <a:rPr lang="en-US" altLang="en-US">
                <a:solidFill>
                  <a:srgbClr val="000000"/>
                </a:solidFill>
              </a:rPr>
              <a:pPr>
                <a:defRPr/>
              </a:pPr>
              <a:t>‹#›</a:t>
            </a:fld>
            <a:endParaRPr lang="en-US" altLang="en-US">
              <a:solidFill>
                <a:srgbClr val="000000"/>
              </a:solidFill>
            </a:endParaRPr>
          </a:p>
        </p:txBody>
      </p:sp>
      <p:sp>
        <p:nvSpPr>
          <p:cNvPr id="4" name="Rectangle 9"/>
          <p:cNvSpPr>
            <a:spLocks noChangeArrowheads="1"/>
          </p:cNvSpPr>
          <p:nvPr userDrawn="1"/>
        </p:nvSpPr>
        <p:spPr bwMode="auto">
          <a:xfrm>
            <a:off x="2121694" y="4784500"/>
            <a:ext cx="266771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514325" eaLnBrk="0" fontAlgn="base" hangingPunct="0">
              <a:spcBef>
                <a:spcPct val="0"/>
              </a:spcBef>
              <a:spcAft>
                <a:spcPct val="0"/>
              </a:spcAft>
            </a:pPr>
            <a:r>
              <a:rPr lang="en-US" altLang="en-US" sz="750">
                <a:solidFill>
                  <a:srgbClr val="1F497D"/>
                </a:solidFill>
                <a:ea typeface="MS PGothic" panose="020B0600070205080204" pitchFamily="34" charset="-128"/>
                <a:cs typeface="Calibri" panose="020F0502020204030204" pitchFamily="34" charset="0"/>
              </a:rPr>
              <a:t>Kite Pharma, Inc. Confidential and Proprietary Information </a:t>
            </a:r>
            <a:endParaRPr lang="en-US" altLang="en-US" sz="750">
              <a:solidFill>
                <a:srgbClr val="000000"/>
              </a:solidFill>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882887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895" y="1192"/>
          <a:ext cx="893" cy="1191"/>
        </p:xfrm>
        <a:graphic>
          <a:graphicData uri="http://schemas.openxmlformats.org/presentationml/2006/ole">
            <mc:AlternateContent xmlns:mc="http://schemas.openxmlformats.org/markup-compatibility/2006">
              <mc:Choice xmlns:v="urn:schemas-microsoft-com:vml" Requires="v">
                <p:oleObj spid="_x0000_s3074"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895" y="1192"/>
                        <a:ext cx="893" cy="1191"/>
                      </a:xfrm>
                      <a:prstGeom prst="rect">
                        <a:avLst/>
                      </a:prstGeom>
                    </p:spPr>
                  </p:pic>
                </p:oleObj>
              </mc:Fallback>
            </mc:AlternateContent>
          </a:graphicData>
        </a:graphic>
      </p:graphicFrame>
      <p:sp>
        <p:nvSpPr>
          <p:cNvPr id="6" name="Text Placeholder 5">
            <a:extLst>
              <a:ext uri="{FF2B5EF4-FFF2-40B4-BE49-F238E27FC236}">
                <a16:creationId xmlns="" xmlns:a16="http://schemas.microsoft.com/office/drawing/2014/main" id="{FAD1DA01-0E73-44DE-A132-B4FF1E70A315}"/>
              </a:ext>
            </a:extLst>
          </p:cNvPr>
          <p:cNvSpPr>
            <a:spLocks noGrp="1"/>
          </p:cNvSpPr>
          <p:nvPr>
            <p:ph type="body" sz="quarter" idx="10"/>
          </p:nvPr>
        </p:nvSpPr>
        <p:spPr>
          <a:xfrm>
            <a:off x="550070" y="1564221"/>
            <a:ext cx="5965031" cy="3054732"/>
          </a:xfrm>
          <a:prstGeom prst="rect">
            <a:avLst/>
          </a:prstGeo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4855073" y="2950946"/>
            <a:ext cx="3850481" cy="54567"/>
          </a:xfrm>
          <a:prstGeom prst="rect">
            <a:avLst/>
          </a:prstGeom>
          <a:noFill/>
        </p:spPr>
        <p:txBody>
          <a:bodyPr wrap="square" lIns="0" tIns="0" rIns="0" bIns="0" rtlCol="0" anchor="t">
            <a:spAutoFit/>
          </a:bodyPr>
          <a:lstStyle/>
          <a:p>
            <a:pPr defTabSz="685800">
              <a:lnSpc>
                <a:spcPct val="90000"/>
              </a:lnSpc>
              <a:spcAft>
                <a:spcPts val="338"/>
              </a:spcAft>
            </a:pPr>
            <a:r>
              <a:rPr lang="en-US" sz="394" dirty="0">
                <a:solidFill>
                  <a:srgbClr val="FFFFFF">
                    <a:lumMod val="50000"/>
                  </a:srgbClr>
                </a:solidFill>
                <a:sym typeface="+mn-lt"/>
              </a:rPr>
              <a:t>Copyright © 2020 by Boston Consulting Group. All rights reserved.</a:t>
            </a:r>
          </a:p>
        </p:txBody>
      </p:sp>
      <p:sp>
        <p:nvSpPr>
          <p:cNvPr id="9" name="Title Placeholder 1"/>
          <p:cNvSpPr>
            <a:spLocks noGrp="1"/>
          </p:cNvSpPr>
          <p:nvPr>
            <p:ph type="title"/>
          </p:nvPr>
        </p:nvSpPr>
        <p:spPr>
          <a:xfrm>
            <a:off x="342902" y="365128"/>
            <a:ext cx="6172199" cy="740264"/>
          </a:xfrm>
          <a:prstGeom prst="rect">
            <a:avLst/>
          </a:prstGeom>
        </p:spPr>
        <p:txBody>
          <a:bodyPr vert="horz" wrap="square" lIns="274320" tIns="0" rIns="274320" bIns="0" rtlCol="0" anchor="ctr">
            <a:noAutofit/>
          </a:bodyPr>
          <a:lstStyle>
            <a:lvl1pPr>
              <a:defRPr sz="1800">
                <a:latin typeface="+mj-lt"/>
                <a:ea typeface="+mj-ea"/>
                <a:cs typeface="+mj-cs"/>
                <a:sym typeface="+mj-lt"/>
              </a:defRPr>
            </a:lvl1pPr>
          </a:lstStyle>
          <a:p>
            <a:r>
              <a:rPr lang="en-US" dirty="0"/>
              <a:t>Click to add title</a:t>
            </a:r>
          </a:p>
        </p:txBody>
      </p:sp>
      <p:pic>
        <p:nvPicPr>
          <p:cNvPr id="11" name="Picture 10">
            <a:extLst>
              <a:ext uri="{FF2B5EF4-FFF2-40B4-BE49-F238E27FC236}">
                <a16:creationId xmlns="" xmlns:a16="http://schemas.microsoft.com/office/drawing/2014/main" id="{DD2095A2-A07B-F148-A119-47F0D3184A1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258" y="4778375"/>
            <a:ext cx="514576" cy="213175"/>
          </a:xfrm>
          <a:prstGeom prst="rect">
            <a:avLst/>
          </a:prstGeom>
        </p:spPr>
      </p:pic>
      <p:sp>
        <p:nvSpPr>
          <p:cNvPr id="56" name="Rectangle 55"/>
          <p:cNvSpPr/>
          <p:nvPr userDrawn="1"/>
        </p:nvSpPr>
        <p:spPr>
          <a:xfrm>
            <a:off x="722669" y="4775539"/>
            <a:ext cx="5554524" cy="207749"/>
          </a:xfrm>
          <a:prstGeom prst="rect">
            <a:avLst/>
          </a:prstGeom>
        </p:spPr>
        <p:txBody>
          <a:bodyPr wrap="square" lIns="0" tIns="0" rIns="0" bIns="0" anchor="b">
            <a:spAutoFit/>
          </a:bodyPr>
          <a:lstStyle/>
          <a:p>
            <a:pPr defTabSz="685800"/>
            <a:r>
              <a:rPr lang="en-US" sz="450" b="1" i="1" dirty="0">
                <a:solidFill>
                  <a:srgbClr val="404040"/>
                </a:solidFill>
              </a:rPr>
              <a:t>DRAFT: This is a forward-looking confidential document created for discussion and planning purposes and is internal use only. Do not copy any of this document for use externally. Any future activities contemplated in this document must be consistent with the approved indications for use of applicable products and carried out in compliance with all company policies and applicable laws and regulations. This document and the views, content, strategies, and tactics contained in it are subject to Legal, Regulatory, and Medical review.</a:t>
            </a:r>
          </a:p>
        </p:txBody>
      </p:sp>
    </p:spTree>
    <p:extLst>
      <p:ext uri="{BB962C8B-B14F-4D97-AF65-F5344CB8AC3E}">
        <p14:creationId xmlns:p14="http://schemas.microsoft.com/office/powerpoint/2010/main" val="1132098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mp; Content Grey">
    <p:spTree>
      <p:nvGrpSpPr>
        <p:cNvPr id="1" name=""/>
        <p:cNvGrpSpPr/>
        <p:nvPr/>
      </p:nvGrpSpPr>
      <p:grpSpPr>
        <a:xfrm>
          <a:off x="0" y="0"/>
          <a:ext cx="0" cy="0"/>
          <a:chOff x="0" y="0"/>
          <a:chExt cx="0" cy="0"/>
        </a:xfrm>
      </p:grpSpPr>
      <p:sp>
        <p:nvSpPr>
          <p:cNvPr id="7" name="Content Placeholder 7">
            <a:extLst>
              <a:ext uri="{FF2B5EF4-FFF2-40B4-BE49-F238E27FC236}">
                <a16:creationId xmlns="" xmlns:a16="http://schemas.microsoft.com/office/drawing/2014/main" id="{0CB61E18-BDCB-604C-B04B-7373C9E39EBA}"/>
              </a:ext>
            </a:extLst>
          </p:cNvPr>
          <p:cNvSpPr>
            <a:spLocks noGrp="1"/>
          </p:cNvSpPr>
          <p:nvPr>
            <p:ph sz="quarter" idx="13"/>
          </p:nvPr>
        </p:nvSpPr>
        <p:spPr>
          <a:xfrm>
            <a:off x="433139" y="1105391"/>
            <a:ext cx="6172199" cy="3172142"/>
          </a:xfrm>
        </p:spPr>
        <p:txBody>
          <a:bodyPr/>
          <a:lstStyle>
            <a:lvl1pPr>
              <a:lnSpc>
                <a:spcPct val="110000"/>
              </a:lnSpc>
              <a:spcAft>
                <a:spcPts val="600"/>
              </a:spcAft>
              <a:defRPr sz="1500">
                <a:latin typeface="+mj-lt"/>
              </a:defRPr>
            </a:lvl1pPr>
            <a:lvl2pPr marL="11906" indent="0">
              <a:lnSpc>
                <a:spcPct val="110000"/>
              </a:lnSpc>
              <a:buNone/>
              <a:tabLst/>
              <a:defRPr sz="1350" b="0">
                <a:solidFill>
                  <a:schemeClr val="tx1"/>
                </a:solidFill>
                <a:latin typeface="+mj-lt"/>
              </a:defRPr>
            </a:lvl2pPr>
            <a:lvl3pPr marL="302404" indent="-214302">
              <a:lnSpc>
                <a:spcPct val="110000"/>
              </a:lnSpc>
              <a:buFont typeface="Arial" panose="020B0604020202020204" pitchFamily="34" charset="0"/>
              <a:buChar char="•"/>
              <a:tabLst/>
              <a:defRPr sz="1200">
                <a:latin typeface="+mj-lt"/>
              </a:defRPr>
            </a:lvl3pPr>
            <a:lvl4pPr marL="607189" indent="-214302">
              <a:lnSpc>
                <a:spcPct val="110000"/>
              </a:lnSpc>
              <a:buFont typeface="Arial" panose="020B0604020202020204" pitchFamily="34" charset="0"/>
              <a:buChar char="•"/>
              <a:tabLst/>
              <a:defRPr sz="105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 xmlns:a16="http://schemas.microsoft.com/office/drawing/2014/main" id="{738E9A0F-ACA3-A24A-9447-CA7AACAF4AAA}"/>
              </a:ext>
            </a:extLst>
          </p:cNvPr>
          <p:cNvSpPr/>
          <p:nvPr userDrawn="1"/>
        </p:nvSpPr>
        <p:spPr>
          <a:xfrm>
            <a:off x="2929505" y="4862499"/>
            <a:ext cx="998991" cy="161583"/>
          </a:xfrm>
          <a:prstGeom prst="rect">
            <a:avLst/>
          </a:prstGeom>
        </p:spPr>
        <p:txBody>
          <a:bodyPr wrap="none">
            <a:spAutoFit/>
          </a:bodyPr>
          <a:lstStyle/>
          <a:p>
            <a:pPr algn="ctr" defTabSz="685766">
              <a:defRPr/>
            </a:pPr>
            <a:r>
              <a:rPr lang="en-US" sz="450">
                <a:solidFill>
                  <a:srgbClr val="E7E6E6"/>
                </a:solidFill>
              </a:rPr>
              <a:t>Confidential – Internal Use Only</a:t>
            </a:r>
          </a:p>
        </p:txBody>
      </p:sp>
      <p:sp>
        <p:nvSpPr>
          <p:cNvPr id="13" name="Slide Number Placeholder 2">
            <a:extLst>
              <a:ext uri="{FF2B5EF4-FFF2-40B4-BE49-F238E27FC236}">
                <a16:creationId xmlns="" xmlns:a16="http://schemas.microsoft.com/office/drawing/2014/main" id="{D8B105DD-1379-A148-91DB-2758B791A7A4}"/>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a:solidFill>
                <a:srgbClr val="E7E6E6"/>
              </a:solidFill>
            </a:endParaRPr>
          </a:p>
        </p:txBody>
      </p:sp>
      <p:pic>
        <p:nvPicPr>
          <p:cNvPr id="8" name="Picture 7">
            <a:extLst>
              <a:ext uri="{FF2B5EF4-FFF2-40B4-BE49-F238E27FC236}">
                <a16:creationId xmlns="" xmlns:a16="http://schemas.microsoft.com/office/drawing/2014/main" id="{95F58765-319A-A64D-8E12-FC97B0AE6085}"/>
              </a:ext>
            </a:extLst>
          </p:cNvPr>
          <p:cNvPicPr>
            <a:picLocks noChangeAspect="1"/>
          </p:cNvPicPr>
          <p:nvPr userDrawn="1"/>
        </p:nvPicPr>
        <p:blipFill>
          <a:blip r:embed="rId2"/>
          <a:stretch>
            <a:fillRect/>
          </a:stretch>
        </p:blipFill>
        <p:spPr>
          <a:xfrm>
            <a:off x="99259" y="4778376"/>
            <a:ext cx="514576" cy="213175"/>
          </a:xfrm>
          <a:prstGeom prst="rect">
            <a:avLst/>
          </a:prstGeom>
        </p:spPr>
      </p:pic>
      <p:sp>
        <p:nvSpPr>
          <p:cNvPr id="9" name="Text Placeholder 2">
            <a:extLst>
              <a:ext uri="{FF2B5EF4-FFF2-40B4-BE49-F238E27FC236}">
                <a16:creationId xmlns="" xmlns:a16="http://schemas.microsoft.com/office/drawing/2014/main" id="{CC16E184-67F1-4D34-A39E-D30C4185B90D}"/>
              </a:ext>
            </a:extLst>
          </p:cNvPr>
          <p:cNvSpPr>
            <a:spLocks noGrp="1"/>
          </p:cNvSpPr>
          <p:nvPr>
            <p:ph type="body" sz="quarter" idx="15" hasCustomPrompt="1"/>
          </p:nvPr>
        </p:nvSpPr>
        <p:spPr>
          <a:xfrm>
            <a:off x="433136" y="4354513"/>
            <a:ext cx="6172200" cy="365760"/>
          </a:xfrm>
        </p:spPr>
        <p:txBody>
          <a:bodyPr lIns="0" tIns="0" rIns="0" bIns="0" anchor="b"/>
          <a:lstStyle>
            <a:lvl1pPr>
              <a:spcBef>
                <a:spcPts val="0"/>
              </a:spcBef>
              <a:defRPr sz="450"/>
            </a:lvl1pPr>
          </a:lstStyle>
          <a:p>
            <a:pPr lvl="0"/>
            <a:r>
              <a:rPr lang="en-US"/>
              <a:t>Footer</a:t>
            </a:r>
          </a:p>
        </p:txBody>
      </p:sp>
    </p:spTree>
    <p:extLst>
      <p:ext uri="{BB962C8B-B14F-4D97-AF65-F5344CB8AC3E}">
        <p14:creationId xmlns:p14="http://schemas.microsoft.com/office/powerpoint/2010/main" val="74809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mp; Content Grey">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B7A3848-1CE1-804B-8CD4-52DB9DC8B9C3}"/>
              </a:ext>
            </a:extLst>
          </p:cNvPr>
          <p:cNvSpPr>
            <a:spLocks noGrp="1"/>
          </p:cNvSpPr>
          <p:nvPr>
            <p:ph type="title" hasCustomPrompt="1"/>
          </p:nvPr>
        </p:nvSpPr>
        <p:spPr>
          <a:xfrm>
            <a:off x="433138" y="365128"/>
            <a:ext cx="6172199" cy="740264"/>
          </a:xfrm>
        </p:spPr>
        <p:txBody>
          <a:bodyPr/>
          <a:lstStyle>
            <a:lvl1pPr algn="l">
              <a:lnSpc>
                <a:spcPct val="80000"/>
              </a:lnSpc>
              <a:defRPr sz="1500" b="1" i="0">
                <a:solidFill>
                  <a:schemeClr val="accent3"/>
                </a:solidFill>
                <a:latin typeface="+mj-lt"/>
              </a:defRPr>
            </a:lvl1pPr>
          </a:lstStyle>
          <a:p>
            <a:r>
              <a:rPr lang="en-US"/>
              <a:t>Click to edit master title style</a:t>
            </a:r>
          </a:p>
        </p:txBody>
      </p:sp>
      <p:sp>
        <p:nvSpPr>
          <p:cNvPr id="7" name="Content Placeholder 7">
            <a:extLst>
              <a:ext uri="{FF2B5EF4-FFF2-40B4-BE49-F238E27FC236}">
                <a16:creationId xmlns="" xmlns:a16="http://schemas.microsoft.com/office/drawing/2014/main" id="{0CB61E18-BDCB-604C-B04B-7373C9E39EBA}"/>
              </a:ext>
            </a:extLst>
          </p:cNvPr>
          <p:cNvSpPr>
            <a:spLocks noGrp="1"/>
          </p:cNvSpPr>
          <p:nvPr>
            <p:ph sz="quarter" idx="13"/>
          </p:nvPr>
        </p:nvSpPr>
        <p:spPr>
          <a:xfrm>
            <a:off x="433138" y="1105391"/>
            <a:ext cx="6172199" cy="3172142"/>
          </a:xfrm>
        </p:spPr>
        <p:txBody>
          <a:bodyPr/>
          <a:lstStyle>
            <a:lvl1pPr>
              <a:lnSpc>
                <a:spcPct val="110000"/>
              </a:lnSpc>
              <a:spcAft>
                <a:spcPts val="600"/>
              </a:spcAft>
              <a:defRPr sz="1500">
                <a:latin typeface="+mj-lt"/>
              </a:defRPr>
            </a:lvl1pPr>
            <a:lvl2pPr marL="11906" indent="0">
              <a:lnSpc>
                <a:spcPct val="110000"/>
              </a:lnSpc>
              <a:buNone/>
              <a:tabLst/>
              <a:defRPr sz="1350" b="0">
                <a:solidFill>
                  <a:schemeClr val="tx1"/>
                </a:solidFill>
                <a:latin typeface="+mj-lt"/>
              </a:defRPr>
            </a:lvl2pPr>
            <a:lvl3pPr marL="302411" indent="-214307">
              <a:lnSpc>
                <a:spcPct val="110000"/>
              </a:lnSpc>
              <a:buFont typeface="Arial" panose="020B0604020202020204" pitchFamily="34" charset="0"/>
              <a:buChar char="•"/>
              <a:tabLst/>
              <a:defRPr sz="1200">
                <a:latin typeface="+mj-lt"/>
              </a:defRPr>
            </a:lvl3pPr>
            <a:lvl4pPr marL="607204" indent="-214307">
              <a:lnSpc>
                <a:spcPct val="110000"/>
              </a:lnSpc>
              <a:buFont typeface="Arial" panose="020B0604020202020204" pitchFamily="34" charset="0"/>
              <a:buChar char="•"/>
              <a:tabLst/>
              <a:defRPr sz="105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 xmlns:a16="http://schemas.microsoft.com/office/drawing/2014/main" id="{738E9A0F-ACA3-A24A-9447-CA7AACAF4AAA}"/>
              </a:ext>
            </a:extLst>
          </p:cNvPr>
          <p:cNvSpPr/>
          <p:nvPr userDrawn="1"/>
        </p:nvSpPr>
        <p:spPr>
          <a:xfrm>
            <a:off x="2692260" y="4984513"/>
            <a:ext cx="1473480" cy="161583"/>
          </a:xfrm>
          <a:prstGeom prst="rect">
            <a:avLst/>
          </a:prstGeom>
        </p:spPr>
        <p:txBody>
          <a:bodyPr wrap="none">
            <a:spAutoFit/>
          </a:bodyPr>
          <a:lstStyle/>
          <a:p>
            <a:pPr algn="ctr" defTabSz="685784">
              <a:defRPr/>
            </a:pPr>
            <a:r>
              <a:rPr lang="en-US" sz="450">
                <a:solidFill>
                  <a:srgbClr val="000000"/>
                </a:solidFill>
              </a:rPr>
              <a:t>Kite Pharma, Inc. Confidential –  Internal Use Only</a:t>
            </a:r>
          </a:p>
        </p:txBody>
      </p:sp>
      <p:sp>
        <p:nvSpPr>
          <p:cNvPr id="13" name="Slide Number Placeholder 2">
            <a:extLst>
              <a:ext uri="{FF2B5EF4-FFF2-40B4-BE49-F238E27FC236}">
                <a16:creationId xmlns="" xmlns:a16="http://schemas.microsoft.com/office/drawing/2014/main" id="{D8B105DD-1379-A148-91DB-2758B791A7A4}"/>
              </a:ext>
            </a:extLst>
          </p:cNvPr>
          <p:cNvSpPr>
            <a:spLocks noGrp="1"/>
          </p:cNvSpPr>
          <p:nvPr>
            <p:ph type="sldNum" sz="quarter" idx="10"/>
          </p:nvPr>
        </p:nvSpPr>
        <p:spPr>
          <a:xfrm>
            <a:off x="6379383" y="4829662"/>
            <a:ext cx="475488" cy="285750"/>
          </a:xfrm>
        </p:spPr>
        <p:txBody>
          <a:bodyPr/>
          <a:lstStyle>
            <a:lvl1pPr>
              <a:defRPr>
                <a:solidFill>
                  <a:schemeClr val="bg2"/>
                </a:solidFill>
              </a:defRPr>
            </a:lvl1pPr>
          </a:lstStyle>
          <a:p>
            <a:fld id="{31E52883-3140-9E4D-BAE9-A1928EE402DB}" type="slidenum">
              <a:rPr lang="en-US" smtClean="0">
                <a:solidFill>
                  <a:srgbClr val="E7E6E6"/>
                </a:solidFill>
              </a:rPr>
              <a:pPr/>
              <a:t>‹#›</a:t>
            </a:fld>
            <a:endParaRPr lang="en-US">
              <a:solidFill>
                <a:srgbClr val="E7E6E6"/>
              </a:solidFill>
            </a:endParaRPr>
          </a:p>
        </p:txBody>
      </p:sp>
      <p:pic>
        <p:nvPicPr>
          <p:cNvPr id="8" name="Picture 7">
            <a:extLst>
              <a:ext uri="{FF2B5EF4-FFF2-40B4-BE49-F238E27FC236}">
                <a16:creationId xmlns="" xmlns:a16="http://schemas.microsoft.com/office/drawing/2014/main" id="{95F58765-319A-A64D-8E12-FC97B0AE6085}"/>
              </a:ext>
            </a:extLst>
          </p:cNvPr>
          <p:cNvPicPr>
            <a:picLocks noChangeAspect="1"/>
          </p:cNvPicPr>
          <p:nvPr userDrawn="1"/>
        </p:nvPicPr>
        <p:blipFill>
          <a:blip r:embed="rId2"/>
          <a:stretch>
            <a:fillRect/>
          </a:stretch>
        </p:blipFill>
        <p:spPr>
          <a:xfrm>
            <a:off x="99258" y="4778375"/>
            <a:ext cx="514576" cy="213175"/>
          </a:xfrm>
          <a:prstGeom prst="rect">
            <a:avLst/>
          </a:prstGeom>
        </p:spPr>
      </p:pic>
      <p:sp>
        <p:nvSpPr>
          <p:cNvPr id="9" name="Text Placeholder 2">
            <a:extLst>
              <a:ext uri="{FF2B5EF4-FFF2-40B4-BE49-F238E27FC236}">
                <a16:creationId xmlns="" xmlns:a16="http://schemas.microsoft.com/office/drawing/2014/main" id="{CC16E184-67F1-4D34-A39E-D30C4185B90D}"/>
              </a:ext>
            </a:extLst>
          </p:cNvPr>
          <p:cNvSpPr>
            <a:spLocks noGrp="1"/>
          </p:cNvSpPr>
          <p:nvPr>
            <p:ph type="body" sz="quarter" idx="15" hasCustomPrompt="1"/>
          </p:nvPr>
        </p:nvSpPr>
        <p:spPr>
          <a:xfrm>
            <a:off x="433136" y="4354513"/>
            <a:ext cx="6172200" cy="365760"/>
          </a:xfrm>
        </p:spPr>
        <p:txBody>
          <a:bodyPr lIns="0" tIns="0" rIns="0" bIns="0" anchor="b"/>
          <a:lstStyle>
            <a:lvl1pPr>
              <a:spcBef>
                <a:spcPts val="0"/>
              </a:spcBef>
              <a:defRPr sz="450"/>
            </a:lvl1pPr>
          </a:lstStyle>
          <a:p>
            <a:pPr lvl="0"/>
            <a:r>
              <a:rPr lang="en-US"/>
              <a:t>Footer</a:t>
            </a:r>
          </a:p>
        </p:txBody>
      </p:sp>
    </p:spTree>
    <p:extLst>
      <p:ext uri="{BB962C8B-B14F-4D97-AF65-F5344CB8AC3E}">
        <p14:creationId xmlns:p14="http://schemas.microsoft.com/office/powerpoint/2010/main" val="932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1101636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5"/>
        <p:cNvGrpSpPr/>
        <p:nvPr/>
      </p:nvGrpSpPr>
      <p:grpSpPr>
        <a:xfrm>
          <a:off x="0" y="0"/>
          <a:ext cx="0" cy="0"/>
          <a:chOff x="0" y="0"/>
          <a:chExt cx="0" cy="0"/>
        </a:xfrm>
      </p:grpSpPr>
      <p:cxnSp>
        <p:nvCxnSpPr>
          <p:cNvPr id="126" name="Google Shape;126;p17"/>
          <p:cNvCxnSpPr/>
          <p:nvPr/>
        </p:nvCxnSpPr>
        <p:spPr>
          <a:xfrm>
            <a:off x="352425" y="893763"/>
            <a:ext cx="6172200" cy="0"/>
          </a:xfrm>
          <a:prstGeom prst="straightConnector1">
            <a:avLst/>
          </a:prstGeom>
          <a:noFill/>
          <a:ln w="12700" cap="flat" cmpd="sng">
            <a:solidFill>
              <a:srgbClr val="767676"/>
            </a:solidFill>
            <a:prstDash val="solid"/>
            <a:round/>
            <a:headEnd type="none" w="sm" len="sm"/>
            <a:tailEnd type="none" w="sm" len="sm"/>
          </a:ln>
        </p:spPr>
      </p:cxnSp>
      <p:pic>
        <p:nvPicPr>
          <p:cNvPr id="127" name="Google Shape;127;p17"/>
          <p:cNvPicPr preferRelativeResize="0"/>
          <p:nvPr/>
        </p:nvPicPr>
        <p:blipFill rotWithShape="1">
          <a:blip r:embed="rId2">
            <a:alphaModFix/>
          </a:blip>
          <a:srcRect/>
          <a:stretch/>
        </p:blipFill>
        <p:spPr>
          <a:xfrm>
            <a:off x="235745" y="4662490"/>
            <a:ext cx="651272" cy="379412"/>
          </a:xfrm>
          <a:prstGeom prst="rect">
            <a:avLst/>
          </a:prstGeom>
          <a:noFill/>
          <a:ln>
            <a:noFill/>
          </a:ln>
        </p:spPr>
      </p:pic>
      <p:sp>
        <p:nvSpPr>
          <p:cNvPr id="128" name="Google Shape;128;p17"/>
          <p:cNvSpPr/>
          <p:nvPr/>
        </p:nvSpPr>
        <p:spPr>
          <a:xfrm>
            <a:off x="2121694" y="4778375"/>
            <a:ext cx="2614613" cy="246063"/>
          </a:xfrm>
          <a:prstGeom prst="rect">
            <a:avLst/>
          </a:prstGeom>
          <a:noFill/>
          <a:ln>
            <a:noFill/>
          </a:ln>
        </p:spPr>
        <p:txBody>
          <a:bodyPr spcFirstLastPara="1" wrap="square" lIns="68569" tIns="34275" rIns="68569" bIns="34275" anchor="t" anchorCtr="0">
            <a:noAutofit/>
          </a:bodyPr>
          <a:lstStyle/>
          <a:p>
            <a:pPr defTabSz="685800">
              <a:buClr>
                <a:srgbClr val="000000"/>
              </a:buClr>
              <a:buSzPts val="1000"/>
              <a:buFont typeface="Arial"/>
              <a:buNone/>
            </a:pPr>
            <a:r>
              <a:rPr lang="en-US" sz="750" dirty="0">
                <a:solidFill>
                  <a:srgbClr val="1F497D"/>
                </a:solidFill>
                <a:ea typeface="Arial"/>
                <a:cs typeface="Arial"/>
                <a:sym typeface="Arial"/>
              </a:rPr>
              <a:t>Kite Pharma, Inc. Confidential and Proprietary Information </a:t>
            </a:r>
            <a:endParaRPr sz="750" dirty="0">
              <a:solidFill>
                <a:srgbClr val="000000"/>
              </a:solidFill>
              <a:ea typeface="Arial"/>
              <a:cs typeface="Arial"/>
              <a:sym typeface="Arial"/>
            </a:endParaRPr>
          </a:p>
        </p:txBody>
      </p:sp>
      <p:sp>
        <p:nvSpPr>
          <p:cNvPr id="129" name="Google Shape;129;p17"/>
          <p:cNvSpPr txBox="1">
            <a:spLocks noGrp="1"/>
          </p:cNvSpPr>
          <p:nvPr>
            <p:ph type="title"/>
          </p:nvPr>
        </p:nvSpPr>
        <p:spPr>
          <a:xfrm>
            <a:off x="277417" y="245835"/>
            <a:ext cx="6319838" cy="59000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1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0" name="Google Shape;130;p17"/>
          <p:cNvSpPr txBox="1">
            <a:spLocks noGrp="1"/>
          </p:cNvSpPr>
          <p:nvPr>
            <p:ph type="body" idx="1"/>
          </p:nvPr>
        </p:nvSpPr>
        <p:spPr>
          <a:xfrm>
            <a:off x="277417" y="1005841"/>
            <a:ext cx="6319838" cy="3263504"/>
          </a:xfrm>
          <a:prstGeom prst="rect">
            <a:avLst/>
          </a:prstGeom>
          <a:noFill/>
          <a:ln>
            <a:noFill/>
          </a:ln>
        </p:spPr>
        <p:txBody>
          <a:bodyPr spcFirstLastPara="1" wrap="square" lIns="91425" tIns="45700" rIns="91425" bIns="45700" anchor="t" anchorCtr="0">
            <a:noAutofit/>
          </a:bodyPr>
          <a:lstStyle>
            <a:lvl1pPr marL="342892" lvl="0" indent="-257169" algn="l">
              <a:lnSpc>
                <a:spcPct val="90000"/>
              </a:lnSpc>
              <a:spcBef>
                <a:spcPts val="225"/>
              </a:spcBef>
              <a:spcAft>
                <a:spcPts val="0"/>
              </a:spcAft>
              <a:buClr>
                <a:schemeClr val="dk1"/>
              </a:buClr>
              <a:buSzPts val="1800"/>
              <a:buChar char="•"/>
              <a:defRPr/>
            </a:lvl1pPr>
            <a:lvl2pPr marL="685784" lvl="1" indent="-238119" algn="l">
              <a:lnSpc>
                <a:spcPct val="90000"/>
              </a:lnSpc>
              <a:spcBef>
                <a:spcPts val="225"/>
              </a:spcBef>
              <a:spcAft>
                <a:spcPts val="0"/>
              </a:spcAft>
              <a:buClr>
                <a:schemeClr val="dk1"/>
              </a:buClr>
              <a:buSzPts val="1400"/>
              <a:buChar char="–"/>
              <a:defRPr/>
            </a:lvl2pPr>
            <a:lvl3pPr marL="1028675" lvl="2" indent="-238119" algn="l">
              <a:lnSpc>
                <a:spcPct val="90000"/>
              </a:lnSpc>
              <a:spcBef>
                <a:spcPts val="225"/>
              </a:spcBef>
              <a:spcAft>
                <a:spcPts val="0"/>
              </a:spcAft>
              <a:buClr>
                <a:schemeClr val="dk1"/>
              </a:buClr>
              <a:buSzPts val="1400"/>
              <a:buChar char="▪"/>
              <a:defRPr/>
            </a:lvl3pPr>
            <a:lvl4pPr marL="1371566" lvl="3" indent="-238119" algn="l">
              <a:lnSpc>
                <a:spcPct val="90000"/>
              </a:lnSpc>
              <a:spcBef>
                <a:spcPts val="225"/>
              </a:spcBef>
              <a:spcAft>
                <a:spcPts val="0"/>
              </a:spcAft>
              <a:buClr>
                <a:schemeClr val="dk1"/>
              </a:buClr>
              <a:buSzPts val="1400"/>
              <a:buChar char="•"/>
              <a:defRPr/>
            </a:lvl4pPr>
            <a:lvl5pPr marL="1714457" lvl="4" indent="-238119" algn="l">
              <a:lnSpc>
                <a:spcPct val="90000"/>
              </a:lnSpc>
              <a:spcBef>
                <a:spcPts val="225"/>
              </a:spcBef>
              <a:spcAft>
                <a:spcPts val="0"/>
              </a:spcAft>
              <a:buClr>
                <a:schemeClr val="dk1"/>
              </a:buClr>
              <a:buSzPts val="1400"/>
              <a:buChar char="•"/>
              <a:defRPr/>
            </a:lvl5pPr>
            <a:lvl6pPr marL="2057349" lvl="5" indent="-257169" algn="l">
              <a:lnSpc>
                <a:spcPct val="90000"/>
              </a:lnSpc>
              <a:spcBef>
                <a:spcPts val="281"/>
              </a:spcBef>
              <a:spcAft>
                <a:spcPts val="0"/>
              </a:spcAft>
              <a:buClr>
                <a:schemeClr val="dk1"/>
              </a:buClr>
              <a:buSzPts val="1800"/>
              <a:buChar char="•"/>
              <a:defRPr/>
            </a:lvl6pPr>
            <a:lvl7pPr marL="2400240" lvl="6" indent="-257169" algn="l">
              <a:lnSpc>
                <a:spcPct val="90000"/>
              </a:lnSpc>
              <a:spcBef>
                <a:spcPts val="281"/>
              </a:spcBef>
              <a:spcAft>
                <a:spcPts val="0"/>
              </a:spcAft>
              <a:buClr>
                <a:schemeClr val="dk1"/>
              </a:buClr>
              <a:buSzPts val="1800"/>
              <a:buChar char="•"/>
              <a:defRPr/>
            </a:lvl7pPr>
            <a:lvl8pPr marL="2743132" lvl="7" indent="-257169" algn="l">
              <a:lnSpc>
                <a:spcPct val="90000"/>
              </a:lnSpc>
              <a:spcBef>
                <a:spcPts val="281"/>
              </a:spcBef>
              <a:spcAft>
                <a:spcPts val="0"/>
              </a:spcAft>
              <a:buClr>
                <a:schemeClr val="dk1"/>
              </a:buClr>
              <a:buSzPts val="1800"/>
              <a:buChar char="•"/>
              <a:defRPr/>
            </a:lvl8pPr>
            <a:lvl9pPr marL="3086023" lvl="8" indent="-257169" algn="l">
              <a:lnSpc>
                <a:spcPct val="90000"/>
              </a:lnSpc>
              <a:spcBef>
                <a:spcPts val="281"/>
              </a:spcBef>
              <a:spcAft>
                <a:spcPts val="0"/>
              </a:spcAft>
              <a:buClr>
                <a:schemeClr val="dk1"/>
              </a:buClr>
              <a:buSzPts val="1800"/>
              <a:buChar char="•"/>
              <a:defRPr/>
            </a:lvl9pPr>
          </a:lstStyle>
          <a:p>
            <a:endParaRPr dirty="0"/>
          </a:p>
        </p:txBody>
      </p:sp>
      <p:sp>
        <p:nvSpPr>
          <p:cNvPr id="131" name="Google Shape;131;p17"/>
          <p:cNvSpPr txBox="1">
            <a:spLocks noGrp="1"/>
          </p:cNvSpPr>
          <p:nvPr>
            <p:ph type="sldNum" idx="12"/>
          </p:nvPr>
        </p:nvSpPr>
        <p:spPr>
          <a:xfrm>
            <a:off x="5124450" y="4767265"/>
            <a:ext cx="1543050" cy="274637"/>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525" b="0" i="0" u="none" strike="noStrike" cap="none">
                <a:solidFill>
                  <a:schemeClr val="dk1"/>
                </a:solidFill>
                <a:latin typeface="Arial"/>
                <a:ea typeface="Arial"/>
                <a:cs typeface="Arial"/>
                <a:sym typeface="Arial"/>
              </a:defRPr>
            </a:lvl9pPr>
          </a:lstStyle>
          <a:p>
            <a:fld id="{00000000-1234-1234-1234-123412341234}" type="slidenum">
              <a:rPr lang="en-US" smtClean="0">
                <a:solidFill>
                  <a:srgbClr val="000000"/>
                </a:solidFill>
              </a:rPr>
              <a:pPr/>
              <a:t>‹#›</a:t>
            </a:fld>
            <a:endParaRPr lang="en-US">
              <a:solidFill>
                <a:srgbClr val="000000"/>
              </a:solidFill>
            </a:endParaRPr>
          </a:p>
        </p:txBody>
      </p:sp>
      <p:sp>
        <p:nvSpPr>
          <p:cNvPr id="2" name="Google Shape;146;p20">
            <a:extLst>
              <a:ext uri="{FF2B5EF4-FFF2-40B4-BE49-F238E27FC236}">
                <a16:creationId xmlns="" xmlns:a16="http://schemas.microsoft.com/office/drawing/2014/main" id="{D67D4407-C686-4B0B-BDDB-9CD75F28A593}"/>
              </a:ext>
            </a:extLst>
          </p:cNvPr>
          <p:cNvSpPr/>
          <p:nvPr userDrawn="1"/>
        </p:nvSpPr>
        <p:spPr>
          <a:xfrm>
            <a:off x="465828" y="4942454"/>
            <a:ext cx="5926346" cy="198891"/>
          </a:xfrm>
          <a:prstGeom prst="rect">
            <a:avLst/>
          </a:prstGeom>
          <a:noFill/>
          <a:ln>
            <a:noFill/>
          </a:ln>
        </p:spPr>
        <p:txBody>
          <a:bodyPr spcFirstLastPara="1" wrap="square" lIns="68569" tIns="34275" rIns="68569" bIns="34275" anchor="t" anchorCtr="0">
            <a:noAutofit/>
          </a:bodyPr>
          <a:lstStyle/>
          <a:p>
            <a:pPr algn="ctr" defTabSz="685800">
              <a:buClr>
                <a:srgbClr val="000000"/>
              </a:buClr>
              <a:buSzPts val="1000"/>
              <a:buFont typeface="Arial"/>
              <a:buNone/>
            </a:pPr>
            <a:r>
              <a:rPr lang="en-US" sz="600" dirty="0">
                <a:solidFill>
                  <a:srgbClr val="1F497D"/>
                </a:solidFill>
                <a:ea typeface="Arial"/>
                <a:cs typeface="Arial"/>
                <a:sym typeface="Arial"/>
              </a:rPr>
              <a:t>Source: 2L DLBCL Transplant Decision Research (N=8). February 2021</a:t>
            </a:r>
            <a:endParaRPr sz="600" dirty="0">
              <a:solidFill>
                <a:srgbClr val="000000"/>
              </a:solidFill>
              <a:ea typeface="Arial"/>
              <a:cs typeface="Arial"/>
              <a:sym typeface="Arial"/>
            </a:endParaRPr>
          </a:p>
        </p:txBody>
      </p:sp>
    </p:spTree>
    <p:extLst>
      <p:ext uri="{BB962C8B-B14F-4D97-AF65-F5344CB8AC3E}">
        <p14:creationId xmlns:p14="http://schemas.microsoft.com/office/powerpoint/2010/main" val="4217190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Master Blank Sl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fld id="{A5EF4C71-C84D-F544-8EE2-A09C6F96CA5E}" type="datetime1">
              <a:rPr lang="en-US" smtClean="0">
                <a:solidFill>
                  <a:srgbClr val="000000"/>
                </a:solidFill>
              </a:rPr>
              <a:pPr defTabSz="685800"/>
              <a:t>10/25/2021</a:t>
            </a:fld>
            <a:endParaRPr lang="en-CA" dirty="0">
              <a:solidFill>
                <a:srgbClr val="000000"/>
              </a:solidFill>
            </a:endParaRPr>
          </a:p>
        </p:txBody>
      </p:sp>
      <p:sp>
        <p:nvSpPr>
          <p:cNvPr id="6" name="Footer Placeholder 5"/>
          <p:cNvSpPr>
            <a:spLocks noGrp="1"/>
          </p:cNvSpPr>
          <p:nvPr>
            <p:ph type="ftr" sz="quarter" idx="11"/>
          </p:nvPr>
        </p:nvSpPr>
        <p:spPr/>
        <p:txBody>
          <a:bodyPr/>
          <a:lstStyle/>
          <a:p>
            <a:pPr defTabSz="685800"/>
            <a:endParaRPr lang="en-CA" dirty="0">
              <a:solidFill>
                <a:srgbClr val="000000"/>
              </a:solidFill>
            </a:endParaRPr>
          </a:p>
        </p:txBody>
      </p:sp>
      <p:cxnSp>
        <p:nvCxnSpPr>
          <p:cNvPr id="23" name="Straight Connector 22"/>
          <p:cNvCxnSpPr/>
          <p:nvPr userDrawn="1"/>
        </p:nvCxnSpPr>
        <p:spPr>
          <a:xfrm flipH="1">
            <a:off x="1" y="658090"/>
            <a:ext cx="6689086" cy="0"/>
          </a:xfrm>
          <a:prstGeom prst="line">
            <a:avLst/>
          </a:prstGeom>
          <a:ln w="50800">
            <a:solidFill>
              <a:srgbClr val="CFCFC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bwMode="auto">
          <a:xfrm>
            <a:off x="254105" y="4711265"/>
            <a:ext cx="5484959" cy="0"/>
          </a:xfrm>
          <a:prstGeom prst="line">
            <a:avLst/>
          </a:prstGeom>
          <a:ln w="6350" cmpd="sng">
            <a:solidFill>
              <a:srgbClr val="20315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203153"/>
                </a:solidFill>
              </a:defRPr>
            </a:lvl1pPr>
          </a:lstStyle>
          <a:p>
            <a:r>
              <a:rPr lang="en-US"/>
              <a:t>Click to edit Master title style</a:t>
            </a:r>
            <a:endParaRPr lang="en-US" dirty="0"/>
          </a:p>
        </p:txBody>
      </p:sp>
    </p:spTree>
    <p:extLst>
      <p:ext uri="{BB962C8B-B14F-4D97-AF65-F5344CB8AC3E}">
        <p14:creationId xmlns:p14="http://schemas.microsoft.com/office/powerpoint/2010/main" val="2765331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cxnSp>
        <p:nvCxnSpPr>
          <p:cNvPr id="3" name="Straight Connector 9">
            <a:extLst>
              <a:ext uri="{FF2B5EF4-FFF2-40B4-BE49-F238E27FC236}">
                <a16:creationId xmlns="" xmlns:a16="http://schemas.microsoft.com/office/drawing/2014/main" id="{DA61291D-87B3-4141-B8FB-FAE35E5F6A10}"/>
              </a:ext>
            </a:extLst>
          </p:cNvPr>
          <p:cNvCxnSpPr>
            <a:cxnSpLocks noChangeShapeType="1"/>
          </p:cNvCxnSpPr>
          <p:nvPr userDrawn="1"/>
        </p:nvCxnSpPr>
        <p:spPr bwMode="auto">
          <a:xfrm>
            <a:off x="352425" y="893763"/>
            <a:ext cx="61722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4" name="Picture 16">
            <a:extLst>
              <a:ext uri="{FF2B5EF4-FFF2-40B4-BE49-F238E27FC236}">
                <a16:creationId xmlns="" xmlns:a16="http://schemas.microsoft.com/office/drawing/2014/main" id="{4EF9B5C6-8D70-41FE-B731-79D8E21A96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5745" y="4662490"/>
            <a:ext cx="65127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277417" y="245835"/>
            <a:ext cx="6319838" cy="590004"/>
          </a:xfrm>
          <a:prstGeom prst="rect">
            <a:avLst/>
          </a:prstGeom>
          <a:noFill/>
          <a:ln>
            <a:noFill/>
          </a:ln>
        </p:spPr>
        <p:txBody>
          <a:bodyPr/>
          <a:lstStyle>
            <a:lvl1pPr>
              <a:defRPr>
                <a:solidFill>
                  <a:srgbClr val="2C70AC"/>
                </a:solidFill>
              </a:defRPr>
            </a:lvl1pPr>
          </a:lstStyle>
          <a:p>
            <a:pPr lvl="0"/>
            <a:r>
              <a:rPr lang="en-US" altLang="en-US" dirty="0"/>
              <a:t>Click to edit Master title style</a:t>
            </a:r>
          </a:p>
        </p:txBody>
      </p:sp>
      <p:sp>
        <p:nvSpPr>
          <p:cNvPr id="5" name="Slide Number Placeholder 5">
            <a:extLst>
              <a:ext uri="{FF2B5EF4-FFF2-40B4-BE49-F238E27FC236}">
                <a16:creationId xmlns="" xmlns:a16="http://schemas.microsoft.com/office/drawing/2014/main" id="{098F06C5-83D5-4C71-AF3C-A6A4BD9E447C}"/>
              </a:ext>
            </a:extLst>
          </p:cNvPr>
          <p:cNvSpPr>
            <a:spLocks noGrp="1"/>
          </p:cNvSpPr>
          <p:nvPr>
            <p:ph type="sldNum" sz="quarter" idx="10"/>
          </p:nvPr>
        </p:nvSpPr>
        <p:spPr/>
        <p:txBody>
          <a:bodyPr/>
          <a:lstStyle>
            <a:lvl1pPr>
              <a:defRPr/>
            </a:lvl1pPr>
          </a:lstStyle>
          <a:p>
            <a:pPr>
              <a:defRPr/>
            </a:pPr>
            <a:fld id="{A285EA63-0619-412F-8C6F-BCD8BBD294C2}" type="slidenum">
              <a:rPr lang="en-US" altLang="en-US">
                <a:solidFill>
                  <a:srgbClr val="000000">
                    <a:tint val="75000"/>
                  </a:srgbClr>
                </a:solidFill>
              </a:rPr>
              <a:pPr>
                <a:defRPr/>
              </a:pPr>
              <a:t>‹#›</a:t>
            </a:fld>
            <a:endParaRPr lang="en-US" altLang="en-US">
              <a:solidFill>
                <a:srgbClr val="000000">
                  <a:tint val="75000"/>
                </a:srgbClr>
              </a:solidFill>
            </a:endParaRPr>
          </a:p>
        </p:txBody>
      </p:sp>
      <p:sp>
        <p:nvSpPr>
          <p:cNvPr id="6" name="Content Placeholder 2">
            <a:extLst>
              <a:ext uri="{FF2B5EF4-FFF2-40B4-BE49-F238E27FC236}">
                <a16:creationId xmlns="" xmlns:a16="http://schemas.microsoft.com/office/drawing/2014/main" id="{726DA559-D773-C34E-BFB3-1218C008568C}"/>
              </a:ext>
            </a:extLst>
          </p:cNvPr>
          <p:cNvSpPr>
            <a:spLocks noGrp="1"/>
          </p:cNvSpPr>
          <p:nvPr>
            <p:ph sz="half" idx="1"/>
          </p:nvPr>
        </p:nvSpPr>
        <p:spPr>
          <a:xfrm>
            <a:off x="277416" y="1035845"/>
            <a:ext cx="3108722" cy="3263504"/>
          </a:xfrm>
        </p:spPr>
        <p:txBody>
          <a:bodyPr/>
          <a:lstStyle>
            <a:lvl1pPr marL="0" marR="0" indent="0" algn="l" defTabSz="514012" rtl="0" eaLnBrk="1" fontAlgn="auto" latinLnBrk="0" hangingPunct="1">
              <a:lnSpc>
                <a:spcPct val="90000"/>
              </a:lnSpc>
              <a:spcBef>
                <a:spcPts val="225"/>
              </a:spcBef>
              <a:spcAft>
                <a:spcPts val="0"/>
              </a:spcAft>
              <a:buClrTx/>
              <a:buSzTx/>
              <a:buFont typeface="Arial"/>
              <a:buNone/>
              <a:tabLst/>
              <a:defRPr/>
            </a:lvl1pPr>
            <a:lvl2pPr marL="269993" marR="0" indent="-128585" algn="l" defTabSz="514012" rtl="0" eaLnBrk="1" fontAlgn="auto" latinLnBrk="0" hangingPunct="1">
              <a:lnSpc>
                <a:spcPct val="90000"/>
              </a:lnSpc>
              <a:spcBef>
                <a:spcPts val="225"/>
              </a:spcBef>
              <a:spcAft>
                <a:spcPts val="0"/>
              </a:spcAft>
              <a:buClrTx/>
              <a:buSzTx/>
              <a:buFont typeface="Apple Symbols" panose="02000000000000000000" pitchFamily="2" charset="-79"/>
              <a:buChar char="‣"/>
              <a:tabLst/>
              <a:defRPr/>
            </a:lvl2pPr>
            <a:lvl3pPr marL="404990" marR="0" indent="-166684" algn="l" defTabSz="514012" rtl="0" eaLnBrk="1" fontAlgn="auto" latinLnBrk="0" hangingPunct="1">
              <a:lnSpc>
                <a:spcPct val="90000"/>
              </a:lnSpc>
              <a:spcBef>
                <a:spcPts val="225"/>
              </a:spcBef>
              <a:spcAft>
                <a:spcPts val="0"/>
              </a:spcAft>
              <a:buClrTx/>
              <a:buSzTx/>
              <a:buFont typeface="Apple Symbols" panose="02000000000000000000" pitchFamily="2" charset="-79"/>
              <a:buChar char="‣"/>
              <a:tabLst/>
              <a:defRPr sz="825"/>
            </a:lvl3pPr>
            <a:lvl4pPr marL="685784" marR="0" indent="-172637" algn="l" defTabSz="514012" rtl="0" eaLnBrk="1" fontAlgn="auto" latinLnBrk="0" hangingPunct="1">
              <a:lnSpc>
                <a:spcPct val="90000"/>
              </a:lnSpc>
              <a:spcBef>
                <a:spcPts val="225"/>
              </a:spcBef>
              <a:spcAft>
                <a:spcPts val="0"/>
              </a:spcAft>
              <a:buClrTx/>
              <a:buSzTx/>
              <a:buFont typeface="Apple Symbols" panose="02000000000000000000" pitchFamily="2" charset="-79"/>
              <a:buChar char="‣"/>
              <a:tabLst/>
              <a:defRPr sz="825"/>
            </a:lvl4pPr>
            <a:lvl5pPr marL="858419" marR="0" indent="-172637" algn="l" defTabSz="514012" rtl="0" eaLnBrk="1" fontAlgn="auto" latinLnBrk="0" hangingPunct="1">
              <a:lnSpc>
                <a:spcPct val="90000"/>
              </a:lnSpc>
              <a:spcBef>
                <a:spcPts val="225"/>
              </a:spcBef>
              <a:spcAft>
                <a:spcPts val="0"/>
              </a:spcAft>
              <a:buClrTx/>
              <a:buSzTx/>
              <a:buFont typeface="Apple Symbols" panose="02000000000000000000" pitchFamily="2" charset="-79"/>
              <a:buChar char="‣"/>
              <a:tabLst/>
              <a:defRPr sz="825"/>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88535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Relative Competitive Analysis Global">
    <p:spTree>
      <p:nvGrpSpPr>
        <p:cNvPr id="1" name=""/>
        <p:cNvGrpSpPr/>
        <p:nvPr/>
      </p:nvGrpSpPr>
      <p:grpSpPr>
        <a:xfrm>
          <a:off x="0" y="0"/>
          <a:ext cx="0" cy="0"/>
          <a:chOff x="0" y="0"/>
          <a:chExt cx="0" cy="0"/>
        </a:xfrm>
      </p:grpSpPr>
      <p:cxnSp>
        <p:nvCxnSpPr>
          <p:cNvPr id="6" name="Straight Connector 9">
            <a:extLst>
              <a:ext uri="{FF2B5EF4-FFF2-40B4-BE49-F238E27FC236}">
                <a16:creationId xmlns="" xmlns:a16="http://schemas.microsoft.com/office/drawing/2014/main" id="{AC4D93D1-A4EF-4574-8642-4E546B5438F0}"/>
              </a:ext>
            </a:extLst>
          </p:cNvPr>
          <p:cNvCxnSpPr>
            <a:cxnSpLocks noChangeShapeType="1"/>
          </p:cNvCxnSpPr>
          <p:nvPr userDrawn="1"/>
        </p:nvCxnSpPr>
        <p:spPr bwMode="auto">
          <a:xfrm>
            <a:off x="277417" y="923132"/>
            <a:ext cx="6319838" cy="0"/>
          </a:xfrm>
          <a:prstGeom prst="line">
            <a:avLst/>
          </a:prstGeom>
          <a:noFill/>
          <a:ln w="12700">
            <a:solidFill>
              <a:schemeClr val="accent3"/>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 xmlns:a16="http://schemas.microsoft.com/office/drawing/2014/main" id="{B1FD686E-396B-46A0-A5AC-8B7CB02DF9C6}"/>
              </a:ext>
            </a:extLst>
          </p:cNvPr>
          <p:cNvSpPr>
            <a:spLocks noGrp="1" noChangeArrowheads="1"/>
          </p:cNvSpPr>
          <p:nvPr>
            <p:ph type="title"/>
          </p:nvPr>
        </p:nvSpPr>
        <p:spPr bwMode="auto">
          <a:xfrm>
            <a:off x="277417" y="246063"/>
            <a:ext cx="63198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pic>
        <p:nvPicPr>
          <p:cNvPr id="8" name="Picture 16">
            <a:extLst>
              <a:ext uri="{FF2B5EF4-FFF2-40B4-BE49-F238E27FC236}">
                <a16:creationId xmlns="" xmlns:a16="http://schemas.microsoft.com/office/drawing/2014/main" id="{B77F8B24-C0A5-4C8C-872E-4E83270276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745" y="4662490"/>
            <a:ext cx="65127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74A33F3A-D867-406F-B752-35EC5287FBB1}"/>
              </a:ext>
            </a:extLst>
          </p:cNvPr>
          <p:cNvSpPr txBox="1">
            <a:spLocks noChangeArrowheads="1"/>
          </p:cNvSpPr>
          <p:nvPr userDrawn="1"/>
        </p:nvSpPr>
        <p:spPr bwMode="auto">
          <a:xfrm>
            <a:off x="2626055" y="4759021"/>
            <a:ext cx="1622560" cy="18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lnSpc>
                <a:spcPct val="110000"/>
              </a:lnSpc>
              <a:spcBef>
                <a:spcPct val="0"/>
              </a:spcBef>
              <a:spcAft>
                <a:spcPct val="0"/>
              </a:spcAft>
              <a:defRPr sz="1400">
                <a:solidFill>
                  <a:schemeClr val="tx1"/>
                </a:solidFill>
                <a:latin typeface="Arial" pitchFamily="34" charset="0"/>
              </a:defRPr>
            </a:lvl6pPr>
            <a:lvl7pPr marL="2971800" indent="-228600" eaLnBrk="0" fontAlgn="base" hangingPunct="0">
              <a:lnSpc>
                <a:spcPct val="110000"/>
              </a:lnSpc>
              <a:spcBef>
                <a:spcPct val="0"/>
              </a:spcBef>
              <a:spcAft>
                <a:spcPct val="0"/>
              </a:spcAft>
              <a:defRPr sz="1400">
                <a:solidFill>
                  <a:schemeClr val="tx1"/>
                </a:solidFill>
                <a:latin typeface="Arial" pitchFamily="34" charset="0"/>
              </a:defRPr>
            </a:lvl7pPr>
            <a:lvl8pPr marL="3429000" indent="-228600" eaLnBrk="0" fontAlgn="base" hangingPunct="0">
              <a:lnSpc>
                <a:spcPct val="110000"/>
              </a:lnSpc>
              <a:spcBef>
                <a:spcPct val="0"/>
              </a:spcBef>
              <a:spcAft>
                <a:spcPct val="0"/>
              </a:spcAft>
              <a:defRPr sz="1400">
                <a:solidFill>
                  <a:schemeClr val="tx1"/>
                </a:solidFill>
                <a:latin typeface="Arial" pitchFamily="34" charset="0"/>
              </a:defRPr>
            </a:lvl8pPr>
            <a:lvl9pPr marL="3886200" indent="-228600" eaLnBrk="0" fontAlgn="base" hangingPunct="0">
              <a:lnSpc>
                <a:spcPct val="110000"/>
              </a:lnSpc>
              <a:spcBef>
                <a:spcPct val="0"/>
              </a:spcBef>
              <a:spcAft>
                <a:spcPct val="0"/>
              </a:spcAft>
              <a:defRPr sz="1400">
                <a:solidFill>
                  <a:schemeClr val="tx1"/>
                </a:solidFill>
                <a:latin typeface="Arial" pitchFamily="34" charset="0"/>
              </a:defRPr>
            </a:lvl9pPr>
          </a:lstStyle>
          <a:p>
            <a:pPr algn="ctr" defTabSz="417899" eaLnBrk="1" hangingPunct="1">
              <a:lnSpc>
                <a:spcPct val="110000"/>
              </a:lnSpc>
              <a:defRPr/>
            </a:pPr>
            <a:r>
              <a:rPr lang="en-US" sz="563" dirty="0">
                <a:solidFill>
                  <a:srgbClr val="FFFFFF">
                    <a:lumMod val="65000"/>
                  </a:srgbClr>
                </a:solidFill>
                <a:ea typeface="MS PGothic" panose="020B0600070205080204" pitchFamily="34" charset="-128"/>
              </a:rPr>
              <a:t>Kite / Gilead Confidential – Do Not Distribute</a:t>
            </a:r>
          </a:p>
        </p:txBody>
      </p:sp>
      <p:sp>
        <p:nvSpPr>
          <p:cNvPr id="12" name="Slide Number Placeholder 5">
            <a:extLst>
              <a:ext uri="{FF2B5EF4-FFF2-40B4-BE49-F238E27FC236}">
                <a16:creationId xmlns="" xmlns:a16="http://schemas.microsoft.com/office/drawing/2014/main" id="{364F676C-8746-4B46-9BD9-DCD571EF0C73}"/>
              </a:ext>
            </a:extLst>
          </p:cNvPr>
          <p:cNvSpPr>
            <a:spLocks noGrp="1"/>
          </p:cNvSpPr>
          <p:nvPr>
            <p:ph type="sldNum" sz="quarter" idx="4"/>
          </p:nvPr>
        </p:nvSpPr>
        <p:spPr>
          <a:xfrm>
            <a:off x="6427175" y="4714877"/>
            <a:ext cx="170079" cy="274637"/>
          </a:xfrm>
          <a:prstGeom prst="rect">
            <a:avLst/>
          </a:prstGeom>
        </p:spPr>
        <p:txBody>
          <a:bodyPr vert="horz" wrap="square" lIns="68598" tIns="34299" rIns="68598" bIns="34299" numCol="1" anchor="ctr" anchorCtr="0" compatLnSpc="1">
            <a:prstTxWarp prst="textNoShape">
              <a:avLst/>
            </a:prstTxWarp>
          </a:bodyPr>
          <a:lstStyle>
            <a:lvl1pPr algn="r" eaLnBrk="1" hangingPunct="1">
              <a:defRPr sz="563">
                <a:solidFill>
                  <a:schemeClr val="accent2"/>
                </a:solidFill>
              </a:defRPr>
            </a:lvl1pPr>
          </a:lstStyle>
          <a:p>
            <a:pPr defTabSz="417899" fontAlgn="base">
              <a:spcBef>
                <a:spcPct val="0"/>
              </a:spcBef>
              <a:spcAft>
                <a:spcPct val="0"/>
              </a:spcAft>
            </a:pPr>
            <a:fld id="{A0230F2F-2A13-4E9B-A2EE-3701752AA491}" type="slidenum">
              <a:rPr lang="en-US" altLang="en-US" smtClean="0">
                <a:solidFill>
                  <a:srgbClr val="243A7E"/>
                </a:solidFill>
                <a:ea typeface="MS PGothic" panose="020B0600070205080204" pitchFamily="34" charset="-128"/>
              </a:rPr>
              <a:pPr defTabSz="417899" fontAlgn="base">
                <a:spcBef>
                  <a:spcPct val="0"/>
                </a:spcBef>
                <a:spcAft>
                  <a:spcPct val="0"/>
                </a:spcAft>
              </a:pPr>
              <a:t>‹#›</a:t>
            </a:fld>
            <a:endParaRPr lang="en-US" altLang="en-US">
              <a:solidFill>
                <a:srgbClr val="243A7E"/>
              </a:solidFill>
              <a:ea typeface="MS PGothic" panose="020B0600070205080204" pitchFamily="34" charset="-128"/>
            </a:endParaRPr>
          </a:p>
        </p:txBody>
      </p:sp>
    </p:spTree>
    <p:extLst>
      <p:ext uri="{BB962C8B-B14F-4D97-AF65-F5344CB8AC3E}">
        <p14:creationId xmlns:p14="http://schemas.microsoft.com/office/powerpoint/2010/main" val="1555844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114427"/>
            <a:ext cx="6174581" cy="3451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 xmlns:a16="http://schemas.microsoft.com/office/drawing/2014/main" id="{FEAFD0D6-D711-423B-9D82-1D9A25E3D5B7}"/>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 xmlns:a16="http://schemas.microsoft.com/office/drawing/2014/main" id="{1CB79CAD-B841-45A6-9052-99F0CD720B40}"/>
              </a:ext>
            </a:extLst>
          </p:cNvPr>
          <p:cNvSpPr>
            <a:spLocks noGrp="1"/>
          </p:cNvSpPr>
          <p:nvPr>
            <p:ph type="body" sz="quarter" idx="10" hasCustomPrompt="1"/>
          </p:nvPr>
        </p:nvSpPr>
        <p:spPr>
          <a:xfrm>
            <a:off x="342901" y="4898978"/>
            <a:ext cx="706925" cy="83100"/>
          </a:xfrm>
        </p:spPr>
        <p:txBody>
          <a:bodyPr wrap="none" lIns="0" tIns="0" rIns="0" bIns="0" anchor="b" anchorCtr="0">
            <a:spAutoFit/>
          </a:bodyPr>
          <a:lstStyle>
            <a:lvl1pPr marL="0" indent="0">
              <a:lnSpc>
                <a:spcPct val="90000"/>
              </a:lnSpc>
              <a:spcBef>
                <a:spcPts val="0"/>
              </a:spcBef>
              <a:buNone/>
              <a:defRPr sz="600">
                <a:solidFill>
                  <a:schemeClr val="tx1"/>
                </a:solidFill>
              </a:defRPr>
            </a:lvl1pPr>
          </a:lstStyle>
          <a:p>
            <a:pPr lvl="0"/>
            <a:r>
              <a:rPr lang="en-US" dirty="0"/>
              <a:t>Click to add footnote</a:t>
            </a:r>
            <a:endParaRPr lang="en-GB" dirty="0"/>
          </a:p>
        </p:txBody>
      </p:sp>
    </p:spTree>
    <p:extLst>
      <p:ext uri="{BB962C8B-B14F-4D97-AF65-F5344CB8AC3E}">
        <p14:creationId xmlns:p14="http://schemas.microsoft.com/office/powerpoint/2010/main" val="1121033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0C3B9-87C7-5047-B7AA-F10599903D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B4B84567-8FB3-9C4E-9E2B-0F07D963015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1194F070-E9F7-A145-A8D1-EC55F0689C6A}"/>
              </a:ext>
            </a:extLst>
          </p:cNvPr>
          <p:cNvSpPr>
            <a:spLocks noGrp="1"/>
          </p:cNvSpPr>
          <p:nvPr>
            <p:ph type="dt" sz="half" idx="10"/>
          </p:nvPr>
        </p:nvSpPr>
        <p:spPr/>
        <p:txBody>
          <a:bodyPr/>
          <a:lstStyle/>
          <a:p>
            <a:pPr defTabSz="685800"/>
            <a:fld id="{B33AD701-A078-0646-B165-ED990F3479AA}" type="datetimeFigureOut">
              <a:rPr lang="en-US" smtClean="0">
                <a:solidFill>
                  <a:srgbClr val="000000"/>
                </a:solidFill>
              </a:rPr>
              <a:pPr defTabSz="685800"/>
              <a:t>10/25/2021</a:t>
            </a:fld>
            <a:endParaRPr lang="en-US">
              <a:solidFill>
                <a:srgbClr val="000000"/>
              </a:solidFill>
            </a:endParaRPr>
          </a:p>
        </p:txBody>
      </p:sp>
      <p:sp>
        <p:nvSpPr>
          <p:cNvPr id="5" name="Footer Placeholder 4">
            <a:extLst>
              <a:ext uri="{FF2B5EF4-FFF2-40B4-BE49-F238E27FC236}">
                <a16:creationId xmlns="" xmlns:a16="http://schemas.microsoft.com/office/drawing/2014/main" id="{2543E3EE-9F1B-714B-9697-67C41F125013}"/>
              </a:ext>
            </a:extLst>
          </p:cNvPr>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a:extLst>
              <a:ext uri="{FF2B5EF4-FFF2-40B4-BE49-F238E27FC236}">
                <a16:creationId xmlns="" xmlns:a16="http://schemas.microsoft.com/office/drawing/2014/main" id="{3EDBF86C-B637-4040-980F-A8CC22F4DE16}"/>
              </a:ext>
            </a:extLst>
          </p:cNvPr>
          <p:cNvSpPr>
            <a:spLocks noGrp="1"/>
          </p:cNvSpPr>
          <p:nvPr>
            <p:ph type="sldNum" sz="quarter" idx="12"/>
          </p:nvPr>
        </p:nvSpPr>
        <p:spPr/>
        <p:txBody>
          <a:bodyPr/>
          <a:lstStyle/>
          <a:p>
            <a:fld id="{75E1421A-17EB-204E-B083-7FCE4873AC4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6396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196093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5.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0.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9.jpe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vmlDrawing" Target="../drawings/vmlDrawing1.v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54" Type="http://schemas.openxmlformats.org/officeDocument/2006/relationships/image" Target="../media/image13.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oleObject" Target="../embeddings/oleObject1.bin"/><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theme" Target="../theme/theme4.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tags" Target="../tags/tag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8" Type="http://schemas.openxmlformats.org/officeDocument/2006/relationships/slideLayout" Target="../slideLayouts/slideLayout45.xml"/><Relationship Id="rId51"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10/25/2021</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A99ABBF-21E4-AF4D-A799-EBEEF7E96997}" type="slidenum">
              <a:rPr lang="en-GB" smtClean="0"/>
              <a:pPr/>
              <a:t>‹#›</a:t>
            </a:fld>
            <a:endParaRPr lang="en-GB" dirty="0"/>
          </a:p>
        </p:txBody>
      </p:sp>
    </p:spTree>
    <p:extLst>
      <p:ext uri="{BB962C8B-B14F-4D97-AF65-F5344CB8AC3E}">
        <p14:creationId xmlns:p14="http://schemas.microsoft.com/office/powerpoint/2010/main" val="34641840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41" r:id="rId16"/>
    <p:sldLayoutId id="2147483768" r:id="rId17"/>
    <p:sldLayoutId id="2147483769"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595CEB55-9834-490E-A8DE-4D0D658CF3EF}"/>
              </a:ext>
            </a:extLst>
          </p:cNvPr>
          <p:cNvSpPr>
            <a:spLocks noGrp="1"/>
          </p:cNvSpPr>
          <p:nvPr>
            <p:ph type="title"/>
          </p:nvPr>
        </p:nvSpPr>
        <p:spPr bwMode="auto">
          <a:xfrm>
            <a:off x="342900" y="205978"/>
            <a:ext cx="6172200" cy="76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34663C08-D11C-48A3-8D95-CC09C7E4B771}"/>
              </a:ext>
            </a:extLst>
          </p:cNvPr>
          <p:cNvSpPr>
            <a:spLocks noGrp="1"/>
          </p:cNvSpPr>
          <p:nvPr>
            <p:ph type="body" idx="1"/>
          </p:nvPr>
        </p:nvSpPr>
        <p:spPr bwMode="auto">
          <a:xfrm>
            <a:off x="342900" y="1028700"/>
            <a:ext cx="6172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 xmlns:a16="http://schemas.microsoft.com/office/drawing/2014/main" id="{DC393BAB-FF56-4639-8923-63CA80586AE6}"/>
              </a:ext>
            </a:extLst>
          </p:cNvPr>
          <p:cNvSpPr>
            <a:spLocks noGrp="1"/>
          </p:cNvSpPr>
          <p:nvPr>
            <p:ph type="ftr" sz="quarter" idx="3"/>
          </p:nvPr>
        </p:nvSpPr>
        <p:spPr>
          <a:xfrm>
            <a:off x="2343150" y="4767264"/>
            <a:ext cx="3771900" cy="273844"/>
          </a:xfrm>
          <a:prstGeom prst="rect">
            <a:avLst/>
          </a:prstGeom>
          <a:noFill/>
        </p:spPr>
        <p:txBody>
          <a:bodyPr vert="horz" lIns="91440" tIns="45720" rIns="91440" bIns="45720" rtlCol="0" anchor="ctr"/>
          <a:lstStyle>
            <a:lvl1pPr algn="r" eaLnBrk="1" fontAlgn="auto" hangingPunct="1">
              <a:spcBef>
                <a:spcPts val="0"/>
              </a:spcBef>
              <a:spcAft>
                <a:spcPts val="0"/>
              </a:spcAft>
              <a:defRPr sz="844" baseline="0">
                <a:solidFill>
                  <a:srgbClr val="000000"/>
                </a:solidFill>
                <a:latin typeface="+mn-lt"/>
              </a:defRPr>
            </a:lvl1pPr>
          </a:lstStyle>
          <a:p>
            <a:pPr defTabSz="685800">
              <a:defRPr/>
            </a:pPr>
            <a:endParaRPr lang="en-US"/>
          </a:p>
        </p:txBody>
      </p:sp>
      <p:sp>
        <p:nvSpPr>
          <p:cNvPr id="6" name="Slide Number Placeholder 5">
            <a:extLst>
              <a:ext uri="{FF2B5EF4-FFF2-40B4-BE49-F238E27FC236}">
                <a16:creationId xmlns="" xmlns:a16="http://schemas.microsoft.com/office/drawing/2014/main" id="{8BF38959-F763-4831-A3F2-49A1B07C8517}"/>
              </a:ext>
            </a:extLst>
          </p:cNvPr>
          <p:cNvSpPr>
            <a:spLocks noGrp="1"/>
          </p:cNvSpPr>
          <p:nvPr>
            <p:ph type="sldNum" sz="quarter" idx="4"/>
          </p:nvPr>
        </p:nvSpPr>
        <p:spPr>
          <a:xfrm>
            <a:off x="6172200" y="4767264"/>
            <a:ext cx="3429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06">
                <a:solidFill>
                  <a:srgbClr val="000000"/>
                </a:solidFill>
              </a:defRPr>
            </a:lvl1pPr>
          </a:lstStyle>
          <a:p>
            <a:pPr defTabSz="685800">
              <a:defRPr/>
            </a:pPr>
            <a:fld id="{53AEC139-2AC4-4CAB-A235-4EC90650C9EF}" type="slidenum">
              <a:rPr lang="en-US" altLang="en-US" smtClean="0"/>
              <a:pPr defTabSz="685800">
                <a:defRPr/>
              </a:pPr>
              <a:t>‹#›</a:t>
            </a:fld>
            <a:endParaRPr lang="en-US" altLang="en-US" dirty="0"/>
          </a:p>
        </p:txBody>
      </p:sp>
      <p:pic>
        <p:nvPicPr>
          <p:cNvPr id="2054" name="Picture 1">
            <a:extLst>
              <a:ext uri="{FF2B5EF4-FFF2-40B4-BE49-F238E27FC236}">
                <a16:creationId xmlns="" xmlns:a16="http://schemas.microsoft.com/office/drawing/2014/main" id="{928317C8-C6E7-4B6F-8CE9-1F388E81BD7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28587" y="4670822"/>
            <a:ext cx="1071563" cy="3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6642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hf hdr="0" dt="0"/>
  <p:txStyles>
    <p:titleStyle>
      <a:lvl1pPr algn="l" rtl="0" eaLnBrk="0" fontAlgn="base" hangingPunct="0">
        <a:spcBef>
          <a:spcPct val="0"/>
        </a:spcBef>
        <a:spcAft>
          <a:spcPct val="0"/>
        </a:spcAft>
        <a:defRPr sz="1575" kern="1200">
          <a:solidFill>
            <a:schemeClr val="accent2"/>
          </a:solidFill>
          <a:latin typeface="+mn-lt"/>
          <a:ea typeface="+mj-ea"/>
          <a:cs typeface="Arial" pitchFamily="34" charset="0"/>
        </a:defRPr>
      </a:lvl1pPr>
      <a:lvl2pPr algn="l" rtl="0" eaLnBrk="0" fontAlgn="base" hangingPunct="0">
        <a:spcBef>
          <a:spcPct val="0"/>
        </a:spcBef>
        <a:spcAft>
          <a:spcPct val="0"/>
        </a:spcAft>
        <a:defRPr sz="1575">
          <a:solidFill>
            <a:schemeClr val="accent2"/>
          </a:solidFill>
          <a:latin typeface="Arial" charset="0"/>
          <a:cs typeface="Arial" charset="0"/>
        </a:defRPr>
      </a:lvl2pPr>
      <a:lvl3pPr algn="l" rtl="0" eaLnBrk="0" fontAlgn="base" hangingPunct="0">
        <a:spcBef>
          <a:spcPct val="0"/>
        </a:spcBef>
        <a:spcAft>
          <a:spcPct val="0"/>
        </a:spcAft>
        <a:defRPr sz="1575">
          <a:solidFill>
            <a:schemeClr val="accent2"/>
          </a:solidFill>
          <a:latin typeface="Arial" charset="0"/>
          <a:cs typeface="Arial" charset="0"/>
        </a:defRPr>
      </a:lvl3pPr>
      <a:lvl4pPr algn="l" rtl="0" eaLnBrk="0" fontAlgn="base" hangingPunct="0">
        <a:spcBef>
          <a:spcPct val="0"/>
        </a:spcBef>
        <a:spcAft>
          <a:spcPct val="0"/>
        </a:spcAft>
        <a:defRPr sz="1575">
          <a:solidFill>
            <a:schemeClr val="accent2"/>
          </a:solidFill>
          <a:latin typeface="Arial" charset="0"/>
          <a:cs typeface="Arial" charset="0"/>
        </a:defRPr>
      </a:lvl4pPr>
      <a:lvl5pPr algn="l" rtl="0" eaLnBrk="0" fontAlgn="base" hangingPunct="0">
        <a:spcBef>
          <a:spcPct val="0"/>
        </a:spcBef>
        <a:spcAft>
          <a:spcPct val="0"/>
        </a:spcAft>
        <a:defRPr sz="1575">
          <a:solidFill>
            <a:schemeClr val="accent2"/>
          </a:solidFill>
          <a:latin typeface="Arial" charset="0"/>
          <a:cs typeface="Arial" charset="0"/>
        </a:defRPr>
      </a:lvl5pPr>
      <a:lvl6pPr marL="192881" algn="l" rtl="0" fontAlgn="base">
        <a:spcBef>
          <a:spcPct val="0"/>
        </a:spcBef>
        <a:spcAft>
          <a:spcPct val="0"/>
        </a:spcAft>
        <a:defRPr sz="1604">
          <a:solidFill>
            <a:schemeClr val="accent2"/>
          </a:solidFill>
          <a:latin typeface="Arial" charset="0"/>
          <a:cs typeface="Arial" charset="0"/>
        </a:defRPr>
      </a:lvl6pPr>
      <a:lvl7pPr marL="385763" algn="l" rtl="0" fontAlgn="base">
        <a:spcBef>
          <a:spcPct val="0"/>
        </a:spcBef>
        <a:spcAft>
          <a:spcPct val="0"/>
        </a:spcAft>
        <a:defRPr sz="1604">
          <a:solidFill>
            <a:schemeClr val="accent2"/>
          </a:solidFill>
          <a:latin typeface="Arial" charset="0"/>
          <a:cs typeface="Arial" charset="0"/>
        </a:defRPr>
      </a:lvl7pPr>
      <a:lvl8pPr marL="578644" algn="l" rtl="0" fontAlgn="base">
        <a:spcBef>
          <a:spcPct val="0"/>
        </a:spcBef>
        <a:spcAft>
          <a:spcPct val="0"/>
        </a:spcAft>
        <a:defRPr sz="1604">
          <a:solidFill>
            <a:schemeClr val="accent2"/>
          </a:solidFill>
          <a:latin typeface="Arial" charset="0"/>
          <a:cs typeface="Arial" charset="0"/>
        </a:defRPr>
      </a:lvl8pPr>
      <a:lvl9pPr marL="771525" algn="l" rtl="0" fontAlgn="base">
        <a:spcBef>
          <a:spcPct val="0"/>
        </a:spcBef>
        <a:spcAft>
          <a:spcPct val="0"/>
        </a:spcAft>
        <a:defRPr sz="1604">
          <a:solidFill>
            <a:schemeClr val="accent2"/>
          </a:solidFill>
          <a:latin typeface="Arial" charset="0"/>
          <a:cs typeface="Arial" charset="0"/>
        </a:defRPr>
      </a:lvl9pPr>
    </p:titleStyle>
    <p:bodyStyle>
      <a:lvl1pPr marL="144661" indent="-144661" algn="l" rtl="0" eaLnBrk="0" fontAlgn="base" hangingPunct="0">
        <a:spcBef>
          <a:spcPct val="20000"/>
        </a:spcBef>
        <a:spcAft>
          <a:spcPct val="0"/>
        </a:spcAft>
        <a:buFont typeface="Arial" panose="020B0604020202020204" pitchFamily="34" charset="0"/>
        <a:buChar char="•"/>
        <a:defRPr sz="1238" kern="1200">
          <a:solidFill>
            <a:srgbClr val="000000"/>
          </a:solidFill>
          <a:latin typeface="+mj-lt"/>
          <a:ea typeface="+mn-ea"/>
          <a:cs typeface="Arial" pitchFamily="34" charset="0"/>
        </a:defRPr>
      </a:lvl1pPr>
      <a:lvl2pPr marL="313433" indent="-120551" algn="l" rtl="0" eaLnBrk="0" fontAlgn="base" hangingPunct="0">
        <a:spcBef>
          <a:spcPct val="20000"/>
        </a:spcBef>
        <a:spcAft>
          <a:spcPct val="0"/>
        </a:spcAft>
        <a:buFont typeface="Arial" panose="020B0604020202020204" pitchFamily="34" charset="0"/>
        <a:buChar char="–"/>
        <a:defRPr sz="1069" kern="1200">
          <a:solidFill>
            <a:srgbClr val="000000"/>
          </a:solidFill>
          <a:latin typeface="+mj-lt"/>
          <a:ea typeface="+mn-ea"/>
          <a:cs typeface="Arial" pitchFamily="34" charset="0"/>
        </a:defRPr>
      </a:lvl2pPr>
      <a:lvl3pPr marL="482204" indent="-96441" algn="l" rtl="0" eaLnBrk="0" fontAlgn="base" hangingPunct="0">
        <a:spcBef>
          <a:spcPct val="20000"/>
        </a:spcBef>
        <a:spcAft>
          <a:spcPct val="0"/>
        </a:spcAft>
        <a:buFont typeface="Arial" panose="020B0604020202020204" pitchFamily="34" charset="0"/>
        <a:buChar char="•"/>
        <a:defRPr kern="1200">
          <a:solidFill>
            <a:srgbClr val="000000"/>
          </a:solidFill>
          <a:latin typeface="+mj-lt"/>
          <a:ea typeface="+mn-ea"/>
          <a:cs typeface="Arial" pitchFamily="34" charset="0"/>
        </a:defRPr>
      </a:lvl3pPr>
      <a:lvl4pPr marL="675085" indent="-96441" algn="l" rtl="0" eaLnBrk="0" fontAlgn="base" hangingPunct="0">
        <a:spcBef>
          <a:spcPct val="20000"/>
        </a:spcBef>
        <a:spcAft>
          <a:spcPct val="0"/>
        </a:spcAft>
        <a:buFont typeface="Arial" panose="020B0604020202020204" pitchFamily="34" charset="0"/>
        <a:buChar char="–"/>
        <a:defRPr sz="844" kern="1200">
          <a:solidFill>
            <a:srgbClr val="000000"/>
          </a:solidFill>
          <a:latin typeface="+mj-lt"/>
          <a:ea typeface="+mn-ea"/>
          <a:cs typeface="Arial" pitchFamily="34" charset="0"/>
        </a:defRPr>
      </a:lvl4pPr>
      <a:lvl5pPr marL="867966" indent="-96441" algn="l" rtl="0" eaLnBrk="0" fontAlgn="base" hangingPunct="0">
        <a:spcBef>
          <a:spcPct val="20000"/>
        </a:spcBef>
        <a:spcAft>
          <a:spcPct val="0"/>
        </a:spcAft>
        <a:buFont typeface="Arial" panose="020B0604020202020204" pitchFamily="34" charset="0"/>
        <a:buChar char="»"/>
        <a:defRPr sz="844" kern="1200">
          <a:solidFill>
            <a:srgbClr val="000000"/>
          </a:solidFill>
          <a:latin typeface="+mj-lt"/>
          <a:ea typeface="+mn-ea"/>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205978"/>
            <a:ext cx="6172200" cy="76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42900" y="1028700"/>
            <a:ext cx="6172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1485900" y="4767264"/>
            <a:ext cx="3614738" cy="273844"/>
          </a:xfrm>
          <a:prstGeom prst="rect">
            <a:avLst/>
          </a:prstGeom>
          <a:noFill/>
        </p:spPr>
        <p:txBody>
          <a:bodyPr vert="horz" lIns="91440" tIns="45720" rIns="91440" bIns="45720" rtlCol="0" anchor="ctr"/>
          <a:lstStyle>
            <a:lvl1pPr algn="r" eaLnBrk="1" fontAlgn="auto" hangingPunct="1">
              <a:spcBef>
                <a:spcPts val="0"/>
              </a:spcBef>
              <a:spcAft>
                <a:spcPts val="0"/>
              </a:spcAft>
              <a:defRPr sz="1125" baseline="0">
                <a:solidFill>
                  <a:srgbClr val="000000"/>
                </a:solidFill>
                <a:latin typeface="+mn-lt"/>
              </a:defRPr>
            </a:lvl1pPr>
          </a:lstStyle>
          <a:p>
            <a:pPr defTabSz="685800">
              <a:defRPr/>
            </a:pPr>
            <a:endParaRPr lang="en-US"/>
          </a:p>
        </p:txBody>
      </p:sp>
      <p:sp>
        <p:nvSpPr>
          <p:cNvPr id="6" name="Slide Number Placeholder 5"/>
          <p:cNvSpPr>
            <a:spLocks noGrp="1"/>
          </p:cNvSpPr>
          <p:nvPr>
            <p:ph type="sldNum" sz="quarter" idx="4"/>
          </p:nvPr>
        </p:nvSpPr>
        <p:spPr>
          <a:xfrm>
            <a:off x="5143500" y="4767264"/>
            <a:ext cx="3429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000000"/>
                </a:solidFill>
              </a:defRPr>
            </a:lvl1pPr>
          </a:lstStyle>
          <a:p>
            <a:pPr defTabSz="685800">
              <a:defRPr/>
            </a:pPr>
            <a:fld id="{91A45E4F-9F34-4F04-B372-B3089D55FBAD}" type="slidenum">
              <a:rPr lang="en-US" altLang="en-US" smtClean="0"/>
              <a:pPr defTabSz="685800">
                <a:defRPr/>
              </a:pPr>
              <a:t>‹#›</a:t>
            </a:fld>
            <a:endParaRPr lang="en-US" altLang="en-US"/>
          </a:p>
        </p:txBody>
      </p:sp>
      <p:pic>
        <p:nvPicPr>
          <p:cNvPr id="1030" name="Picture 1"/>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588" y="4629151"/>
            <a:ext cx="1190328"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clipart&#10;&#10;Description automatically generated">
            <a:extLst>
              <a:ext uri="{FF2B5EF4-FFF2-40B4-BE49-F238E27FC236}">
                <a16:creationId xmlns="" xmlns:a16="http://schemas.microsoft.com/office/drawing/2014/main" id="{5AB7170E-B11B-4118-BF38-C4556DDF75F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598298" y="4629150"/>
            <a:ext cx="1248656" cy="480060"/>
          </a:xfrm>
          <a:prstGeom prst="rect">
            <a:avLst/>
          </a:prstGeom>
        </p:spPr>
      </p:pic>
    </p:spTree>
    <p:extLst>
      <p:ext uri="{BB962C8B-B14F-4D97-AF65-F5344CB8AC3E}">
        <p14:creationId xmlns:p14="http://schemas.microsoft.com/office/powerpoint/2010/main" val="2798090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Lst>
  <p:hf hdr="0" dt="0"/>
  <p:txStyles>
    <p:titleStyle>
      <a:lvl1pPr algn="l" rtl="0" eaLnBrk="0" fontAlgn="base" hangingPunct="0">
        <a:spcBef>
          <a:spcPct val="0"/>
        </a:spcBef>
        <a:spcAft>
          <a:spcPct val="0"/>
        </a:spcAft>
        <a:defRPr sz="2138" kern="1200">
          <a:solidFill>
            <a:schemeClr val="accent1"/>
          </a:solidFill>
          <a:latin typeface="+mn-lt"/>
          <a:ea typeface="+mj-ea"/>
          <a:cs typeface="Arial" pitchFamily="34" charset="0"/>
        </a:defRPr>
      </a:lvl1pPr>
      <a:lvl2pPr algn="l" rtl="0" eaLnBrk="0" fontAlgn="base" hangingPunct="0">
        <a:spcBef>
          <a:spcPct val="0"/>
        </a:spcBef>
        <a:spcAft>
          <a:spcPct val="0"/>
        </a:spcAft>
        <a:defRPr sz="2138">
          <a:solidFill>
            <a:schemeClr val="accent2"/>
          </a:solidFill>
          <a:latin typeface="Arial" charset="0"/>
          <a:cs typeface="Arial" charset="0"/>
        </a:defRPr>
      </a:lvl2pPr>
      <a:lvl3pPr algn="l" rtl="0" eaLnBrk="0" fontAlgn="base" hangingPunct="0">
        <a:spcBef>
          <a:spcPct val="0"/>
        </a:spcBef>
        <a:spcAft>
          <a:spcPct val="0"/>
        </a:spcAft>
        <a:defRPr sz="2138">
          <a:solidFill>
            <a:schemeClr val="accent2"/>
          </a:solidFill>
          <a:latin typeface="Arial" charset="0"/>
          <a:cs typeface="Arial" charset="0"/>
        </a:defRPr>
      </a:lvl3pPr>
      <a:lvl4pPr algn="l" rtl="0" eaLnBrk="0" fontAlgn="base" hangingPunct="0">
        <a:spcBef>
          <a:spcPct val="0"/>
        </a:spcBef>
        <a:spcAft>
          <a:spcPct val="0"/>
        </a:spcAft>
        <a:defRPr sz="2138">
          <a:solidFill>
            <a:schemeClr val="accent2"/>
          </a:solidFill>
          <a:latin typeface="Arial" charset="0"/>
          <a:cs typeface="Arial" charset="0"/>
        </a:defRPr>
      </a:lvl4pPr>
      <a:lvl5pPr algn="l" rtl="0" eaLnBrk="0" fontAlgn="base" hangingPunct="0">
        <a:spcBef>
          <a:spcPct val="0"/>
        </a:spcBef>
        <a:spcAft>
          <a:spcPct val="0"/>
        </a:spcAft>
        <a:defRPr sz="2138">
          <a:solidFill>
            <a:schemeClr val="accent2"/>
          </a:solidFill>
          <a:latin typeface="Arial" charset="0"/>
          <a:cs typeface="Arial" charset="0"/>
        </a:defRPr>
      </a:lvl5pPr>
      <a:lvl6pPr marL="257175" algn="l" rtl="0" fontAlgn="base">
        <a:spcBef>
          <a:spcPct val="0"/>
        </a:spcBef>
        <a:spcAft>
          <a:spcPct val="0"/>
        </a:spcAft>
        <a:defRPr sz="2138">
          <a:solidFill>
            <a:schemeClr val="accent2"/>
          </a:solidFill>
          <a:latin typeface="Arial" charset="0"/>
          <a:cs typeface="Arial" charset="0"/>
        </a:defRPr>
      </a:lvl6pPr>
      <a:lvl7pPr marL="514350" algn="l" rtl="0" fontAlgn="base">
        <a:spcBef>
          <a:spcPct val="0"/>
        </a:spcBef>
        <a:spcAft>
          <a:spcPct val="0"/>
        </a:spcAft>
        <a:defRPr sz="2138">
          <a:solidFill>
            <a:schemeClr val="accent2"/>
          </a:solidFill>
          <a:latin typeface="Arial" charset="0"/>
          <a:cs typeface="Arial" charset="0"/>
        </a:defRPr>
      </a:lvl7pPr>
      <a:lvl8pPr marL="771525" algn="l" rtl="0" fontAlgn="base">
        <a:spcBef>
          <a:spcPct val="0"/>
        </a:spcBef>
        <a:spcAft>
          <a:spcPct val="0"/>
        </a:spcAft>
        <a:defRPr sz="2138">
          <a:solidFill>
            <a:schemeClr val="accent2"/>
          </a:solidFill>
          <a:latin typeface="Arial" charset="0"/>
          <a:cs typeface="Arial" charset="0"/>
        </a:defRPr>
      </a:lvl8pPr>
      <a:lvl9pPr marL="1028700" algn="l" rtl="0" fontAlgn="base">
        <a:spcBef>
          <a:spcPct val="0"/>
        </a:spcBef>
        <a:spcAft>
          <a:spcPct val="0"/>
        </a:spcAft>
        <a:defRPr sz="2138">
          <a:solidFill>
            <a:schemeClr val="accent2"/>
          </a:solidFill>
          <a:latin typeface="Arial" charset="0"/>
          <a:cs typeface="Arial"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688" kern="1200">
          <a:solidFill>
            <a:srgbClr val="000000"/>
          </a:solidFill>
          <a:latin typeface="+mj-lt"/>
          <a:ea typeface="+mn-ea"/>
          <a:cs typeface="Arial" pitchFamily="34" charset="0"/>
        </a:defRPr>
      </a:lvl1pPr>
      <a:lvl2pPr marL="417910" indent="-160735" algn="l" rtl="0" eaLnBrk="0" fontAlgn="base" hangingPunct="0">
        <a:spcBef>
          <a:spcPct val="20000"/>
        </a:spcBef>
        <a:spcAft>
          <a:spcPct val="0"/>
        </a:spcAft>
        <a:buFont typeface="Arial" panose="020B0604020202020204" pitchFamily="34" charset="0"/>
        <a:buChar char="–"/>
        <a:defRPr sz="1463" kern="1200">
          <a:solidFill>
            <a:srgbClr val="000000"/>
          </a:solidFill>
          <a:latin typeface="+mj-lt"/>
          <a:ea typeface="+mn-ea"/>
          <a:cs typeface="Arial" pitchFamily="34" charset="0"/>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rgbClr val="000000"/>
          </a:solidFill>
          <a:latin typeface="+mj-lt"/>
          <a:ea typeface="+mn-ea"/>
          <a:cs typeface="Arial" pitchFamily="34" charset="0"/>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rgbClr val="000000"/>
          </a:solidFill>
          <a:latin typeface="+mj-lt"/>
          <a:ea typeface="+mn-ea"/>
          <a:cs typeface="Arial" pitchFamily="34" charset="0"/>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rgbClr val="000000"/>
          </a:solidFill>
          <a:latin typeface="+mj-lt"/>
          <a:ea typeface="+mn-ea"/>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51"/>
            </p:custDataLst>
            <p:extLst/>
          </p:nvPr>
        </p:nvGraphicFramePr>
        <p:xfrm>
          <a:off x="1192" y="1590"/>
          <a:ext cx="1191" cy="1588"/>
        </p:xfrm>
        <a:graphic>
          <a:graphicData uri="http://schemas.openxmlformats.org/presentationml/2006/ole">
            <mc:AlternateContent xmlns:mc="http://schemas.openxmlformats.org/markup-compatibility/2006">
              <mc:Choice xmlns:v="urn:schemas-microsoft-com:vml" Requires="v">
                <p:oleObj spid="_x0000_s1026" name="think-cell Slide" r:id="rId53" imgW="395" imgH="394" progId="TCLayout.ActiveDocument.1">
                  <p:embed/>
                </p:oleObj>
              </mc:Choice>
              <mc:Fallback>
                <p:oleObj name="think-cell Slide" r:id="rId53" imgW="395" imgH="394" progId="TCLayout.ActiveDocument.1">
                  <p:embed/>
                  <p:pic>
                    <p:nvPicPr>
                      <p:cNvPr id="0" name=""/>
                      <p:cNvPicPr/>
                      <p:nvPr/>
                    </p:nvPicPr>
                    <p:blipFill>
                      <a:blip r:embed="rId54"/>
                      <a:stretch>
                        <a:fillRect/>
                      </a:stretch>
                    </p:blipFill>
                    <p:spPr>
                      <a:xfrm>
                        <a:off x="1192" y="1590"/>
                        <a:ext cx="1191" cy="1588"/>
                      </a:xfrm>
                      <a:prstGeom prst="rect">
                        <a:avLst/>
                      </a:prstGeom>
                    </p:spPr>
                  </p:pic>
                </p:oleObj>
              </mc:Fallback>
            </mc:AlternateContent>
          </a:graphicData>
        </a:graphic>
      </p:graphicFrame>
      <p:sp>
        <p:nvSpPr>
          <p:cNvPr id="2" name="Rectangle 1" hidden="1"/>
          <p:cNvSpPr/>
          <p:nvPr userDrawn="1">
            <p:custDataLst>
              <p:tags r:id="rId52"/>
            </p:custDataLst>
          </p:nvPr>
        </p:nvSpPr>
        <p:spPr>
          <a:xfrm>
            <a:off x="1" y="1"/>
            <a:ext cx="119063" cy="158750"/>
          </a:xfrm>
          <a:prstGeom prst="rect">
            <a:avLst/>
          </a:prstGeom>
          <a:solidFill>
            <a:schemeClr val="accent2"/>
          </a:solidFill>
          <a:ln>
            <a:noFill/>
            <a:prstDash val="dot"/>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lstStyle/>
          <a:p>
            <a:pPr algn="ctr" defTabSz="685800" eaLnBrk="0"/>
            <a:endParaRPr lang="en-US" sz="1800" b="1" dirty="0">
              <a:solidFill>
                <a:srgbClr val="000000"/>
              </a:solidFill>
              <a:ea typeface="ＭＳ Ｐゴシック" panose="020B0600070205080204" pitchFamily="34" charset="-128"/>
              <a:sym typeface="Arial" panose="020B0604020202020204" pitchFamily="34" charset="0"/>
            </a:endParaRPr>
          </a:p>
        </p:txBody>
      </p:sp>
      <p:sp>
        <p:nvSpPr>
          <p:cNvPr id="1027" name="Rectangle 2"/>
          <p:cNvSpPr>
            <a:spLocks noGrp="1" noChangeArrowheads="1"/>
          </p:cNvSpPr>
          <p:nvPr>
            <p:ph type="title"/>
          </p:nvPr>
        </p:nvSpPr>
        <p:spPr bwMode="auto">
          <a:xfrm>
            <a:off x="0" y="0"/>
            <a:ext cx="6858000" cy="1028700"/>
          </a:xfrm>
          <a:prstGeom prst="rect">
            <a:avLst/>
          </a:prstGeom>
          <a:noFill/>
          <a:ln w="9525">
            <a:noFill/>
            <a:miter lim="800000"/>
            <a:headEnd/>
            <a:tailEnd/>
          </a:ln>
        </p:spPr>
        <p:txBody>
          <a:bodyPr vert="horz" wrap="square" lIns="274320" tIns="0" rIns="274320" bIns="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200025" y="1201782"/>
            <a:ext cx="6429375" cy="3655967"/>
          </a:xfrm>
          <a:prstGeom prst="rect">
            <a:avLst/>
          </a:prstGeom>
          <a:noFill/>
          <a:ln w="9525">
            <a:noFill/>
            <a:miter lim="800000"/>
            <a:headEnd/>
            <a:tailEnd/>
          </a:ln>
        </p:spPr>
        <p:txBody>
          <a:bodyPr vert="horz" wrap="square" lIns="274320" tIns="274320" rIns="274320" bIns="2743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6382512" y="4857750"/>
            <a:ext cx="475488" cy="285750"/>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685800"/>
            <a:fld id="{31E52883-3140-9E4D-BAE9-A1928EE402DB}" type="slidenum">
              <a:rPr lang="en-US" smtClean="0">
                <a:solidFill>
                  <a:srgbClr val="000000">
                    <a:tint val="75000"/>
                  </a:srgbClr>
                </a:solidFill>
              </a:rPr>
              <a:pPr defTabSz="685800"/>
              <a:t>‹#›</a:t>
            </a:fld>
            <a:endParaRPr lang="en-US">
              <a:solidFill>
                <a:srgbClr val="000000">
                  <a:tint val="75000"/>
                </a:srgbClr>
              </a:solidFill>
            </a:endParaRPr>
          </a:p>
        </p:txBody>
      </p:sp>
    </p:spTree>
    <p:extLst>
      <p:ext uri="{BB962C8B-B14F-4D97-AF65-F5344CB8AC3E}">
        <p14:creationId xmlns:p14="http://schemas.microsoft.com/office/powerpoint/2010/main" val="206105403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Lst>
  <p:hf hdr="0" ftr="0" dt="0"/>
  <p:txStyles>
    <p:titleStyle>
      <a:lvl1pPr algn="ctr" rtl="0" eaLnBrk="0" fontAlgn="base" hangingPunct="0">
        <a:lnSpc>
          <a:spcPct val="100000"/>
        </a:lnSpc>
        <a:spcBef>
          <a:spcPct val="0"/>
        </a:spcBef>
        <a:spcAft>
          <a:spcPct val="0"/>
        </a:spcAft>
        <a:defRPr lang="en-US" sz="1800" b="1" i="0" cap="none" dirty="0" smtClean="0">
          <a:solidFill>
            <a:schemeClr val="accent6">
              <a:lumMod val="50000"/>
            </a:schemeClr>
          </a:solidFill>
          <a:latin typeface="+mj-lt"/>
          <a:ea typeface="ＭＳ Ｐゴシック" pitchFamily="-108" charset="-128"/>
          <a:cs typeface="Helvetica Neue Bold Condensed"/>
        </a:defRPr>
      </a:lvl1pPr>
      <a:lvl2pPr algn="l" rtl="0" eaLnBrk="0" fontAlgn="base" hangingPunct="0">
        <a:spcBef>
          <a:spcPct val="0"/>
        </a:spcBef>
        <a:spcAft>
          <a:spcPct val="0"/>
        </a:spcAft>
        <a:defRPr sz="2400" b="1">
          <a:solidFill>
            <a:srgbClr val="FFFFFF"/>
          </a:solidFill>
          <a:latin typeface="Arial" pitchFamily="-112" charset="0"/>
          <a:ea typeface="ＭＳ Ｐゴシック" pitchFamily="-108" charset="-128"/>
          <a:cs typeface="ＭＳ Ｐゴシック" pitchFamily="-108" charset="-128"/>
        </a:defRPr>
      </a:lvl2pPr>
      <a:lvl3pPr algn="l" rtl="0" eaLnBrk="0" fontAlgn="base" hangingPunct="0">
        <a:spcBef>
          <a:spcPct val="0"/>
        </a:spcBef>
        <a:spcAft>
          <a:spcPct val="0"/>
        </a:spcAft>
        <a:defRPr sz="2400" b="1">
          <a:solidFill>
            <a:srgbClr val="FFFFFF"/>
          </a:solidFill>
          <a:latin typeface="Arial" pitchFamily="-112" charset="0"/>
          <a:ea typeface="ＭＳ Ｐゴシック" pitchFamily="-108" charset="-128"/>
          <a:cs typeface="ＭＳ Ｐゴシック" pitchFamily="-108" charset="-128"/>
        </a:defRPr>
      </a:lvl3pPr>
      <a:lvl4pPr algn="l" rtl="0" eaLnBrk="0" fontAlgn="base" hangingPunct="0">
        <a:spcBef>
          <a:spcPct val="0"/>
        </a:spcBef>
        <a:spcAft>
          <a:spcPct val="0"/>
        </a:spcAft>
        <a:defRPr sz="2400" b="1">
          <a:solidFill>
            <a:srgbClr val="FFFFFF"/>
          </a:solidFill>
          <a:latin typeface="Arial" pitchFamily="-112" charset="0"/>
          <a:ea typeface="ＭＳ Ｐゴシック" pitchFamily="-108" charset="-128"/>
          <a:cs typeface="ＭＳ Ｐゴシック" pitchFamily="-108" charset="-128"/>
        </a:defRPr>
      </a:lvl4pPr>
      <a:lvl5pPr algn="l" rtl="0" eaLnBrk="0" fontAlgn="base" hangingPunct="0">
        <a:spcBef>
          <a:spcPct val="0"/>
        </a:spcBef>
        <a:spcAft>
          <a:spcPct val="0"/>
        </a:spcAft>
        <a:defRPr sz="2400" b="1">
          <a:solidFill>
            <a:srgbClr val="FFFFFF"/>
          </a:solidFill>
          <a:latin typeface="Arial" pitchFamily="-112" charset="0"/>
          <a:ea typeface="ＭＳ Ｐゴシック" pitchFamily="-108" charset="-128"/>
          <a:cs typeface="ＭＳ Ｐゴシック" pitchFamily="-108" charset="-128"/>
        </a:defRPr>
      </a:lvl5pPr>
      <a:lvl6pPr marL="342892" algn="ctr" rtl="0" fontAlgn="base">
        <a:spcBef>
          <a:spcPct val="0"/>
        </a:spcBef>
        <a:spcAft>
          <a:spcPct val="0"/>
        </a:spcAft>
        <a:defRPr sz="3300">
          <a:solidFill>
            <a:schemeClr val="tx2"/>
          </a:solidFill>
          <a:latin typeface="Arial" pitchFamily="-112" charset="0"/>
        </a:defRPr>
      </a:lvl6pPr>
      <a:lvl7pPr marL="685784" algn="ctr" rtl="0" fontAlgn="base">
        <a:spcBef>
          <a:spcPct val="0"/>
        </a:spcBef>
        <a:spcAft>
          <a:spcPct val="0"/>
        </a:spcAft>
        <a:defRPr sz="3300">
          <a:solidFill>
            <a:schemeClr val="tx2"/>
          </a:solidFill>
          <a:latin typeface="Arial" pitchFamily="-112" charset="0"/>
        </a:defRPr>
      </a:lvl7pPr>
      <a:lvl8pPr marL="1028675" algn="ctr" rtl="0" fontAlgn="base">
        <a:spcBef>
          <a:spcPct val="0"/>
        </a:spcBef>
        <a:spcAft>
          <a:spcPct val="0"/>
        </a:spcAft>
        <a:defRPr sz="3300">
          <a:solidFill>
            <a:schemeClr val="tx2"/>
          </a:solidFill>
          <a:latin typeface="Arial" pitchFamily="-112" charset="0"/>
        </a:defRPr>
      </a:lvl8pPr>
      <a:lvl9pPr marL="1371566" algn="ctr" rtl="0" fontAlgn="base">
        <a:spcBef>
          <a:spcPct val="0"/>
        </a:spcBef>
        <a:spcAft>
          <a:spcPct val="0"/>
        </a:spcAft>
        <a:defRPr sz="3300">
          <a:solidFill>
            <a:schemeClr val="tx2"/>
          </a:solidFill>
          <a:latin typeface="Arial" pitchFamily="-112" charset="0"/>
        </a:defRPr>
      </a:lvl9pPr>
    </p:titleStyle>
    <p:bodyStyle>
      <a:lvl1pPr marL="0" indent="0" algn="l" rtl="0" eaLnBrk="0" fontAlgn="base" hangingPunct="0">
        <a:spcBef>
          <a:spcPct val="20000"/>
        </a:spcBef>
        <a:spcAft>
          <a:spcPct val="0"/>
        </a:spcAft>
        <a:buClr>
          <a:schemeClr val="accent6">
            <a:lumMod val="50000"/>
          </a:schemeClr>
        </a:buClr>
        <a:buFont typeface="Arial"/>
        <a:buNone/>
        <a:defRPr sz="900">
          <a:solidFill>
            <a:srgbClr val="404040"/>
          </a:solidFill>
          <a:latin typeface="+mn-lt"/>
          <a:ea typeface="ＭＳ Ｐゴシック" pitchFamily="-108" charset="-128"/>
          <a:cs typeface="ＭＳ Ｐゴシック" pitchFamily="-108" charset="-128"/>
        </a:defRPr>
      </a:lvl1pPr>
      <a:lvl2pPr marL="139538" indent="0" algn="l" rtl="0" eaLnBrk="0" fontAlgn="base" hangingPunct="0">
        <a:spcBef>
          <a:spcPct val="20000"/>
        </a:spcBef>
        <a:spcAft>
          <a:spcPct val="0"/>
        </a:spcAft>
        <a:buClr>
          <a:schemeClr val="accent6">
            <a:lumMod val="50000"/>
          </a:schemeClr>
        </a:buClr>
        <a:buFont typeface="Arial"/>
        <a:buNone/>
        <a:defRPr sz="900">
          <a:solidFill>
            <a:srgbClr val="404040"/>
          </a:solidFill>
          <a:latin typeface="+mn-lt"/>
          <a:ea typeface="ＭＳ Ｐゴシック" pitchFamily="-112" charset="-128"/>
        </a:defRPr>
      </a:lvl2pPr>
      <a:lvl3pPr marL="351464" indent="0" algn="l" rtl="0" eaLnBrk="0" fontAlgn="base" hangingPunct="0">
        <a:spcBef>
          <a:spcPct val="20000"/>
        </a:spcBef>
        <a:spcAft>
          <a:spcPct val="0"/>
        </a:spcAft>
        <a:buClr>
          <a:schemeClr val="accent6">
            <a:lumMod val="50000"/>
          </a:schemeClr>
        </a:buClr>
        <a:buFont typeface="Arial"/>
        <a:buNone/>
        <a:defRPr sz="900">
          <a:solidFill>
            <a:srgbClr val="404040"/>
          </a:solidFill>
          <a:latin typeface="+mn-lt"/>
          <a:ea typeface="ＭＳ Ｐゴシック" pitchFamily="-112" charset="-128"/>
        </a:defRPr>
      </a:lvl3pPr>
      <a:lvl4pPr marL="563390" indent="0" algn="l" rtl="0" eaLnBrk="0" fontAlgn="base" hangingPunct="0">
        <a:spcBef>
          <a:spcPct val="20000"/>
        </a:spcBef>
        <a:spcAft>
          <a:spcPct val="0"/>
        </a:spcAft>
        <a:buClr>
          <a:schemeClr val="accent6">
            <a:lumMod val="50000"/>
          </a:schemeClr>
        </a:buClr>
        <a:buFont typeface="Arial"/>
        <a:buNone/>
        <a:defRPr sz="900">
          <a:solidFill>
            <a:srgbClr val="404040"/>
          </a:solidFill>
          <a:latin typeface="+mn-lt"/>
          <a:ea typeface="ＭＳ Ｐゴシック" pitchFamily="-112" charset="-128"/>
        </a:defRPr>
      </a:lvl4pPr>
      <a:lvl5pPr marL="782459" indent="0" algn="l" rtl="0" eaLnBrk="0" fontAlgn="base" hangingPunct="0">
        <a:spcBef>
          <a:spcPct val="20000"/>
        </a:spcBef>
        <a:spcAft>
          <a:spcPct val="0"/>
        </a:spcAft>
        <a:buClr>
          <a:schemeClr val="accent6">
            <a:lumMod val="50000"/>
          </a:schemeClr>
        </a:buClr>
        <a:buFont typeface="Arial"/>
        <a:buNone/>
        <a:defRPr sz="900">
          <a:solidFill>
            <a:srgbClr val="404040"/>
          </a:solidFill>
          <a:latin typeface="+mn-lt"/>
          <a:ea typeface="ＭＳ Ｐゴシック" pitchFamily="-112" charset="-128"/>
        </a:defRPr>
      </a:lvl5pPr>
      <a:lvl6pPr marL="1885903" indent="-171446" algn="l" rtl="0" fontAlgn="base">
        <a:spcBef>
          <a:spcPct val="20000"/>
        </a:spcBef>
        <a:spcAft>
          <a:spcPct val="0"/>
        </a:spcAft>
        <a:buChar char="»"/>
        <a:defRPr sz="1500">
          <a:solidFill>
            <a:schemeClr val="tx1"/>
          </a:solidFill>
          <a:latin typeface="+mn-lt"/>
          <a:ea typeface="ＭＳ Ｐゴシック" pitchFamily="-112" charset="-128"/>
        </a:defRPr>
      </a:lvl6pPr>
      <a:lvl7pPr marL="2228795" indent="-171446" algn="l" rtl="0" fontAlgn="base">
        <a:spcBef>
          <a:spcPct val="20000"/>
        </a:spcBef>
        <a:spcAft>
          <a:spcPct val="0"/>
        </a:spcAft>
        <a:buChar char="»"/>
        <a:defRPr sz="1500">
          <a:solidFill>
            <a:schemeClr val="tx1"/>
          </a:solidFill>
          <a:latin typeface="+mn-lt"/>
          <a:ea typeface="ＭＳ Ｐゴシック" pitchFamily="-112" charset="-128"/>
        </a:defRPr>
      </a:lvl7pPr>
      <a:lvl8pPr marL="2571686" indent="-171446" algn="l" rtl="0" fontAlgn="base">
        <a:spcBef>
          <a:spcPct val="20000"/>
        </a:spcBef>
        <a:spcAft>
          <a:spcPct val="0"/>
        </a:spcAft>
        <a:buChar char="»"/>
        <a:defRPr sz="1500">
          <a:solidFill>
            <a:schemeClr val="tx1"/>
          </a:solidFill>
          <a:latin typeface="+mn-lt"/>
          <a:ea typeface="ＭＳ Ｐゴシック" pitchFamily="-112" charset="-128"/>
        </a:defRPr>
      </a:lvl8pPr>
      <a:lvl9pPr marL="2914577" indent="-171446" algn="l" rtl="0" fontAlgn="base">
        <a:spcBef>
          <a:spcPct val="20000"/>
        </a:spcBef>
        <a:spcAft>
          <a:spcPct val="0"/>
        </a:spcAft>
        <a:buChar char="»"/>
        <a:defRPr sz="1500">
          <a:solidFill>
            <a:schemeClr val="tx1"/>
          </a:solidFill>
          <a:latin typeface="+mn-lt"/>
          <a:ea typeface="ＭＳ Ｐゴシック" pitchFamily="-112"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3036">
          <p15:clr>
            <a:srgbClr val="F26B43"/>
          </p15:clr>
        </p15:guide>
        <p15:guide id="4294967295" orient="horz" pos="180">
          <p15:clr>
            <a:srgbClr val="F26B43"/>
          </p15:clr>
        </p15:guide>
        <p15:guide id="4294967295" pos="4176">
          <p15:clr>
            <a:srgbClr val="F26B43"/>
          </p15:clr>
        </p15:guide>
        <p15:guide id="4294967295" pos="126">
          <p15:clr>
            <a:srgbClr val="F26B43"/>
          </p15:clr>
        </p15:guide>
        <p15:guide id="4294967295"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3.xml"/><Relationship Id="rId4" Type="http://schemas.openxmlformats.org/officeDocument/2006/relationships/image" Target="../media/image65.tiff"/></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image" Target="../media/image54.tiff"/><Relationship Id="rId2" Type="http://schemas.openxmlformats.org/officeDocument/2006/relationships/image" Target="../media/image70.tiff"/><Relationship Id="rId1" Type="http://schemas.openxmlformats.org/officeDocument/2006/relationships/slideLayout" Target="../slideLayouts/slideLayout7.xml"/><Relationship Id="rId6" Type="http://schemas.openxmlformats.org/officeDocument/2006/relationships/hyperlink" Target="mailto:y.cabrerizo@ehaweb.org" TargetMode="External"/><Relationship Id="rId5" Type="http://schemas.openxmlformats.org/officeDocument/2006/relationships/hyperlink" Target="mailto:sofie.terwel@ebmt.org" TargetMode="Externa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chart" Target="../charts/chart6.xml"/></Relationships>
</file>

<file path=ppt/slides/_rels/slide5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image" Target="../media/image46.tiff"/><Relationship Id="rId1" Type="http://schemas.openxmlformats.org/officeDocument/2006/relationships/slideLayout" Target="../slideLayouts/slideLayout4.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 Id="rId9" Type="http://schemas.openxmlformats.org/officeDocument/2006/relationships/image" Target="../media/image5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7D11FBB-901C-EB48-A2D0-2D1D8717071B}"/>
              </a:ext>
            </a:extLst>
          </p:cNvPr>
          <p:cNvSpPr>
            <a:spLocks noGrp="1"/>
          </p:cNvSpPr>
          <p:nvPr>
            <p:ph type="title"/>
          </p:nvPr>
        </p:nvSpPr>
        <p:spPr/>
        <p:txBody>
          <a:bodyPr/>
          <a:lstStyle/>
          <a:p>
            <a:r>
              <a:rPr lang="en-GB" sz="2400" dirty="0"/>
              <a:t>Generation of real-world data for CAR-T Cells. A European perspective</a:t>
            </a:r>
            <a:r>
              <a:rPr lang="en-GB" sz="1800" dirty="0"/>
              <a:t/>
            </a:r>
            <a:br>
              <a:rPr lang="en-GB" sz="1800" dirty="0"/>
            </a:br>
            <a:r>
              <a:rPr lang="en-GB" sz="1800" b="0" dirty="0"/>
              <a:t>Canadian Association for Population Therapeutics Conference 2021</a:t>
            </a:r>
            <a:r>
              <a:rPr lang="en-GB" sz="1800" dirty="0"/>
              <a:t/>
            </a:r>
            <a:br>
              <a:rPr lang="en-GB" sz="1800" dirty="0"/>
            </a:br>
            <a:r>
              <a:rPr lang="fr-FR" sz="1800" b="0" dirty="0"/>
              <a:t>CAPT </a:t>
            </a:r>
            <a:r>
              <a:rPr lang="fr-FR" sz="1800" b="0" dirty="0" err="1"/>
              <a:t>Conference</a:t>
            </a:r>
            <a:r>
              <a:rPr lang="fr-FR" sz="1800" b="0" dirty="0"/>
              <a:t> Panel Discussion</a:t>
            </a:r>
            <a:endParaRPr lang="en-GB" sz="1800" dirty="0"/>
          </a:p>
        </p:txBody>
      </p:sp>
      <p:sp>
        <p:nvSpPr>
          <p:cNvPr id="3" name="Marcador de contenido 2">
            <a:extLst>
              <a:ext uri="{FF2B5EF4-FFF2-40B4-BE49-F238E27FC236}">
                <a16:creationId xmlns="" xmlns:a16="http://schemas.microsoft.com/office/drawing/2014/main" id="{61A618DD-AA98-9244-A38F-9E5D1DA34CD7}"/>
              </a:ext>
            </a:extLst>
          </p:cNvPr>
          <p:cNvSpPr>
            <a:spLocks noGrp="1"/>
          </p:cNvSpPr>
          <p:nvPr>
            <p:ph idx="1"/>
          </p:nvPr>
        </p:nvSpPr>
        <p:spPr>
          <a:xfrm>
            <a:off x="471488" y="3715849"/>
            <a:ext cx="5915025" cy="659423"/>
          </a:xfrm>
        </p:spPr>
        <p:txBody>
          <a:bodyPr>
            <a:normAutofit fontScale="92500" lnSpcReduction="10000"/>
          </a:bodyPr>
          <a:lstStyle/>
          <a:p>
            <a:r>
              <a:rPr lang="en-GB" dirty="0"/>
              <a:t>Christian </a:t>
            </a:r>
            <a:r>
              <a:rPr lang="en-GB" dirty="0" err="1"/>
              <a:t>Chabannon</a:t>
            </a:r>
            <a:r>
              <a:rPr lang="en-GB" dirty="0"/>
              <a:t>. Aix-Marseille </a:t>
            </a:r>
            <a:r>
              <a:rPr lang="en-GB" dirty="0" err="1"/>
              <a:t>Université</a:t>
            </a:r>
            <a:r>
              <a:rPr lang="en-GB" dirty="0"/>
              <a:t> &amp; </a:t>
            </a:r>
            <a:r>
              <a:rPr lang="en-GB" dirty="0" err="1"/>
              <a:t>Institut</a:t>
            </a:r>
            <a:r>
              <a:rPr lang="en-GB" dirty="0"/>
              <a:t> Paoli-</a:t>
            </a:r>
            <a:r>
              <a:rPr lang="en-GB" dirty="0" err="1"/>
              <a:t>Calmettes</a:t>
            </a:r>
            <a:r>
              <a:rPr lang="en-GB" dirty="0"/>
              <a:t> Comprehensive Cancer </a:t>
            </a:r>
            <a:r>
              <a:rPr lang="en-GB" dirty="0" err="1"/>
              <a:t>Center</a:t>
            </a:r>
            <a:r>
              <a:rPr lang="en-GB" dirty="0"/>
              <a:t>. Marseille. France</a:t>
            </a:r>
          </a:p>
          <a:p>
            <a:r>
              <a:rPr lang="en-GB" dirty="0"/>
              <a:t>Chair. EBMT Cellular Therapy &amp; Immunobiology Working Party</a:t>
            </a:r>
          </a:p>
        </p:txBody>
      </p:sp>
    </p:spTree>
    <p:extLst>
      <p:ext uri="{BB962C8B-B14F-4D97-AF65-F5344CB8AC3E}">
        <p14:creationId xmlns:p14="http://schemas.microsoft.com/office/powerpoint/2010/main" val="2785370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D97BBC6-179E-0146-8856-F027B59B5C65}"/>
              </a:ext>
            </a:extLst>
          </p:cNvPr>
          <p:cNvSpPr>
            <a:spLocks noGrp="1"/>
          </p:cNvSpPr>
          <p:nvPr>
            <p:ph type="title"/>
          </p:nvPr>
        </p:nvSpPr>
        <p:spPr/>
        <p:txBody>
          <a:bodyPr/>
          <a:lstStyle/>
          <a:p>
            <a:r>
              <a:rPr lang="en-US" dirty="0"/>
              <a:t>Actions taken by EBMT</a:t>
            </a:r>
          </a:p>
        </p:txBody>
      </p:sp>
      <p:sp>
        <p:nvSpPr>
          <p:cNvPr id="3" name="Espace réservé du contenu 2">
            <a:extLst>
              <a:ext uri="{FF2B5EF4-FFF2-40B4-BE49-F238E27FC236}">
                <a16:creationId xmlns="" xmlns:a16="http://schemas.microsoft.com/office/drawing/2014/main" id="{C1F5EDEF-B8E6-5649-874C-E828E709146F}"/>
              </a:ext>
            </a:extLst>
          </p:cNvPr>
          <p:cNvSpPr>
            <a:spLocks noGrp="1"/>
          </p:cNvSpPr>
          <p:nvPr>
            <p:ph idx="1"/>
          </p:nvPr>
        </p:nvSpPr>
        <p:spPr/>
        <p:txBody>
          <a:bodyPr>
            <a:normAutofit fontScale="85000" lnSpcReduction="10000"/>
          </a:bodyPr>
          <a:lstStyle/>
          <a:p>
            <a:pPr marL="214313" indent="-214313">
              <a:buFont typeface="Wingdings" pitchFamily="2" charset="2"/>
              <a:buChar char="Ø"/>
            </a:pPr>
            <a:r>
              <a:rPr lang="en-US" dirty="0"/>
              <a:t>Add to the EBMT registry capacities to collect data on patients treated with medicinal products manufactured from hematopoietic cells, whether Somatic Cellular Therapy Medicinal Products or Gene Therapy Medicinal Products, whether commercial products or investigational products</a:t>
            </a:r>
          </a:p>
          <a:p>
            <a:pPr marL="600075" lvl="1" indent="-214313">
              <a:buFont typeface="Wingdings" pitchFamily="2" charset="2"/>
              <a:buChar char="Ø"/>
            </a:pPr>
            <a:r>
              <a:rPr lang="en-US" dirty="0"/>
              <a:t>Design of a Cellular Therapy Form (CTF)</a:t>
            </a:r>
          </a:p>
          <a:p>
            <a:pPr marL="600075" lvl="1" indent="-214313">
              <a:buFont typeface="Wingdings" pitchFamily="2" charset="2"/>
              <a:buChar char="Ø"/>
            </a:pPr>
            <a:r>
              <a:rPr lang="en-US" dirty="0"/>
              <a:t>Meant to collect data on Immune Effector Cells based therapies as well as Hematopoietic Stem Cells based therapies</a:t>
            </a:r>
          </a:p>
          <a:p>
            <a:pPr marL="600075" lvl="1" indent="-214313">
              <a:buFont typeface="Wingdings" pitchFamily="2" charset="2"/>
              <a:buChar char="Ø"/>
            </a:pPr>
            <a:r>
              <a:rPr lang="en-US" dirty="0"/>
              <a:t>Added / connected to the Med-A, Med-B and Med-C forms that have existed for years and allow to collect minimal essential data (Med-A) or additional (Med-B, Med-C) data</a:t>
            </a:r>
          </a:p>
        </p:txBody>
      </p:sp>
    </p:spTree>
    <p:extLst>
      <p:ext uri="{BB962C8B-B14F-4D97-AF65-F5344CB8AC3E}">
        <p14:creationId xmlns:p14="http://schemas.microsoft.com/office/powerpoint/2010/main" val="27910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E2FA3D4-C29A-4544-B048-F9518133E4B5}"/>
              </a:ext>
            </a:extLst>
          </p:cNvPr>
          <p:cNvSpPr>
            <a:spLocks noGrp="1"/>
          </p:cNvSpPr>
          <p:nvPr>
            <p:ph type="title"/>
          </p:nvPr>
        </p:nvSpPr>
        <p:spPr/>
        <p:txBody>
          <a:bodyPr/>
          <a:lstStyle/>
          <a:p>
            <a:r>
              <a:rPr lang="en-US" dirty="0"/>
              <a:t>The EMA Registry initiative</a:t>
            </a:r>
          </a:p>
        </p:txBody>
      </p:sp>
      <p:pic>
        <p:nvPicPr>
          <p:cNvPr id="6" name="Picture 2">
            <a:extLst>
              <a:ext uri="{FF2B5EF4-FFF2-40B4-BE49-F238E27FC236}">
                <a16:creationId xmlns="" xmlns:a16="http://schemas.microsoft.com/office/drawing/2014/main" id="{84AB65B1-3701-AA43-B827-27E108CD5FC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01108" y="1707654"/>
            <a:ext cx="2100556" cy="187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 xmlns:a16="http://schemas.microsoft.com/office/drawing/2014/main" id="{992F64EB-A21C-8840-A25F-B53E045AC5E4}"/>
              </a:ext>
            </a:extLst>
          </p:cNvPr>
          <p:cNvSpPr/>
          <p:nvPr/>
        </p:nvSpPr>
        <p:spPr>
          <a:xfrm>
            <a:off x="512676" y="1695934"/>
            <a:ext cx="3429000" cy="2400657"/>
          </a:xfrm>
          <a:prstGeom prst="rect">
            <a:avLst/>
          </a:prstGeom>
        </p:spPr>
        <p:txBody>
          <a:bodyPr>
            <a:spAutoFit/>
          </a:bodyPr>
          <a:lstStyle/>
          <a:p>
            <a:pPr marL="214313" indent="-214313" defTabSz="685547">
              <a:buFont typeface="Wingdings" panose="05000000000000000000" pitchFamily="2" charset="2"/>
              <a:buChar char="Ø"/>
            </a:pPr>
            <a:r>
              <a:rPr lang="en-US" sz="1500" dirty="0">
                <a:solidFill>
                  <a:srgbClr val="000000"/>
                </a:solidFill>
                <a:latin typeface="Calibri"/>
              </a:rPr>
              <a:t>Lengthy process, allowing EMA to consider:</a:t>
            </a:r>
          </a:p>
          <a:p>
            <a:pPr marL="557079" lvl="1" indent="-214313" defTabSz="685547">
              <a:buFont typeface="Wingdings" panose="05000000000000000000" pitchFamily="2" charset="2"/>
              <a:buChar char="Ø"/>
            </a:pPr>
            <a:r>
              <a:rPr lang="en-US" sz="1500" dirty="0">
                <a:solidFill>
                  <a:srgbClr val="000000"/>
                </a:solidFill>
                <a:latin typeface="Calibri"/>
              </a:rPr>
              <a:t>Existing structure of registry</a:t>
            </a:r>
          </a:p>
          <a:p>
            <a:pPr marL="557079" lvl="1" indent="-214313" defTabSz="685547">
              <a:buFont typeface="Wingdings" panose="05000000000000000000" pitchFamily="2" charset="2"/>
              <a:buChar char="Ø"/>
            </a:pPr>
            <a:r>
              <a:rPr lang="en-US" sz="1500" dirty="0">
                <a:solidFill>
                  <a:srgbClr val="000000"/>
                </a:solidFill>
                <a:latin typeface="Calibri"/>
              </a:rPr>
              <a:t>Improvements necessary to adapt the registry for CAR-T cells LTFU</a:t>
            </a:r>
          </a:p>
          <a:p>
            <a:pPr marL="899979" lvl="2" indent="-214313" defTabSz="685547">
              <a:buFont typeface="Wingdings" panose="05000000000000000000" pitchFamily="2" charset="2"/>
              <a:buChar char="Ø"/>
            </a:pPr>
            <a:r>
              <a:rPr lang="en-US" sz="1500" b="1" u="sng" dirty="0">
                <a:solidFill>
                  <a:srgbClr val="000000"/>
                </a:solidFill>
                <a:latin typeface="Calibri"/>
              </a:rPr>
              <a:t>“Must have” </a:t>
            </a:r>
            <a:r>
              <a:rPr lang="en-US" sz="1500" dirty="0">
                <a:solidFill>
                  <a:srgbClr val="000000"/>
                </a:solidFill>
                <a:latin typeface="Calibri"/>
              </a:rPr>
              <a:t>/ “Should have” / “Nice to have” data</a:t>
            </a:r>
          </a:p>
          <a:p>
            <a:pPr marL="557079" lvl="1" indent="-214313" defTabSz="685547">
              <a:buFont typeface="Wingdings" panose="05000000000000000000" pitchFamily="2" charset="2"/>
              <a:buChar char="Ø"/>
            </a:pPr>
            <a:r>
              <a:rPr lang="en-US" sz="1500" dirty="0">
                <a:solidFill>
                  <a:srgbClr val="000000"/>
                </a:solidFill>
                <a:latin typeface="Calibri"/>
              </a:rPr>
              <a:t>Data monitoring and check</a:t>
            </a:r>
          </a:p>
          <a:p>
            <a:pPr marL="557079" lvl="1" indent="-214313" defTabSz="685547">
              <a:buFont typeface="Wingdings" panose="05000000000000000000" pitchFamily="2" charset="2"/>
              <a:buChar char="Ø"/>
            </a:pPr>
            <a:r>
              <a:rPr lang="en-US" sz="1500" dirty="0">
                <a:solidFill>
                  <a:srgbClr val="000000"/>
                </a:solidFill>
                <a:latin typeface="Calibri"/>
              </a:rPr>
              <a:t>Interactions with stakeholders</a:t>
            </a:r>
          </a:p>
          <a:p>
            <a:pPr marL="557079" lvl="1" indent="-214313" defTabSz="685547">
              <a:buFont typeface="Wingdings" panose="05000000000000000000" pitchFamily="2" charset="2"/>
              <a:buChar char="Ø"/>
            </a:pPr>
            <a:r>
              <a:rPr lang="en-US" sz="1500" dirty="0">
                <a:solidFill>
                  <a:srgbClr val="000000"/>
                </a:solidFill>
                <a:latin typeface="Calibri"/>
              </a:rPr>
              <a:t>Resource availability and use</a:t>
            </a:r>
          </a:p>
        </p:txBody>
      </p:sp>
    </p:spTree>
    <p:extLst>
      <p:ext uri="{BB962C8B-B14F-4D97-AF65-F5344CB8AC3E}">
        <p14:creationId xmlns:p14="http://schemas.microsoft.com/office/powerpoint/2010/main" val="4068670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81498" y="2107789"/>
            <a:ext cx="2087530" cy="2390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61815" y="2948019"/>
            <a:ext cx="2014718" cy="149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2"/>
          </p:nvPr>
        </p:nvSpPr>
        <p:spPr/>
        <p:txBody>
          <a:bodyPr/>
          <a:lstStyle/>
          <a:p>
            <a:fld id="{0054C0CC-28D5-2D45-8A57-DFBB9A64E88B}" type="slidenum">
              <a:rPr lang="en-US" smtClean="0"/>
              <a:pPr/>
              <a:t>12</a:t>
            </a:fld>
            <a:endParaRPr lang="en-US" dirty="0"/>
          </a:p>
        </p:txBody>
      </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43906" y="642866"/>
            <a:ext cx="1960960" cy="197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067" y="642938"/>
            <a:ext cx="2121458" cy="13286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04303" y="1941370"/>
            <a:ext cx="2232279" cy="13321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2376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1AD9DB-AA9C-D64C-8ADE-C57437605D8F}"/>
              </a:ext>
            </a:extLst>
          </p:cNvPr>
          <p:cNvSpPr>
            <a:spLocks noGrp="1"/>
          </p:cNvSpPr>
          <p:nvPr>
            <p:ph type="title"/>
          </p:nvPr>
        </p:nvSpPr>
        <p:spPr/>
        <p:txBody>
          <a:bodyPr>
            <a:normAutofit fontScale="90000"/>
          </a:bodyPr>
          <a:lstStyle/>
          <a:p>
            <a:r>
              <a:rPr lang="en-US" dirty="0"/>
              <a:t>Post-Authorization Safety Studies (PASS) (1)</a:t>
            </a:r>
          </a:p>
        </p:txBody>
      </p:sp>
      <p:sp>
        <p:nvSpPr>
          <p:cNvPr id="3" name="Espace réservé du contenu 2">
            <a:extLst>
              <a:ext uri="{FF2B5EF4-FFF2-40B4-BE49-F238E27FC236}">
                <a16:creationId xmlns="" xmlns:a16="http://schemas.microsoft.com/office/drawing/2014/main" id="{DADC122E-C563-684D-BE95-C11CFA0EDA6C}"/>
              </a:ext>
            </a:extLst>
          </p:cNvPr>
          <p:cNvSpPr>
            <a:spLocks noGrp="1"/>
          </p:cNvSpPr>
          <p:nvPr>
            <p:ph idx="1"/>
          </p:nvPr>
        </p:nvSpPr>
        <p:spPr/>
        <p:txBody>
          <a:bodyPr>
            <a:normAutofit/>
          </a:bodyPr>
          <a:lstStyle/>
          <a:p>
            <a:pPr marL="214313" indent="-214313">
              <a:buFont typeface="Wingdings" pitchFamily="2" charset="2"/>
              <a:buChar char="Ø"/>
            </a:pPr>
            <a:r>
              <a:rPr lang="en-US" sz="1350" dirty="0"/>
              <a:t>Mandated by EMA – similarly to the US situation</a:t>
            </a:r>
          </a:p>
          <a:p>
            <a:pPr marL="600075" lvl="1" indent="-214313">
              <a:buFont typeface="Wingdings" pitchFamily="2" charset="2"/>
              <a:buChar char="Ø"/>
            </a:pPr>
            <a:r>
              <a:rPr lang="en-US" sz="1350" dirty="0"/>
              <a:t>Registration trials were phase I/II trials</a:t>
            </a:r>
          </a:p>
          <a:p>
            <a:pPr marL="600075" lvl="1" indent="-214313">
              <a:buFont typeface="Wingdings" pitchFamily="2" charset="2"/>
              <a:buChar char="Ø"/>
            </a:pPr>
            <a:r>
              <a:rPr lang="en-US" sz="1350" dirty="0"/>
              <a:t>Relatively small numbers of patients</a:t>
            </a:r>
          </a:p>
          <a:p>
            <a:pPr marL="600075" lvl="1" indent="-214313">
              <a:buFont typeface="Wingdings" pitchFamily="2" charset="2"/>
              <a:buChar char="Ø"/>
            </a:pPr>
            <a:r>
              <a:rPr lang="en-US" sz="1350" dirty="0"/>
              <a:t>Relatively small numbers of treating centers</a:t>
            </a:r>
            <a:endParaRPr lang="en-US" dirty="0"/>
          </a:p>
          <a:p>
            <a:pPr marL="600075" lvl="1" indent="-214313">
              <a:buFont typeface="Wingdings" pitchFamily="2" charset="2"/>
              <a:buChar char="Ø"/>
            </a:pPr>
            <a:r>
              <a:rPr lang="en-US" sz="1350" dirty="0"/>
              <a:t>No comparison with Standard-of-Care (SOC)</a:t>
            </a:r>
          </a:p>
          <a:p>
            <a:pPr marL="600075" lvl="1" indent="-214313">
              <a:buFont typeface="Wingdings" pitchFamily="2" charset="2"/>
              <a:buChar char="Ø"/>
            </a:pPr>
            <a:r>
              <a:rPr lang="en-US" sz="1350" dirty="0"/>
              <a:t>No direct comparison of products used in comparable indications</a:t>
            </a:r>
          </a:p>
          <a:p>
            <a:pPr marL="857250" lvl="2" indent="-214313">
              <a:buFont typeface="Wingdings" pitchFamily="2" charset="2"/>
              <a:buChar char="Ø"/>
            </a:pPr>
            <a:r>
              <a:rPr lang="en-US" sz="1200" dirty="0"/>
              <a:t>Patient populations are not exactly comparable</a:t>
            </a:r>
          </a:p>
          <a:p>
            <a:pPr marL="600075" lvl="1" indent="-214313">
              <a:buFont typeface="Wingdings" pitchFamily="2" charset="2"/>
              <a:buChar char="Ø"/>
            </a:pPr>
            <a:r>
              <a:rPr lang="en-US" sz="1350" dirty="0"/>
              <a:t>Relatively short follow-up</a:t>
            </a:r>
          </a:p>
        </p:txBody>
      </p:sp>
    </p:spTree>
    <p:extLst>
      <p:ext uri="{BB962C8B-B14F-4D97-AF65-F5344CB8AC3E}">
        <p14:creationId xmlns:p14="http://schemas.microsoft.com/office/powerpoint/2010/main" val="2551652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1AD9DB-AA9C-D64C-8ADE-C57437605D8F}"/>
              </a:ext>
            </a:extLst>
          </p:cNvPr>
          <p:cNvSpPr>
            <a:spLocks noGrp="1"/>
          </p:cNvSpPr>
          <p:nvPr>
            <p:ph type="title"/>
          </p:nvPr>
        </p:nvSpPr>
        <p:spPr/>
        <p:txBody>
          <a:bodyPr>
            <a:normAutofit fontScale="90000"/>
          </a:bodyPr>
          <a:lstStyle/>
          <a:p>
            <a:r>
              <a:rPr lang="en-US" dirty="0"/>
              <a:t>Post-Authorization Safety Studies (PASS) (2)</a:t>
            </a:r>
          </a:p>
        </p:txBody>
      </p:sp>
      <p:sp>
        <p:nvSpPr>
          <p:cNvPr id="3" name="Espace réservé du contenu 2">
            <a:extLst>
              <a:ext uri="{FF2B5EF4-FFF2-40B4-BE49-F238E27FC236}">
                <a16:creationId xmlns="" xmlns:a16="http://schemas.microsoft.com/office/drawing/2014/main" id="{DADC122E-C563-684D-BE95-C11CFA0EDA6C}"/>
              </a:ext>
            </a:extLst>
          </p:cNvPr>
          <p:cNvSpPr>
            <a:spLocks noGrp="1"/>
          </p:cNvSpPr>
          <p:nvPr>
            <p:ph idx="1"/>
          </p:nvPr>
        </p:nvSpPr>
        <p:spPr/>
        <p:txBody>
          <a:bodyPr>
            <a:normAutofit/>
          </a:bodyPr>
          <a:lstStyle/>
          <a:p>
            <a:pPr marL="214313" indent="-214313">
              <a:buFont typeface="Wingdings" pitchFamily="2" charset="2"/>
              <a:buChar char="Ø"/>
            </a:pPr>
            <a:r>
              <a:rPr lang="en-US" sz="1350" dirty="0"/>
              <a:t>The very nature of these living drugs that have been genetically engineered raises specific concerns</a:t>
            </a:r>
          </a:p>
          <a:p>
            <a:pPr marL="600075" lvl="1" indent="-214313">
              <a:buFont typeface="Wingdings" pitchFamily="2" charset="2"/>
              <a:buChar char="Ø"/>
            </a:pPr>
            <a:r>
              <a:rPr lang="en-US" sz="1350" dirty="0"/>
              <a:t>Short to middle-term complications</a:t>
            </a:r>
          </a:p>
          <a:p>
            <a:pPr marL="857250" lvl="2" indent="-214313">
              <a:buFont typeface="Wingdings" pitchFamily="2" charset="2"/>
              <a:buChar char="Ø"/>
            </a:pPr>
            <a:r>
              <a:rPr lang="en-US" sz="1200" dirty="0"/>
              <a:t>Frequency, severity and proper care for “specific” side-effects such as Cytokine-Release Syndrome (CRS) or Immune effector Cells Associated Neurotoxicity Syndrome (ICANS)</a:t>
            </a:r>
          </a:p>
          <a:p>
            <a:pPr marL="857250" lvl="2" indent="-214313">
              <a:buFont typeface="Wingdings" pitchFamily="2" charset="2"/>
              <a:buChar char="Ø"/>
            </a:pPr>
            <a:r>
              <a:rPr lang="en-US" sz="1200" dirty="0"/>
              <a:t>Other less specific complications</a:t>
            </a:r>
          </a:p>
          <a:p>
            <a:pPr marL="600075" lvl="1" indent="-214313">
              <a:buFont typeface="Wingdings" pitchFamily="2" charset="2"/>
              <a:buChar char="Ø"/>
            </a:pPr>
            <a:r>
              <a:rPr lang="en-US" sz="1350" dirty="0"/>
              <a:t>Long-term complications</a:t>
            </a:r>
          </a:p>
          <a:p>
            <a:pPr marL="857250" lvl="2" indent="-214313">
              <a:buFont typeface="Wingdings" pitchFamily="2" charset="2"/>
              <a:buChar char="Ø"/>
            </a:pPr>
            <a:r>
              <a:rPr lang="en-US" sz="1200" dirty="0"/>
              <a:t>Secondary malignancies and the risk of insertional mutagenesis</a:t>
            </a:r>
          </a:p>
          <a:p>
            <a:pPr marL="857250" lvl="2" indent="-214313">
              <a:buFont typeface="Wingdings" pitchFamily="2" charset="2"/>
              <a:buChar char="Ø"/>
            </a:pPr>
            <a:r>
              <a:rPr lang="en-US" sz="1200" dirty="0"/>
              <a:t>Transmission to the offspring</a:t>
            </a:r>
          </a:p>
        </p:txBody>
      </p:sp>
    </p:spTree>
    <p:extLst>
      <p:ext uri="{BB962C8B-B14F-4D97-AF65-F5344CB8AC3E}">
        <p14:creationId xmlns:p14="http://schemas.microsoft.com/office/powerpoint/2010/main" val="394083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1AD9DB-AA9C-D64C-8ADE-C57437605D8F}"/>
              </a:ext>
            </a:extLst>
          </p:cNvPr>
          <p:cNvSpPr>
            <a:spLocks noGrp="1"/>
          </p:cNvSpPr>
          <p:nvPr>
            <p:ph type="title"/>
          </p:nvPr>
        </p:nvSpPr>
        <p:spPr/>
        <p:txBody>
          <a:bodyPr>
            <a:normAutofit fontScale="90000"/>
          </a:bodyPr>
          <a:lstStyle/>
          <a:p>
            <a:r>
              <a:rPr lang="en-US" dirty="0"/>
              <a:t>Post-Authorization Safety Studies (PASS) (3)</a:t>
            </a:r>
          </a:p>
        </p:txBody>
      </p:sp>
      <p:sp>
        <p:nvSpPr>
          <p:cNvPr id="3" name="Espace réservé du contenu 2">
            <a:extLst>
              <a:ext uri="{FF2B5EF4-FFF2-40B4-BE49-F238E27FC236}">
                <a16:creationId xmlns="" xmlns:a16="http://schemas.microsoft.com/office/drawing/2014/main" id="{DADC122E-C563-684D-BE95-C11CFA0EDA6C}"/>
              </a:ext>
            </a:extLst>
          </p:cNvPr>
          <p:cNvSpPr>
            <a:spLocks noGrp="1"/>
          </p:cNvSpPr>
          <p:nvPr>
            <p:ph idx="1"/>
          </p:nvPr>
        </p:nvSpPr>
        <p:spPr/>
        <p:txBody>
          <a:bodyPr>
            <a:normAutofit/>
          </a:bodyPr>
          <a:lstStyle/>
          <a:p>
            <a:pPr marL="214313" indent="-214313">
              <a:buFont typeface="Wingdings" pitchFamily="2" charset="2"/>
              <a:buChar char="Ø"/>
            </a:pPr>
            <a:r>
              <a:rPr lang="en-US" sz="1500" dirty="0"/>
              <a:t>CAR-T cells are among the most costly medicinal products ever marketed and administered on such a relatively large scale</a:t>
            </a:r>
          </a:p>
          <a:p>
            <a:pPr marL="214313" indent="-214313">
              <a:buFont typeface="Wingdings" pitchFamily="2" charset="2"/>
              <a:buChar char="Ø"/>
            </a:pPr>
            <a:r>
              <a:rPr lang="en-US" sz="1500" dirty="0"/>
              <a:t>There is a need to explore whether the response rate in real-world conditions is similar or different from data produced in registration studies</a:t>
            </a:r>
            <a:endParaRPr lang="en-US" sz="1350" dirty="0"/>
          </a:p>
        </p:txBody>
      </p:sp>
    </p:spTree>
    <p:extLst>
      <p:ext uri="{BB962C8B-B14F-4D97-AF65-F5344CB8AC3E}">
        <p14:creationId xmlns:p14="http://schemas.microsoft.com/office/powerpoint/2010/main" val="423921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1AD9DB-AA9C-D64C-8ADE-C57437605D8F}"/>
              </a:ext>
            </a:extLst>
          </p:cNvPr>
          <p:cNvSpPr>
            <a:spLocks noGrp="1"/>
          </p:cNvSpPr>
          <p:nvPr>
            <p:ph type="title"/>
          </p:nvPr>
        </p:nvSpPr>
        <p:spPr/>
        <p:txBody>
          <a:bodyPr>
            <a:normAutofit fontScale="90000"/>
          </a:bodyPr>
          <a:lstStyle/>
          <a:p>
            <a:r>
              <a:rPr lang="en-US" dirty="0"/>
              <a:t>Post-Authorization Safety Studies (PASS) (4)</a:t>
            </a:r>
          </a:p>
        </p:txBody>
      </p:sp>
      <p:sp>
        <p:nvSpPr>
          <p:cNvPr id="3" name="Espace réservé du contenu 2">
            <a:extLst>
              <a:ext uri="{FF2B5EF4-FFF2-40B4-BE49-F238E27FC236}">
                <a16:creationId xmlns="" xmlns:a16="http://schemas.microsoft.com/office/drawing/2014/main" id="{DADC122E-C563-684D-BE95-C11CFA0EDA6C}"/>
              </a:ext>
            </a:extLst>
          </p:cNvPr>
          <p:cNvSpPr>
            <a:spLocks noGrp="1"/>
          </p:cNvSpPr>
          <p:nvPr>
            <p:ph idx="1"/>
          </p:nvPr>
        </p:nvSpPr>
        <p:spPr/>
        <p:txBody>
          <a:bodyPr>
            <a:normAutofit/>
          </a:bodyPr>
          <a:lstStyle/>
          <a:p>
            <a:pPr marL="214313" indent="-214313">
              <a:buFont typeface="Wingdings" pitchFamily="2" charset="2"/>
              <a:buChar char="Ø"/>
            </a:pPr>
            <a:r>
              <a:rPr lang="en-US" sz="1350" dirty="0"/>
              <a:t>Mandated by EMA – similarly to the US situation</a:t>
            </a:r>
          </a:p>
          <a:p>
            <a:pPr marL="600075" lvl="1" indent="-214313">
              <a:buFont typeface="Wingdings" pitchFamily="2" charset="2"/>
              <a:buChar char="Ø"/>
            </a:pPr>
            <a:r>
              <a:rPr lang="en-US" sz="1350" dirty="0"/>
              <a:t>15 years follow-up of a predefined number of patients</a:t>
            </a:r>
          </a:p>
          <a:p>
            <a:pPr marL="214313" indent="-214313">
              <a:buFont typeface="Wingdings" pitchFamily="2" charset="2"/>
              <a:buChar char="Ø"/>
            </a:pPr>
            <a:r>
              <a:rPr lang="en-US" sz="1350" dirty="0"/>
              <a:t>The obligation is upon the MAH</a:t>
            </a:r>
          </a:p>
          <a:p>
            <a:pPr marL="214313" indent="-214313">
              <a:buFont typeface="Wingdings" pitchFamily="2" charset="2"/>
              <a:buChar char="Ø"/>
            </a:pPr>
            <a:r>
              <a:rPr lang="en-US" sz="1350" dirty="0"/>
              <a:t>Nevertheless EMA has encouraged pharmaceutical companies to partner with EBMT</a:t>
            </a:r>
          </a:p>
          <a:p>
            <a:pPr marL="214313" indent="-214313">
              <a:buFont typeface="Wingdings" pitchFamily="2" charset="2"/>
              <a:buChar char="Ø"/>
            </a:pPr>
            <a:r>
              <a:rPr lang="en-US" sz="1350" dirty="0"/>
              <a:t>EBMT contracted with Novartis, Kite / Gilead and Celgene/ BMS to collect data in the EBMT Registry </a:t>
            </a:r>
          </a:p>
          <a:p>
            <a:pPr marL="600075" lvl="1" indent="-214313">
              <a:buFont typeface="Wingdings" pitchFamily="2" charset="2"/>
              <a:buChar char="Ø"/>
            </a:pPr>
            <a:r>
              <a:rPr lang="en-US" sz="1350" dirty="0"/>
              <a:t>EBMT has produced regular reports to Novartis and Kite / Gilead</a:t>
            </a:r>
          </a:p>
        </p:txBody>
      </p:sp>
    </p:spTree>
    <p:extLst>
      <p:ext uri="{BB962C8B-B14F-4D97-AF65-F5344CB8AC3E}">
        <p14:creationId xmlns:p14="http://schemas.microsoft.com/office/powerpoint/2010/main" val="353702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D1B30CB-8EA1-914E-B66C-ABEF7FB2D2E3}"/>
              </a:ext>
            </a:extLst>
          </p:cNvPr>
          <p:cNvSpPr>
            <a:spLocks noGrp="1"/>
          </p:cNvSpPr>
          <p:nvPr>
            <p:ph type="title"/>
          </p:nvPr>
        </p:nvSpPr>
        <p:spPr/>
        <p:txBody>
          <a:bodyPr>
            <a:normAutofit fontScale="90000"/>
          </a:bodyPr>
          <a:lstStyle/>
          <a:p>
            <a:r>
              <a:rPr lang="en-US" dirty="0"/>
              <a:t>Hurdles to the collection of real-world data (1)</a:t>
            </a:r>
          </a:p>
        </p:txBody>
      </p:sp>
      <p:sp>
        <p:nvSpPr>
          <p:cNvPr id="3" name="Espace réservé du contenu 2">
            <a:extLst>
              <a:ext uri="{FF2B5EF4-FFF2-40B4-BE49-F238E27FC236}">
                <a16:creationId xmlns="" xmlns:a16="http://schemas.microsoft.com/office/drawing/2014/main" id="{9FB94369-ACDA-5E48-A656-CCD624D174ED}"/>
              </a:ext>
            </a:extLst>
          </p:cNvPr>
          <p:cNvSpPr>
            <a:spLocks noGrp="1"/>
          </p:cNvSpPr>
          <p:nvPr>
            <p:ph idx="1"/>
          </p:nvPr>
        </p:nvSpPr>
        <p:spPr>
          <a:xfrm>
            <a:off x="471488" y="1669851"/>
            <a:ext cx="5915025" cy="2625328"/>
          </a:xfrm>
        </p:spPr>
        <p:txBody>
          <a:bodyPr>
            <a:normAutofit/>
          </a:bodyPr>
          <a:lstStyle/>
          <a:p>
            <a:pPr marL="214313" indent="-214313">
              <a:buFont typeface="Wingdings" pitchFamily="2" charset="2"/>
              <a:buChar char="Ø"/>
            </a:pPr>
            <a:r>
              <a:rPr lang="en-US" sz="1350" dirty="0"/>
              <a:t>Human resource available at treating centers</a:t>
            </a:r>
          </a:p>
          <a:p>
            <a:pPr marL="600075" lvl="1" indent="-214313">
              <a:buFont typeface="Wingdings" pitchFamily="2" charset="2"/>
              <a:buChar char="Ø"/>
            </a:pPr>
            <a:r>
              <a:rPr lang="en-US" sz="1350" dirty="0"/>
              <a:t>Healthcare professionals</a:t>
            </a:r>
          </a:p>
          <a:p>
            <a:pPr marL="600075" lvl="1" indent="-214313">
              <a:buFont typeface="Wingdings" pitchFamily="2" charset="2"/>
              <a:buChar char="Ø"/>
            </a:pPr>
            <a:r>
              <a:rPr lang="en-US" sz="1350" dirty="0"/>
              <a:t>Data managers</a:t>
            </a:r>
          </a:p>
          <a:p>
            <a:pPr marL="600075" lvl="1" indent="-214313">
              <a:buFont typeface="Wingdings" pitchFamily="2" charset="2"/>
              <a:buChar char="Ø"/>
            </a:pPr>
            <a:r>
              <a:rPr lang="en-US" sz="1350" dirty="0"/>
              <a:t>The EBMT registry has traditionally captured minimal essential data (med-A form) on transplanted and now CAR-T cells treated patients that were registered on a volunteer (unpaid) basis</a:t>
            </a:r>
          </a:p>
          <a:p>
            <a:pPr marL="214313" indent="-214313">
              <a:buFont typeface="Wingdings" pitchFamily="2" charset="2"/>
              <a:buChar char="Ø"/>
            </a:pPr>
            <a:r>
              <a:rPr lang="en-US" sz="1350" dirty="0"/>
              <a:t>Quality / potency of IT systems at treating centers</a:t>
            </a:r>
          </a:p>
          <a:p>
            <a:pPr marL="600075" lvl="1" indent="-214313">
              <a:buFont typeface="Wingdings" pitchFamily="2" charset="2"/>
              <a:buChar char="Ø"/>
            </a:pPr>
            <a:r>
              <a:rPr lang="en-US" sz="1350" dirty="0"/>
              <a:t>Electronic Medical Records</a:t>
            </a:r>
          </a:p>
          <a:p>
            <a:pPr marL="600075" lvl="1" indent="-214313">
              <a:buFont typeface="Wingdings" pitchFamily="2" charset="2"/>
              <a:buChar char="Ø"/>
            </a:pPr>
            <a:r>
              <a:rPr lang="en-US" sz="1350" dirty="0"/>
              <a:t>Interoperability of EMR with data collection form</a:t>
            </a:r>
          </a:p>
          <a:p>
            <a:pPr marL="214313" indent="-214313">
              <a:buFont typeface="Wingdings" pitchFamily="2" charset="2"/>
              <a:buChar char="Ø"/>
            </a:pPr>
            <a:r>
              <a:rPr lang="en-US" sz="1350" dirty="0"/>
              <a:t>Changes in IT systems that support the EBMT Registry</a:t>
            </a:r>
          </a:p>
        </p:txBody>
      </p:sp>
    </p:spTree>
    <p:extLst>
      <p:ext uri="{BB962C8B-B14F-4D97-AF65-F5344CB8AC3E}">
        <p14:creationId xmlns:p14="http://schemas.microsoft.com/office/powerpoint/2010/main" val="122460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D1B30CB-8EA1-914E-B66C-ABEF7FB2D2E3}"/>
              </a:ext>
            </a:extLst>
          </p:cNvPr>
          <p:cNvSpPr>
            <a:spLocks noGrp="1"/>
          </p:cNvSpPr>
          <p:nvPr>
            <p:ph type="title"/>
          </p:nvPr>
        </p:nvSpPr>
        <p:spPr/>
        <p:txBody>
          <a:bodyPr>
            <a:normAutofit fontScale="90000"/>
          </a:bodyPr>
          <a:lstStyle/>
          <a:p>
            <a:r>
              <a:rPr lang="en-US" dirty="0"/>
              <a:t>Hurdles to the collection of real-world data (2)</a:t>
            </a:r>
          </a:p>
        </p:txBody>
      </p:sp>
      <p:sp>
        <p:nvSpPr>
          <p:cNvPr id="3" name="Espace réservé du contenu 2">
            <a:extLst>
              <a:ext uri="{FF2B5EF4-FFF2-40B4-BE49-F238E27FC236}">
                <a16:creationId xmlns="" xmlns:a16="http://schemas.microsoft.com/office/drawing/2014/main" id="{9FB94369-ACDA-5E48-A656-CCD624D174ED}"/>
              </a:ext>
            </a:extLst>
          </p:cNvPr>
          <p:cNvSpPr>
            <a:spLocks noGrp="1"/>
          </p:cNvSpPr>
          <p:nvPr>
            <p:ph idx="1"/>
          </p:nvPr>
        </p:nvSpPr>
        <p:spPr>
          <a:xfrm>
            <a:off x="471488" y="1669851"/>
            <a:ext cx="5915025" cy="2625328"/>
          </a:xfrm>
        </p:spPr>
        <p:txBody>
          <a:bodyPr>
            <a:normAutofit fontScale="92500"/>
          </a:bodyPr>
          <a:lstStyle/>
          <a:p>
            <a:pPr marL="214313" indent="-214313">
              <a:buFont typeface="Wingdings" pitchFamily="2" charset="2"/>
              <a:buChar char="Ø"/>
            </a:pPr>
            <a:r>
              <a:rPr lang="en-US" sz="1350" dirty="0"/>
              <a:t>Collection of informed consent</a:t>
            </a:r>
          </a:p>
          <a:p>
            <a:pPr marL="600075" lvl="1" indent="-214313">
              <a:buFont typeface="Wingdings" pitchFamily="2" charset="2"/>
              <a:buChar char="Ø"/>
            </a:pPr>
            <a:r>
              <a:rPr lang="en-US" sz="1350" dirty="0"/>
              <a:t>Compliance with GDPR</a:t>
            </a:r>
          </a:p>
          <a:p>
            <a:pPr marL="857250" lvl="2" indent="-214313">
              <a:buFont typeface="Wingdings" pitchFamily="2" charset="2"/>
              <a:buChar char="Ø"/>
            </a:pPr>
            <a:r>
              <a:rPr lang="en-US" sz="1200" dirty="0"/>
              <a:t>Cross-border transfer of medical data</a:t>
            </a:r>
          </a:p>
          <a:p>
            <a:pPr marL="857250" lvl="2" indent="-214313">
              <a:buFont typeface="Wingdings" pitchFamily="2" charset="2"/>
              <a:buChar char="Ø"/>
            </a:pPr>
            <a:r>
              <a:rPr lang="en-US" sz="1200" dirty="0"/>
              <a:t>Secondary use of data (transfer from EBMT to Pharma companies)</a:t>
            </a:r>
          </a:p>
          <a:p>
            <a:pPr marL="214313" indent="-214313">
              <a:buFont typeface="Wingdings" pitchFamily="2" charset="2"/>
              <a:buChar char="Ø"/>
            </a:pPr>
            <a:r>
              <a:rPr lang="en-US" sz="1350" dirty="0"/>
              <a:t>Transfer of individual level data to a 3</a:t>
            </a:r>
            <a:r>
              <a:rPr lang="en-US" sz="1350" baseline="30000" dirty="0"/>
              <a:t>rd</a:t>
            </a:r>
            <a:r>
              <a:rPr lang="en-US" sz="1350" dirty="0"/>
              <a:t> party (in this case, Pharma companies), requires full information of consented patients</a:t>
            </a:r>
          </a:p>
          <a:p>
            <a:pPr marL="600075" lvl="1" indent="-214313">
              <a:buFont typeface="Wingdings" pitchFamily="2" charset="2"/>
              <a:buChar char="Ø"/>
            </a:pPr>
            <a:r>
              <a:rPr lang="en-US" sz="1350" dirty="0"/>
              <a:t>Need to deploy an updated consent form</a:t>
            </a:r>
          </a:p>
          <a:p>
            <a:pPr marL="600075" lvl="1" indent="-214313">
              <a:buFont typeface="Wingdings" pitchFamily="2" charset="2"/>
              <a:buChar char="Ø"/>
            </a:pPr>
            <a:r>
              <a:rPr lang="en-US" sz="1350" dirty="0"/>
              <a:t>Need to reconsent the first patients treated with CAR-T Cells</a:t>
            </a:r>
          </a:p>
          <a:p>
            <a:pPr marL="600075" lvl="1" indent="-214313">
              <a:buFont typeface="Wingdings" pitchFamily="2" charset="2"/>
              <a:buChar char="Ø"/>
            </a:pPr>
            <a:r>
              <a:rPr lang="en-US" sz="1350" dirty="0"/>
              <a:t>Joint controller agreement established between EBMT and each treating center</a:t>
            </a:r>
          </a:p>
          <a:p>
            <a:pPr marL="600075" lvl="1" indent="-214313">
              <a:buFont typeface="Wingdings" pitchFamily="2" charset="2"/>
              <a:buChar char="Ø"/>
            </a:pPr>
            <a:r>
              <a:rPr lang="en-US" sz="1350" dirty="0"/>
              <a:t>Once signed, allows for financial compensation for each registered patient and entry of follow-up</a:t>
            </a:r>
          </a:p>
        </p:txBody>
      </p:sp>
    </p:spTree>
    <p:extLst>
      <p:ext uri="{BB962C8B-B14F-4D97-AF65-F5344CB8AC3E}">
        <p14:creationId xmlns:p14="http://schemas.microsoft.com/office/powerpoint/2010/main" val="1939091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D1B30CB-8EA1-914E-B66C-ABEF7FB2D2E3}"/>
              </a:ext>
            </a:extLst>
          </p:cNvPr>
          <p:cNvSpPr>
            <a:spLocks noGrp="1"/>
          </p:cNvSpPr>
          <p:nvPr>
            <p:ph type="title"/>
          </p:nvPr>
        </p:nvSpPr>
        <p:spPr/>
        <p:txBody>
          <a:bodyPr>
            <a:normAutofit fontScale="90000"/>
          </a:bodyPr>
          <a:lstStyle/>
          <a:p>
            <a:r>
              <a:rPr lang="en-US" dirty="0"/>
              <a:t>Hurdles to the collection of real-world data (3)</a:t>
            </a:r>
          </a:p>
        </p:txBody>
      </p:sp>
      <p:sp>
        <p:nvSpPr>
          <p:cNvPr id="3" name="Espace réservé du contenu 2">
            <a:extLst>
              <a:ext uri="{FF2B5EF4-FFF2-40B4-BE49-F238E27FC236}">
                <a16:creationId xmlns="" xmlns:a16="http://schemas.microsoft.com/office/drawing/2014/main" id="{9FB94369-ACDA-5E48-A656-CCD624D174ED}"/>
              </a:ext>
            </a:extLst>
          </p:cNvPr>
          <p:cNvSpPr>
            <a:spLocks noGrp="1"/>
          </p:cNvSpPr>
          <p:nvPr>
            <p:ph idx="1"/>
          </p:nvPr>
        </p:nvSpPr>
        <p:spPr>
          <a:xfrm>
            <a:off x="471488" y="1669851"/>
            <a:ext cx="5915025" cy="2625328"/>
          </a:xfrm>
        </p:spPr>
        <p:txBody>
          <a:bodyPr>
            <a:normAutofit/>
          </a:bodyPr>
          <a:lstStyle/>
          <a:p>
            <a:pPr marL="214313" indent="-214313">
              <a:buFont typeface="Wingdings" pitchFamily="2" charset="2"/>
              <a:buChar char="Ø"/>
            </a:pPr>
            <a:r>
              <a:rPr lang="en-US" sz="1350" dirty="0"/>
              <a:t>Data currently transferred to Pharma are aggregated data</a:t>
            </a:r>
          </a:p>
          <a:p>
            <a:pPr marL="214313" indent="-214313">
              <a:buFont typeface="Wingdings" pitchFamily="2" charset="2"/>
              <a:buChar char="Ø"/>
            </a:pPr>
            <a:r>
              <a:rPr lang="en-US" sz="1350" dirty="0"/>
              <a:t>Once JCA are in place and patients are properly consented / reconsented, individual level data will be used to prepare reports to the Pharma</a:t>
            </a:r>
          </a:p>
        </p:txBody>
      </p:sp>
    </p:spTree>
    <p:extLst>
      <p:ext uri="{BB962C8B-B14F-4D97-AF65-F5344CB8AC3E}">
        <p14:creationId xmlns:p14="http://schemas.microsoft.com/office/powerpoint/2010/main" val="131384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BDCE2FBF-0426-1641-BFE6-8813FCBEE666}"/>
              </a:ext>
            </a:extLst>
          </p:cNvPr>
          <p:cNvSpPr txBox="1">
            <a:spLocks/>
          </p:cNvSpPr>
          <p:nvPr/>
        </p:nvSpPr>
        <p:spPr>
          <a:xfrm>
            <a:off x="0" y="1124908"/>
            <a:ext cx="6858000" cy="363400"/>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1800" b="1" dirty="0">
                <a:solidFill>
                  <a:srgbClr val="800000"/>
                </a:solidFill>
                <a:latin typeface="Calibri" panose="020F0502020204030204" pitchFamily="34" charset="0"/>
                <a:ea typeface="ＭＳ Ｐゴシック" panose="020B0600070205080204" pitchFamily="34" charset="-128"/>
                <a:cs typeface="Calibri" panose="020F0502020204030204" pitchFamily="34" charset="0"/>
              </a:rPr>
              <a:t>DISCLOSURES OF COMMERCIAL SUPPORT</a:t>
            </a:r>
            <a:endParaRPr lang="fr-FR" altLang="fr-FR" sz="1800" dirty="0">
              <a:solidFill>
                <a:srgbClr val="800000"/>
              </a:solidFill>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6" name="Tableau 5">
            <a:extLst>
              <a:ext uri="{FF2B5EF4-FFF2-40B4-BE49-F238E27FC236}">
                <a16:creationId xmlns="" xmlns:a16="http://schemas.microsoft.com/office/drawing/2014/main" id="{DD25D820-632E-8E41-83F3-76FC2312C902}"/>
              </a:ext>
            </a:extLst>
          </p:cNvPr>
          <p:cNvGraphicFramePr>
            <a:graphicFrameLocks noGrp="1"/>
          </p:cNvGraphicFramePr>
          <p:nvPr/>
        </p:nvGraphicFramePr>
        <p:xfrm>
          <a:off x="239316" y="1665867"/>
          <a:ext cx="6379369" cy="2166357"/>
        </p:xfrm>
        <a:graphic>
          <a:graphicData uri="http://schemas.openxmlformats.org/drawingml/2006/table">
            <a:tbl>
              <a:tblPr/>
              <a:tblGrid>
                <a:gridCol w="838544">
                  <a:extLst>
                    <a:ext uri="{9D8B030D-6E8A-4147-A177-3AD203B41FA5}">
                      <a16:colId xmlns="" xmlns:a16="http://schemas.microsoft.com/office/drawing/2014/main" val="3956010821"/>
                    </a:ext>
                  </a:extLst>
                </a:gridCol>
                <a:gridCol w="742250">
                  <a:extLst>
                    <a:ext uri="{9D8B030D-6E8A-4147-A177-3AD203B41FA5}">
                      <a16:colId xmlns="" xmlns:a16="http://schemas.microsoft.com/office/drawing/2014/main" val="2426288714"/>
                    </a:ext>
                  </a:extLst>
                </a:gridCol>
                <a:gridCol w="729227">
                  <a:extLst>
                    <a:ext uri="{9D8B030D-6E8A-4147-A177-3AD203B41FA5}">
                      <a16:colId xmlns="" xmlns:a16="http://schemas.microsoft.com/office/drawing/2014/main" val="3294006123"/>
                    </a:ext>
                  </a:extLst>
                </a:gridCol>
                <a:gridCol w="761782">
                  <a:extLst>
                    <a:ext uri="{9D8B030D-6E8A-4147-A177-3AD203B41FA5}">
                      <a16:colId xmlns="" xmlns:a16="http://schemas.microsoft.com/office/drawing/2014/main" val="1753110977"/>
                    </a:ext>
                  </a:extLst>
                </a:gridCol>
                <a:gridCol w="761782">
                  <a:extLst>
                    <a:ext uri="{9D8B030D-6E8A-4147-A177-3AD203B41FA5}">
                      <a16:colId xmlns="" xmlns:a16="http://schemas.microsoft.com/office/drawing/2014/main" val="216116125"/>
                    </a:ext>
                  </a:extLst>
                </a:gridCol>
                <a:gridCol w="813870">
                  <a:extLst>
                    <a:ext uri="{9D8B030D-6E8A-4147-A177-3AD203B41FA5}">
                      <a16:colId xmlns="" xmlns:a16="http://schemas.microsoft.com/office/drawing/2014/main" val="1893683202"/>
                    </a:ext>
                  </a:extLst>
                </a:gridCol>
                <a:gridCol w="931067">
                  <a:extLst>
                    <a:ext uri="{9D8B030D-6E8A-4147-A177-3AD203B41FA5}">
                      <a16:colId xmlns="" xmlns:a16="http://schemas.microsoft.com/office/drawing/2014/main" val="397200902"/>
                    </a:ext>
                  </a:extLst>
                </a:gridCol>
                <a:gridCol w="800849">
                  <a:extLst>
                    <a:ext uri="{9D8B030D-6E8A-4147-A177-3AD203B41FA5}">
                      <a16:colId xmlns="" xmlns:a16="http://schemas.microsoft.com/office/drawing/2014/main" val="2302547134"/>
                    </a:ext>
                  </a:extLst>
                </a:gridCol>
              </a:tblGrid>
              <a:tr h="322212">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FFFFFF"/>
                          </a:solidFill>
                          <a:effectLst/>
                          <a:latin typeface="Century Gothic" panose="020B0502020202020204" pitchFamily="34" charset="0"/>
                          <a:ea typeface="MS PGothic" panose="020B0600070205080204" pitchFamily="34" charset="-128"/>
                        </a:rPr>
                        <a:t>Name of Company</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Research support</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Employee</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Consultant</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Stockholder</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Speaker’s Bureau</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FFFFFF"/>
                          </a:solidFill>
                          <a:effectLst/>
                          <a:latin typeface="Century Gothic" panose="020B0502020202020204" pitchFamily="34" charset="0"/>
                          <a:ea typeface="MS PGothic" panose="020B0600070205080204" pitchFamily="34" charset="-128"/>
                        </a:rPr>
                        <a:t>Scientific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err="1">
                          <a:ln>
                            <a:noFill/>
                          </a:ln>
                          <a:solidFill>
                            <a:srgbClr val="FFFFFF"/>
                          </a:solidFill>
                          <a:effectLst/>
                          <a:latin typeface="Century Gothic" panose="020B0502020202020204" pitchFamily="34" charset="0"/>
                          <a:ea typeface="MS PGothic" panose="020B0600070205080204" pitchFamily="34" charset="-128"/>
                        </a:rPr>
                        <a:t>Advisory</a:t>
                      </a:r>
                      <a:r>
                        <a:rPr kumimoji="0" lang="fr-FR" altLang="fr-FR" sz="800" b="0" i="0" u="none" strike="noStrike" cap="none" normalizeH="0" baseline="0" dirty="0">
                          <a:ln>
                            <a:noFill/>
                          </a:ln>
                          <a:solidFill>
                            <a:srgbClr val="FFFFFF"/>
                          </a:solidFill>
                          <a:effectLst/>
                          <a:latin typeface="Century Gothic" panose="020B0502020202020204" pitchFamily="34" charset="0"/>
                          <a:ea typeface="MS PGothic" panose="020B0600070205080204" pitchFamily="34" charset="-128"/>
                        </a:rPr>
                        <a:t> </a:t>
                      </a:r>
                      <a:r>
                        <a:rPr kumimoji="0" lang="fr-FR" altLang="fr-FR" sz="800" b="0" i="0" u="none" strike="noStrike" cap="none" normalizeH="0" baseline="0" dirty="0" err="1">
                          <a:ln>
                            <a:noFill/>
                          </a:ln>
                          <a:solidFill>
                            <a:srgbClr val="FFFFFF"/>
                          </a:solidFill>
                          <a:effectLst/>
                          <a:latin typeface="Century Gothic" panose="020B0502020202020204" pitchFamily="34" charset="0"/>
                          <a:ea typeface="MS PGothic" panose="020B0600070205080204" pitchFamily="34" charset="-128"/>
                        </a:rPr>
                        <a:t>Board</a:t>
                      </a:r>
                      <a:endParaRPr kumimoji="0" lang="fr-FR" altLang="fr-FR" sz="800" b="0" i="0" u="none" strike="noStrike" cap="none" normalizeH="0" baseline="0" dirty="0">
                        <a:ln>
                          <a:noFill/>
                        </a:ln>
                        <a:solidFill>
                          <a:srgbClr val="FFFFFF"/>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Other</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990000"/>
                    </a:solidFill>
                  </a:tcPr>
                </a:tc>
                <a:extLst>
                  <a:ext uri="{0D108BD9-81ED-4DB2-BD59-A6C34878D82A}">
                    <a16:rowId xmlns="" xmlns:a16="http://schemas.microsoft.com/office/drawing/2014/main" val="1734307081"/>
                  </a:ext>
                </a:extLst>
              </a:tr>
              <a:tr h="261638">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Sanofi SA</a:t>
                      </a: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470176901"/>
                  </a:ext>
                </a:extLst>
              </a:tr>
              <a:tr h="274320">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err="1">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Bellicum</a:t>
                      </a: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 Pharmaceuticals</a:t>
                      </a: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3752038160"/>
                  </a:ext>
                </a:extLst>
              </a:tr>
              <a:tr h="261638">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Kite / Gilead</a:t>
                      </a: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4091304254"/>
                  </a:ext>
                </a:extLst>
              </a:tr>
              <a:tr h="261638">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BMS / </a:t>
                      </a:r>
                      <a:r>
                        <a:rPr kumimoji="0" lang="fr-FR" altLang="fr-FR" sz="900" b="0" i="0" u="none" strike="noStrike" cap="none" normalizeH="0" baseline="0" dirty="0" err="1">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Celgene</a:t>
                      </a:r>
                      <a:endPar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1436247537"/>
                  </a:ext>
                </a:extLst>
              </a:tr>
              <a:tr h="261638">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Novartis</a:t>
                      </a: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3886544351"/>
                  </a:ext>
                </a:extLst>
              </a:tr>
              <a:tr h="261638">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Janssen</a:t>
                      </a: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3474647240"/>
                  </a:ext>
                </a:extLst>
              </a:tr>
              <a:tr h="261638">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900" b="0" i="0" u="none" strike="noStrike" cap="none" normalizeH="0" baseline="0" dirty="0" err="1">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Terumo</a:t>
                      </a:r>
                      <a:r>
                        <a:rPr kumimoji="0" lang="fr-FR" altLang="fr-FR" sz="900" b="0" i="0" u="none" strike="noStrike" cap="none" normalizeH="0" baseline="0" dirty="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rPr>
                        <a:t> BCT</a:t>
                      </a:r>
                    </a:p>
                  </a:txBody>
                  <a:tcPr marL="38578" marR="38578" marT="0" marB="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ECBCB"/>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endParaRP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tc>
                  <a:txBody>
                    <a:bodyPr/>
                    <a:lstStyle>
                      <a:lvl1pPr marL="0" algn="l" defTabSz="914400" rtl="0" eaLnBrk="0" latinLnBrk="0" hangingPunct="0">
                        <a:spcBef>
                          <a:spcPts val="1800"/>
                        </a:spcBef>
                        <a:buClr>
                          <a:schemeClr val="accent1"/>
                        </a:buClr>
                        <a:buSzPct val="100000"/>
                        <a:buFont typeface="Wingdings 2" pitchFamily="2" charset="2"/>
                        <a:defRPr sz="1800" kern="1200">
                          <a:solidFill>
                            <a:schemeClr val="tx2"/>
                          </a:solidFill>
                          <a:latin typeface="Century Gothic" panose="020B0502020202020204" pitchFamily="34" charset="0"/>
                          <a:ea typeface="MS PGothic" panose="020B0600070205080204" pitchFamily="34" charset="-128"/>
                        </a:defRPr>
                      </a:lvl1pPr>
                      <a:lvl2pPr marL="37931725" indent="-37474525" algn="l" defTabSz="914400" rtl="0" eaLnBrk="0" latinLnBrk="0" hangingPunct="0">
                        <a:spcBef>
                          <a:spcPts val="600"/>
                        </a:spcBef>
                        <a:buClr>
                          <a:srgbClr val="4D0000"/>
                        </a:buClr>
                        <a:buSzPct val="100000"/>
                        <a:buFont typeface="Wingdings 2" pitchFamily="2" charset="2"/>
                        <a:defRPr sz="1600" kern="1200">
                          <a:solidFill>
                            <a:schemeClr val="tx2"/>
                          </a:solidFill>
                          <a:latin typeface="Century Gothic" panose="020B0502020202020204" pitchFamily="34" charset="0"/>
                          <a:ea typeface="MS PGothic" panose="020B0600070205080204" pitchFamily="34" charset="-128"/>
                        </a:defRPr>
                      </a:lvl2pPr>
                      <a:lvl3pPr marL="9144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3pPr>
                      <a:lvl4pPr marL="13716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4pPr>
                      <a:lvl5pPr marL="1828800" algn="l" defTabSz="914400" rtl="0" eaLnBrk="0" latinLnBrk="0" hangingPunct="0">
                        <a:spcBef>
                          <a:spcPts val="600"/>
                        </a:spcBef>
                        <a:defRPr sz="1600" kern="1200">
                          <a:solidFill>
                            <a:schemeClr val="tx2"/>
                          </a:solidFill>
                          <a:latin typeface="Century Gothic" panose="020B0502020202020204" pitchFamily="34" charset="0"/>
                          <a:ea typeface="MS PGothic" panose="020B0600070205080204" pitchFamily="34" charset="-128"/>
                        </a:defRPr>
                      </a:lvl5pPr>
                      <a:lvl6pPr marL="4572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6pPr>
                      <a:lvl7pPr marL="9144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7pPr>
                      <a:lvl8pPr marL="13716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8pPr>
                      <a:lvl9pPr marL="1828800" algn="l" defTabSz="914400" rtl="0" eaLnBrk="0" fontAlgn="base" latinLnBrk="0" hangingPunct="0">
                        <a:spcBef>
                          <a:spcPts val="600"/>
                        </a:spcBef>
                        <a:spcAft>
                          <a:spcPct val="0"/>
                        </a:spcAft>
                        <a:defRPr sz="1600" kern="12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rPr>
                        <a:t>X</a:t>
                      </a:r>
                    </a:p>
                  </a:txBody>
                  <a:tcPr marL="70755" marR="70755" marT="35376" marB="35376"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FE7E7"/>
                    </a:solidFill>
                  </a:tcPr>
                </a:tc>
                <a:extLst>
                  <a:ext uri="{0D108BD9-81ED-4DB2-BD59-A6C34878D82A}">
                    <a16:rowId xmlns="" xmlns:a16="http://schemas.microsoft.com/office/drawing/2014/main" val="2520379813"/>
                  </a:ext>
                </a:extLst>
              </a:tr>
            </a:tbl>
          </a:graphicData>
        </a:graphic>
      </p:graphicFrame>
    </p:spTree>
    <p:extLst>
      <p:ext uri="{BB962C8B-B14F-4D97-AF65-F5344CB8AC3E}">
        <p14:creationId xmlns:p14="http://schemas.microsoft.com/office/powerpoint/2010/main" val="235494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D1B30CB-8EA1-914E-B66C-ABEF7FB2D2E3}"/>
              </a:ext>
            </a:extLst>
          </p:cNvPr>
          <p:cNvSpPr>
            <a:spLocks noGrp="1"/>
          </p:cNvSpPr>
          <p:nvPr>
            <p:ph type="title"/>
          </p:nvPr>
        </p:nvSpPr>
        <p:spPr/>
        <p:txBody>
          <a:bodyPr>
            <a:normAutofit fontScale="90000"/>
          </a:bodyPr>
          <a:lstStyle/>
          <a:p>
            <a:r>
              <a:rPr lang="en-US" dirty="0"/>
              <a:t>Hurdles to the collection of real-world data (4)</a:t>
            </a:r>
          </a:p>
        </p:txBody>
      </p:sp>
      <p:sp>
        <p:nvSpPr>
          <p:cNvPr id="3" name="Espace réservé du contenu 2">
            <a:extLst>
              <a:ext uri="{FF2B5EF4-FFF2-40B4-BE49-F238E27FC236}">
                <a16:creationId xmlns="" xmlns:a16="http://schemas.microsoft.com/office/drawing/2014/main" id="{9FB94369-ACDA-5E48-A656-CCD624D174ED}"/>
              </a:ext>
            </a:extLst>
          </p:cNvPr>
          <p:cNvSpPr>
            <a:spLocks noGrp="1"/>
          </p:cNvSpPr>
          <p:nvPr>
            <p:ph idx="1"/>
          </p:nvPr>
        </p:nvSpPr>
        <p:spPr>
          <a:xfrm>
            <a:off x="471488" y="1669851"/>
            <a:ext cx="5915025" cy="2625328"/>
          </a:xfrm>
        </p:spPr>
        <p:txBody>
          <a:bodyPr>
            <a:normAutofit/>
          </a:bodyPr>
          <a:lstStyle/>
          <a:p>
            <a:pPr marL="214313" indent="-214313">
              <a:buFont typeface="Wingdings" pitchFamily="2" charset="2"/>
              <a:buChar char="Ø"/>
            </a:pPr>
            <a:r>
              <a:rPr lang="en-US" sz="1350" dirty="0"/>
              <a:t>CAR-T Cells administration happens in the context of increasingly complex therapeutic protocols in which sequential infusions of cellular therapies of different nature and regulatory status is no longer an exception</a:t>
            </a:r>
          </a:p>
        </p:txBody>
      </p:sp>
      <p:pic>
        <p:nvPicPr>
          <p:cNvPr id="4" name="Image 3">
            <a:extLst>
              <a:ext uri="{FF2B5EF4-FFF2-40B4-BE49-F238E27FC236}">
                <a16:creationId xmlns="" xmlns:a16="http://schemas.microsoft.com/office/drawing/2014/main" id="{4099D427-64CE-8742-A202-1ECB3576718A}"/>
              </a:ext>
            </a:extLst>
          </p:cNvPr>
          <p:cNvPicPr>
            <a:picLocks noChangeAspect="1"/>
          </p:cNvPicPr>
          <p:nvPr/>
        </p:nvPicPr>
        <p:blipFill>
          <a:blip r:embed="rId2"/>
          <a:stretch>
            <a:fillRect/>
          </a:stretch>
        </p:blipFill>
        <p:spPr>
          <a:xfrm>
            <a:off x="1481138" y="2456258"/>
            <a:ext cx="3895725" cy="1495425"/>
          </a:xfrm>
          <a:prstGeom prst="rect">
            <a:avLst/>
          </a:prstGeom>
        </p:spPr>
      </p:pic>
      <p:pic>
        <p:nvPicPr>
          <p:cNvPr id="5" name="Image 4">
            <a:extLst>
              <a:ext uri="{FF2B5EF4-FFF2-40B4-BE49-F238E27FC236}">
                <a16:creationId xmlns="" xmlns:a16="http://schemas.microsoft.com/office/drawing/2014/main" id="{A3977986-2EFF-DE40-8736-B360890648C2}"/>
              </a:ext>
            </a:extLst>
          </p:cNvPr>
          <p:cNvPicPr>
            <a:picLocks noChangeAspect="1"/>
          </p:cNvPicPr>
          <p:nvPr/>
        </p:nvPicPr>
        <p:blipFill>
          <a:blip r:embed="rId3"/>
          <a:stretch>
            <a:fillRect/>
          </a:stretch>
        </p:blipFill>
        <p:spPr>
          <a:xfrm>
            <a:off x="178832" y="3773859"/>
            <a:ext cx="2533174" cy="728663"/>
          </a:xfrm>
          <a:prstGeom prst="rect">
            <a:avLst/>
          </a:prstGeom>
        </p:spPr>
      </p:pic>
      <p:pic>
        <p:nvPicPr>
          <p:cNvPr id="6" name="Image 5">
            <a:extLst>
              <a:ext uri="{FF2B5EF4-FFF2-40B4-BE49-F238E27FC236}">
                <a16:creationId xmlns="" xmlns:a16="http://schemas.microsoft.com/office/drawing/2014/main" id="{28DF1ADE-59C3-7240-BC07-994DD2A7C0ED}"/>
              </a:ext>
            </a:extLst>
          </p:cNvPr>
          <p:cNvPicPr>
            <a:picLocks noChangeAspect="1"/>
          </p:cNvPicPr>
          <p:nvPr/>
        </p:nvPicPr>
        <p:blipFill>
          <a:blip r:embed="rId4"/>
          <a:stretch>
            <a:fillRect/>
          </a:stretch>
        </p:blipFill>
        <p:spPr>
          <a:xfrm>
            <a:off x="5264944" y="4142232"/>
            <a:ext cx="1498473" cy="358331"/>
          </a:xfrm>
          <a:prstGeom prst="rect">
            <a:avLst/>
          </a:prstGeom>
        </p:spPr>
      </p:pic>
    </p:spTree>
    <p:extLst>
      <p:ext uri="{BB962C8B-B14F-4D97-AF65-F5344CB8AC3E}">
        <p14:creationId xmlns:p14="http://schemas.microsoft.com/office/powerpoint/2010/main" val="253651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10F522D-7D67-AB40-9BF2-A7A6575A28EA}"/>
              </a:ext>
            </a:extLst>
          </p:cNvPr>
          <p:cNvSpPr>
            <a:spLocks noGrp="1"/>
          </p:cNvSpPr>
          <p:nvPr>
            <p:ph type="title"/>
          </p:nvPr>
        </p:nvSpPr>
        <p:spPr/>
        <p:txBody>
          <a:bodyPr>
            <a:normAutofit fontScale="90000"/>
          </a:bodyPr>
          <a:lstStyle/>
          <a:p>
            <a:r>
              <a:rPr lang="en-US" dirty="0"/>
              <a:t>Registration of CAR-T Cells treated patients</a:t>
            </a:r>
          </a:p>
        </p:txBody>
      </p:sp>
      <p:pic>
        <p:nvPicPr>
          <p:cNvPr id="3" name="Image 2">
            <a:extLst>
              <a:ext uri="{FF2B5EF4-FFF2-40B4-BE49-F238E27FC236}">
                <a16:creationId xmlns="" xmlns:a16="http://schemas.microsoft.com/office/drawing/2014/main" id="{BD1596DF-A45D-4641-9FA9-8E42082BC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236" y="2207210"/>
            <a:ext cx="3128327" cy="1208891"/>
          </a:xfrm>
          <a:prstGeom prst="rect">
            <a:avLst/>
          </a:prstGeom>
        </p:spPr>
      </p:pic>
      <p:pic>
        <p:nvPicPr>
          <p:cNvPr id="4" name="Image 3" descr="Une image contenant homme, camion, grand, gens&#10;&#10;Description générée automatiquement">
            <a:extLst>
              <a:ext uri="{FF2B5EF4-FFF2-40B4-BE49-F238E27FC236}">
                <a16:creationId xmlns="" xmlns:a16="http://schemas.microsoft.com/office/drawing/2014/main" id="{BFD65A41-34CB-F343-AD83-469B7B6085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3756" y="3543858"/>
            <a:ext cx="1277839" cy="357635"/>
          </a:xfrm>
          <a:prstGeom prst="rect">
            <a:avLst/>
          </a:prstGeom>
        </p:spPr>
      </p:pic>
      <p:pic>
        <p:nvPicPr>
          <p:cNvPr id="5" name="Picture 2" descr="C:\DOSSIER CC\EBMT\EBMT CELLULAR THERAPY &amp; IMMUNOBIOLOGY WP\EBMT CTIWP REGISTRY\REGISTERED PATIENTS\2020-09\Countries reporting CAR-T cell treated patients to the EBMT registry - September 2020.png">
            <a:extLst>
              <a:ext uri="{FF2B5EF4-FFF2-40B4-BE49-F238E27FC236}">
                <a16:creationId xmlns="" xmlns:a16="http://schemas.microsoft.com/office/drawing/2014/main" id="{6F81F229-BFA9-FB47-A87C-2A9BBE069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595" y="2004688"/>
            <a:ext cx="1491306" cy="170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52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C19DD27-FA91-D341-A5F6-6CE69D545DD4}"/>
              </a:ext>
            </a:extLst>
          </p:cNvPr>
          <p:cNvSpPr>
            <a:spLocks noGrp="1"/>
          </p:cNvSpPr>
          <p:nvPr>
            <p:ph type="title"/>
          </p:nvPr>
        </p:nvSpPr>
        <p:spPr/>
        <p:txBody>
          <a:bodyPr>
            <a:normAutofit fontScale="90000"/>
          </a:bodyPr>
          <a:lstStyle/>
          <a:p>
            <a:r>
              <a:rPr lang="en-US" dirty="0"/>
              <a:t>Dealing with competing initiatives (1)</a:t>
            </a:r>
          </a:p>
        </p:txBody>
      </p:sp>
      <p:sp>
        <p:nvSpPr>
          <p:cNvPr id="3" name="Espace réservé du contenu 2">
            <a:extLst>
              <a:ext uri="{FF2B5EF4-FFF2-40B4-BE49-F238E27FC236}">
                <a16:creationId xmlns="" xmlns:a16="http://schemas.microsoft.com/office/drawing/2014/main" id="{D2338F2D-0EAF-1E45-B696-4FDA6E007BE3}"/>
              </a:ext>
            </a:extLst>
          </p:cNvPr>
          <p:cNvSpPr>
            <a:spLocks noGrp="1"/>
          </p:cNvSpPr>
          <p:nvPr>
            <p:ph idx="1"/>
          </p:nvPr>
        </p:nvSpPr>
        <p:spPr/>
        <p:txBody>
          <a:bodyPr>
            <a:normAutofit/>
          </a:bodyPr>
          <a:lstStyle/>
          <a:p>
            <a:pPr marL="214313" indent="-214313">
              <a:buFont typeface="Wingdings" pitchFamily="2" charset="2"/>
              <a:buChar char="Ø"/>
            </a:pPr>
            <a:r>
              <a:rPr lang="en-US" sz="1350" dirty="0"/>
              <a:t>Some national cooperative groups or disease-oriented cooperative groups have established CAR-T Cells Registries</a:t>
            </a:r>
          </a:p>
          <a:p>
            <a:pPr marL="600075" lvl="1" indent="-214313">
              <a:buFont typeface="Wingdings" pitchFamily="2" charset="2"/>
              <a:buChar char="Ø"/>
            </a:pPr>
            <a:r>
              <a:rPr lang="en-US" sz="1350" dirty="0"/>
              <a:t>An example is the DESCART Registry in France</a:t>
            </a:r>
          </a:p>
          <a:p>
            <a:pPr marL="857250" lvl="2" indent="-214313">
              <a:buFont typeface="Wingdings" pitchFamily="2" charset="2"/>
              <a:buChar char="Ø"/>
            </a:pPr>
            <a:r>
              <a:rPr lang="en-US" sz="1200" dirty="0"/>
              <a:t>Established by LYSARC</a:t>
            </a:r>
          </a:p>
          <a:p>
            <a:pPr marL="857250" lvl="2" indent="-214313">
              <a:buFont typeface="Wingdings" pitchFamily="2" charset="2"/>
              <a:buChar char="Ø"/>
            </a:pPr>
            <a:r>
              <a:rPr lang="en-US" sz="1200" dirty="0"/>
              <a:t>Endorsed by the French Health technology Assessment agency (HAS, Haute </a:t>
            </a:r>
            <a:r>
              <a:rPr lang="en-US" sz="1200" dirty="0" err="1"/>
              <a:t>Autorité</a:t>
            </a:r>
            <a:r>
              <a:rPr lang="en-US" sz="1200" dirty="0"/>
              <a:t> de </a:t>
            </a:r>
            <a:r>
              <a:rPr lang="en-US" sz="1200" dirty="0" err="1"/>
              <a:t>Santé</a:t>
            </a:r>
            <a:r>
              <a:rPr lang="en-US" sz="1200" dirty="0"/>
              <a:t>)</a:t>
            </a:r>
          </a:p>
          <a:p>
            <a:pPr marL="857250" lvl="2" indent="-214313">
              <a:buFont typeface="Wingdings" pitchFamily="2" charset="2"/>
              <a:buChar char="Ø"/>
            </a:pPr>
            <a:r>
              <a:rPr lang="en-US" sz="1200" dirty="0"/>
              <a:t>Financially supported by </a:t>
            </a:r>
            <a:r>
              <a:rPr lang="en-US" sz="1200" dirty="0" err="1"/>
              <a:t>Pharmas</a:t>
            </a:r>
            <a:endParaRPr lang="en-US" sz="1200" dirty="0"/>
          </a:p>
          <a:p>
            <a:pPr marL="857250" lvl="2" indent="-214313">
              <a:buFont typeface="Wingdings" pitchFamily="2" charset="2"/>
              <a:buChar char="Ø"/>
            </a:pPr>
            <a:r>
              <a:rPr lang="en-US" sz="1200" dirty="0"/>
              <a:t>Currently collects data on patients treated with autologous CAR-T Cells targeting CD19 for r/r ALL or NHL</a:t>
            </a:r>
          </a:p>
          <a:p>
            <a:pPr marL="857250" lvl="2" indent="-214313">
              <a:buFont typeface="Wingdings" pitchFamily="2" charset="2"/>
              <a:buChar char="Ø"/>
            </a:pPr>
            <a:r>
              <a:rPr lang="en-US" sz="1200" dirty="0"/>
              <a:t>Now joined by IFM (</a:t>
            </a:r>
            <a:r>
              <a:rPr lang="en-US" sz="1200" dirty="0" err="1"/>
              <a:t>Intergroupe</a:t>
            </a:r>
            <a:r>
              <a:rPr lang="en-US" sz="1200" dirty="0"/>
              <a:t> </a:t>
            </a:r>
            <a:r>
              <a:rPr lang="en-US" sz="1200" dirty="0" err="1"/>
              <a:t>Français</a:t>
            </a:r>
            <a:r>
              <a:rPr lang="en-US" sz="1200" dirty="0"/>
              <a:t> du </a:t>
            </a:r>
            <a:r>
              <a:rPr lang="en-US" sz="1200" dirty="0" err="1"/>
              <a:t>Myélome</a:t>
            </a:r>
            <a:r>
              <a:rPr lang="en-US" sz="1200" dirty="0"/>
              <a:t>) to further collect data on patients treated with autologous CAR-T Cells targeting BCMA for advanced MM</a:t>
            </a:r>
          </a:p>
          <a:p>
            <a:pPr marL="857250" lvl="2" indent="-214313">
              <a:buFont typeface="Wingdings" pitchFamily="2" charset="2"/>
              <a:buChar char="Ø"/>
            </a:pPr>
            <a:r>
              <a:rPr lang="en-US" sz="1200" dirty="0"/>
              <a:t>Provides French reporting centers with the opportunity to fulfil their obligation to health authorities to report on treated centers (data in the DESCART Registry will be automatically transferred to ATIH)</a:t>
            </a:r>
          </a:p>
        </p:txBody>
      </p:sp>
      <p:pic>
        <p:nvPicPr>
          <p:cNvPr id="4" name="Image 3">
            <a:extLst>
              <a:ext uri="{FF2B5EF4-FFF2-40B4-BE49-F238E27FC236}">
                <a16:creationId xmlns="" xmlns:a16="http://schemas.microsoft.com/office/drawing/2014/main" id="{2EE09047-3E4C-384F-9352-4C7648A62B9C}"/>
              </a:ext>
            </a:extLst>
          </p:cNvPr>
          <p:cNvPicPr>
            <a:picLocks noChangeAspect="1"/>
          </p:cNvPicPr>
          <p:nvPr/>
        </p:nvPicPr>
        <p:blipFill>
          <a:blip r:embed="rId2"/>
          <a:stretch>
            <a:fillRect/>
          </a:stretch>
        </p:blipFill>
        <p:spPr>
          <a:xfrm>
            <a:off x="-7144" y="3579019"/>
            <a:ext cx="1003935" cy="922973"/>
          </a:xfrm>
          <a:prstGeom prst="rect">
            <a:avLst/>
          </a:prstGeom>
        </p:spPr>
      </p:pic>
    </p:spTree>
    <p:extLst>
      <p:ext uri="{BB962C8B-B14F-4D97-AF65-F5344CB8AC3E}">
        <p14:creationId xmlns:p14="http://schemas.microsoft.com/office/powerpoint/2010/main" val="3298378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C19DD27-FA91-D341-A5F6-6CE69D545DD4}"/>
              </a:ext>
            </a:extLst>
          </p:cNvPr>
          <p:cNvSpPr>
            <a:spLocks noGrp="1"/>
          </p:cNvSpPr>
          <p:nvPr>
            <p:ph type="title"/>
          </p:nvPr>
        </p:nvSpPr>
        <p:spPr/>
        <p:txBody>
          <a:bodyPr>
            <a:normAutofit fontScale="90000"/>
          </a:bodyPr>
          <a:lstStyle/>
          <a:p>
            <a:r>
              <a:rPr lang="en-US" dirty="0"/>
              <a:t>Dealing with competing initiatives (2)</a:t>
            </a:r>
          </a:p>
        </p:txBody>
      </p:sp>
      <p:sp>
        <p:nvSpPr>
          <p:cNvPr id="3" name="Espace réservé du contenu 2">
            <a:extLst>
              <a:ext uri="{FF2B5EF4-FFF2-40B4-BE49-F238E27FC236}">
                <a16:creationId xmlns="" xmlns:a16="http://schemas.microsoft.com/office/drawing/2014/main" id="{D2338F2D-0EAF-1E45-B696-4FDA6E007BE3}"/>
              </a:ext>
            </a:extLst>
          </p:cNvPr>
          <p:cNvSpPr>
            <a:spLocks noGrp="1"/>
          </p:cNvSpPr>
          <p:nvPr>
            <p:ph idx="1"/>
          </p:nvPr>
        </p:nvSpPr>
        <p:spPr>
          <a:xfrm>
            <a:off x="471488" y="1669851"/>
            <a:ext cx="5915025" cy="2625328"/>
          </a:xfrm>
        </p:spPr>
        <p:txBody>
          <a:bodyPr>
            <a:normAutofit lnSpcReduction="10000"/>
          </a:bodyPr>
          <a:lstStyle/>
          <a:p>
            <a:pPr marL="214313" indent="-214313">
              <a:buFont typeface="Wingdings" pitchFamily="2" charset="2"/>
              <a:buChar char="Ø"/>
            </a:pPr>
            <a:r>
              <a:rPr lang="en-US" sz="1350" dirty="0"/>
              <a:t>Co-existence of competing registries results in duplication of efforts at center level</a:t>
            </a:r>
          </a:p>
          <a:p>
            <a:pPr marL="214313" indent="-214313">
              <a:buFont typeface="Wingdings" pitchFamily="2" charset="2"/>
              <a:buChar char="Ø"/>
            </a:pPr>
            <a:r>
              <a:rPr lang="en-US" sz="1350" dirty="0"/>
              <a:t>Negotiations are ongoing between the EBMT Registry and National Registries for exchange of data, however are slowed down</a:t>
            </a:r>
          </a:p>
          <a:p>
            <a:pPr marL="600075" lvl="1" indent="-214313">
              <a:buFont typeface="Wingdings" pitchFamily="2" charset="2"/>
              <a:buChar char="Ø"/>
            </a:pPr>
            <a:r>
              <a:rPr lang="en-US" sz="1350" dirty="0"/>
              <a:t>By the terms of contracts signed between EBMT and </a:t>
            </a:r>
            <a:r>
              <a:rPr lang="en-US" sz="1350" dirty="0" err="1"/>
              <a:t>Pharmas</a:t>
            </a:r>
            <a:r>
              <a:rPr lang="en-US" sz="1350" dirty="0"/>
              <a:t> for the PASS studies</a:t>
            </a:r>
          </a:p>
          <a:p>
            <a:pPr marL="600075" lvl="1" indent="-214313">
              <a:buFont typeface="Wingdings" pitchFamily="2" charset="2"/>
              <a:buChar char="Ø"/>
            </a:pPr>
            <a:r>
              <a:rPr lang="en-US" sz="1350" dirty="0"/>
              <a:t>By the terms of contracts signed between national registries and their sponsors</a:t>
            </a:r>
          </a:p>
          <a:p>
            <a:pPr marL="600075" lvl="1" indent="-214313">
              <a:buFont typeface="Wingdings" pitchFamily="2" charset="2"/>
              <a:buChar char="Ø"/>
            </a:pPr>
            <a:r>
              <a:rPr lang="en-US" sz="1350" dirty="0"/>
              <a:t>By the need to comply with GDPR requirements</a:t>
            </a:r>
          </a:p>
          <a:p>
            <a:pPr marL="600075" lvl="1" indent="-214313">
              <a:buFont typeface="Wingdings" pitchFamily="2" charset="2"/>
              <a:buChar char="Ø"/>
            </a:pPr>
            <a:r>
              <a:rPr lang="en-US" sz="1350" dirty="0"/>
              <a:t>By the need for an agreement on conditions to access and use data by the different stakeholders</a:t>
            </a:r>
          </a:p>
          <a:p>
            <a:pPr marL="600075" lvl="1" indent="-214313">
              <a:buFont typeface="Wingdings" pitchFamily="2" charset="2"/>
              <a:buChar char="Ø"/>
            </a:pPr>
            <a:endParaRPr lang="en-US" sz="1350" dirty="0"/>
          </a:p>
        </p:txBody>
      </p:sp>
    </p:spTree>
    <p:extLst>
      <p:ext uri="{BB962C8B-B14F-4D97-AF65-F5344CB8AC3E}">
        <p14:creationId xmlns:p14="http://schemas.microsoft.com/office/powerpoint/2010/main" val="4158972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821C17E-CC67-C247-91E7-D0ABD224BE09}"/>
              </a:ext>
            </a:extLst>
          </p:cNvPr>
          <p:cNvSpPr>
            <a:spLocks noGrp="1"/>
          </p:cNvSpPr>
          <p:nvPr>
            <p:ph type="title"/>
          </p:nvPr>
        </p:nvSpPr>
        <p:spPr/>
        <p:txBody>
          <a:bodyPr>
            <a:normAutofit fontScale="90000"/>
          </a:bodyPr>
          <a:lstStyle/>
          <a:p>
            <a:r>
              <a:rPr lang="en-US" dirty="0"/>
              <a:t>Reported real world data from Europe</a:t>
            </a:r>
          </a:p>
        </p:txBody>
      </p:sp>
      <p:sp>
        <p:nvSpPr>
          <p:cNvPr id="3" name="Espace réservé du contenu 2">
            <a:extLst>
              <a:ext uri="{FF2B5EF4-FFF2-40B4-BE49-F238E27FC236}">
                <a16:creationId xmlns="" xmlns:a16="http://schemas.microsoft.com/office/drawing/2014/main" id="{312FB312-283D-D648-8F2C-97015A8519B5}"/>
              </a:ext>
            </a:extLst>
          </p:cNvPr>
          <p:cNvSpPr>
            <a:spLocks noGrp="1"/>
          </p:cNvSpPr>
          <p:nvPr>
            <p:ph idx="1"/>
          </p:nvPr>
        </p:nvSpPr>
        <p:spPr/>
        <p:txBody>
          <a:bodyPr>
            <a:normAutofit/>
          </a:bodyPr>
          <a:lstStyle/>
          <a:p>
            <a:pPr marL="214313" indent="-214313">
              <a:buFont typeface="Wingdings" pitchFamily="2" charset="2"/>
              <a:buChar char="Ø"/>
            </a:pPr>
            <a:r>
              <a:rPr lang="en-US" sz="1350" dirty="0" err="1"/>
              <a:t>Iacoboni</a:t>
            </a:r>
            <a:r>
              <a:rPr lang="en-US" sz="1350" dirty="0"/>
              <a:t> G et al. Real-world evidence of </a:t>
            </a:r>
            <a:r>
              <a:rPr lang="en-US" sz="1350" dirty="0" err="1"/>
              <a:t>tisagenlecleucel</a:t>
            </a:r>
            <a:r>
              <a:rPr lang="en-US" sz="1350" dirty="0"/>
              <a:t> for the treatment of relapsed or refractory large B-cell lymphoma. Cancer Med. 2021 May;10(10):3214-3223. </a:t>
            </a:r>
            <a:r>
              <a:rPr lang="en-US" sz="1350" dirty="0" err="1"/>
              <a:t>doi</a:t>
            </a:r>
            <a:r>
              <a:rPr lang="en-US" sz="1350" dirty="0"/>
              <a:t>: 10.1002/cam4.3881. </a:t>
            </a:r>
            <a:r>
              <a:rPr lang="en-US" sz="1350" dirty="0" err="1"/>
              <a:t>Epub</a:t>
            </a:r>
            <a:r>
              <a:rPr lang="en-US" sz="1350" dirty="0"/>
              <a:t> 2021 May 1. </a:t>
            </a:r>
            <a:r>
              <a:rPr lang="fr-FR" sz="1350" dirty="0">
                <a:highlight>
                  <a:srgbClr val="FFFF00"/>
                </a:highlight>
              </a:rPr>
              <a:t>GETH, GELTAMO </a:t>
            </a:r>
            <a:r>
              <a:rPr lang="fr-FR" sz="1350" dirty="0" err="1">
                <a:highlight>
                  <a:srgbClr val="FFFF00"/>
                </a:highlight>
              </a:rPr>
              <a:t>Spanish</a:t>
            </a:r>
            <a:r>
              <a:rPr lang="fr-FR" sz="1350" dirty="0">
                <a:highlight>
                  <a:srgbClr val="FFFF00"/>
                </a:highlight>
              </a:rPr>
              <a:t> Groups</a:t>
            </a:r>
          </a:p>
          <a:p>
            <a:pPr marL="600075" lvl="1" indent="-214313">
              <a:buFont typeface="Wingdings" pitchFamily="2" charset="2"/>
              <a:buChar char="Ø"/>
            </a:pPr>
            <a:r>
              <a:rPr lang="fr-FR" dirty="0"/>
              <a:t>« best ORR and CR in </a:t>
            </a:r>
            <a:r>
              <a:rPr lang="fr-FR" dirty="0" err="1"/>
              <a:t>infused</a:t>
            </a:r>
            <a:r>
              <a:rPr lang="fr-FR" dirty="0"/>
              <a:t> patients (75/91 or 82%) </a:t>
            </a:r>
            <a:r>
              <a:rPr lang="fr-FR" dirty="0" err="1"/>
              <a:t>were</a:t>
            </a:r>
            <a:r>
              <a:rPr lang="fr-FR" dirty="0"/>
              <a:t> 60% and 32%, as </a:t>
            </a:r>
            <a:r>
              <a:rPr lang="fr-FR" dirty="0" err="1"/>
              <a:t>compared</a:t>
            </a:r>
            <a:r>
              <a:rPr lang="fr-FR" dirty="0"/>
              <a:t> to 52% and 40% in the JULIET registration trial »</a:t>
            </a:r>
          </a:p>
          <a:p>
            <a:pPr marL="214313" indent="-214313">
              <a:buFont typeface="Wingdings" pitchFamily="2" charset="2"/>
              <a:buChar char="Ø"/>
            </a:pPr>
            <a:r>
              <a:rPr lang="fr-FR" sz="1350" dirty="0" err="1">
                <a:latin typeface="Calibri"/>
                <a:ea typeface="Calibri"/>
                <a:cs typeface="Times New Roman"/>
              </a:rPr>
              <a:t>Additionnal</a:t>
            </a:r>
            <a:r>
              <a:rPr lang="fr-FR" sz="1350" dirty="0">
                <a:latin typeface="Calibri"/>
                <a:ea typeface="Calibri"/>
                <a:cs typeface="Times New Roman"/>
              </a:rPr>
              <a:t> data </a:t>
            </a:r>
            <a:r>
              <a:rPr lang="fr-FR" sz="1350" dirty="0" err="1">
                <a:latin typeface="Calibri"/>
                <a:ea typeface="Calibri"/>
                <a:cs typeface="Times New Roman"/>
              </a:rPr>
              <a:t>shown</a:t>
            </a:r>
            <a:r>
              <a:rPr lang="fr-FR" sz="1350" dirty="0">
                <a:latin typeface="Calibri"/>
                <a:ea typeface="Calibri"/>
                <a:cs typeface="Times New Roman"/>
              </a:rPr>
              <a:t> in abstract </a:t>
            </a:r>
            <a:r>
              <a:rPr lang="fr-FR" sz="1350" dirty="0" err="1">
                <a:latin typeface="Calibri"/>
                <a:ea typeface="Calibri"/>
                <a:cs typeface="Times New Roman"/>
              </a:rPr>
              <a:t>forms</a:t>
            </a:r>
            <a:endParaRPr lang="fr-FR" sz="1350" dirty="0">
              <a:latin typeface="Calibri"/>
              <a:ea typeface="Calibri"/>
              <a:cs typeface="Times New Roman"/>
            </a:endParaRPr>
          </a:p>
          <a:p>
            <a:pPr marL="600075" lvl="1" indent="-214313">
              <a:buFont typeface="Wingdings" pitchFamily="2" charset="2"/>
              <a:buChar char="Ø"/>
            </a:pPr>
            <a:r>
              <a:rPr lang="fr-FR" sz="1350" dirty="0">
                <a:latin typeface="Calibri"/>
                <a:ea typeface="Calibri"/>
                <a:cs typeface="Times New Roman"/>
              </a:rPr>
              <a:t>Le </a:t>
            </a:r>
            <a:r>
              <a:rPr lang="fr-FR" sz="1350" dirty="0" err="1">
                <a:latin typeface="Calibri"/>
                <a:ea typeface="Calibri"/>
                <a:cs typeface="Times New Roman"/>
              </a:rPr>
              <a:t>Gouill</a:t>
            </a:r>
            <a:r>
              <a:rPr lang="fr-FR" sz="1350" dirty="0">
                <a:latin typeface="Calibri"/>
                <a:ea typeface="Calibri"/>
                <a:cs typeface="Times New Roman"/>
              </a:rPr>
              <a:t> S et al. EHA-ICML 2021. Best ORR in 481 patients: 74.2%. Best CRR: 53.0%. Data </a:t>
            </a:r>
            <a:r>
              <a:rPr lang="fr-FR" sz="1350" dirty="0" err="1">
                <a:latin typeface="Calibri"/>
                <a:ea typeface="Calibri"/>
                <a:cs typeface="Times New Roman"/>
              </a:rPr>
              <a:t>from</a:t>
            </a:r>
            <a:r>
              <a:rPr lang="fr-FR" sz="1350" dirty="0">
                <a:latin typeface="Calibri"/>
                <a:ea typeface="Calibri"/>
                <a:cs typeface="Times New Roman"/>
              </a:rPr>
              <a:t> the DESCAR-T </a:t>
            </a:r>
            <a:r>
              <a:rPr lang="fr-FR" sz="1350" dirty="0" err="1">
                <a:latin typeface="Calibri"/>
                <a:ea typeface="Calibri"/>
                <a:cs typeface="Times New Roman"/>
              </a:rPr>
              <a:t>registry</a:t>
            </a:r>
            <a:r>
              <a:rPr lang="fr-FR" sz="1350" dirty="0">
                <a:latin typeface="Calibri"/>
                <a:ea typeface="Calibri"/>
                <a:cs typeface="Times New Roman"/>
              </a:rPr>
              <a:t>, </a:t>
            </a:r>
            <a:r>
              <a:rPr lang="fr-FR" sz="1350" dirty="0" err="1">
                <a:latin typeface="Calibri"/>
                <a:ea typeface="Calibri"/>
                <a:cs typeface="Times New Roman"/>
              </a:rPr>
              <a:t>mixing</a:t>
            </a:r>
            <a:r>
              <a:rPr lang="fr-FR" sz="1350" dirty="0">
                <a:latin typeface="Calibri"/>
                <a:ea typeface="Calibri"/>
                <a:cs typeface="Times New Roman"/>
              </a:rPr>
              <a:t> </a:t>
            </a:r>
            <a:r>
              <a:rPr lang="fr-FR" sz="1350" dirty="0" err="1">
                <a:latin typeface="Calibri"/>
                <a:ea typeface="Calibri"/>
                <a:cs typeface="Times New Roman"/>
              </a:rPr>
              <a:t>tisacel</a:t>
            </a:r>
            <a:r>
              <a:rPr lang="fr-FR" sz="1350" dirty="0">
                <a:latin typeface="Calibri"/>
                <a:ea typeface="Calibri"/>
                <a:cs typeface="Times New Roman"/>
              </a:rPr>
              <a:t> and </a:t>
            </a:r>
            <a:r>
              <a:rPr lang="fr-FR" sz="1350" dirty="0" err="1">
                <a:latin typeface="Calibri"/>
                <a:ea typeface="Calibri"/>
                <a:cs typeface="Times New Roman"/>
              </a:rPr>
              <a:t>axicel</a:t>
            </a:r>
            <a:r>
              <a:rPr lang="fr-FR" sz="1350" dirty="0">
                <a:latin typeface="Calibri"/>
                <a:ea typeface="Calibri"/>
                <a:cs typeface="Times New Roman"/>
              </a:rPr>
              <a:t> data</a:t>
            </a:r>
          </a:p>
          <a:p>
            <a:pPr marL="600075" lvl="1" indent="-214313">
              <a:buFont typeface="Wingdings" pitchFamily="2" charset="2"/>
              <a:buChar char="Ø"/>
            </a:pPr>
            <a:r>
              <a:rPr lang="fr-FR" sz="1350" dirty="0">
                <a:latin typeface="Calibri"/>
                <a:ea typeface="Calibri"/>
                <a:cs typeface="Times New Roman"/>
              </a:rPr>
              <a:t>More to come </a:t>
            </a:r>
            <a:r>
              <a:rPr lang="fr-FR" sz="1350" dirty="0" err="1">
                <a:latin typeface="Calibri"/>
                <a:ea typeface="Calibri"/>
                <a:cs typeface="Times New Roman"/>
              </a:rPr>
              <a:t>from</a:t>
            </a:r>
            <a:r>
              <a:rPr lang="fr-FR" sz="1350" dirty="0">
                <a:latin typeface="Calibri"/>
                <a:ea typeface="Calibri"/>
                <a:cs typeface="Times New Roman"/>
              </a:rPr>
              <a:t> DESCAR-T and </a:t>
            </a:r>
            <a:r>
              <a:rPr lang="fr-FR" sz="1350" dirty="0" err="1">
                <a:latin typeface="Calibri"/>
                <a:ea typeface="Calibri"/>
                <a:cs typeface="Times New Roman"/>
              </a:rPr>
              <a:t>other</a:t>
            </a:r>
            <a:r>
              <a:rPr lang="fr-FR" sz="1350" dirty="0">
                <a:latin typeface="Calibri"/>
                <a:ea typeface="Calibri"/>
                <a:cs typeface="Times New Roman"/>
              </a:rPr>
              <a:t> national </a:t>
            </a:r>
            <a:r>
              <a:rPr lang="fr-FR" sz="1350" dirty="0" err="1">
                <a:latin typeface="Calibri"/>
                <a:ea typeface="Calibri"/>
                <a:cs typeface="Times New Roman"/>
              </a:rPr>
              <a:t>registries</a:t>
            </a:r>
            <a:r>
              <a:rPr lang="fr-FR" sz="1350" dirty="0">
                <a:latin typeface="Calibri"/>
                <a:ea typeface="Calibri"/>
                <a:cs typeface="Times New Roman"/>
              </a:rPr>
              <a:t> or large institutions</a:t>
            </a:r>
          </a:p>
          <a:p>
            <a:pPr marL="214313" indent="-214313">
              <a:buFont typeface="Wingdings" pitchFamily="2" charset="2"/>
              <a:buChar char="Ø"/>
            </a:pPr>
            <a:endParaRPr lang="en-US" dirty="0"/>
          </a:p>
        </p:txBody>
      </p:sp>
      <p:pic>
        <p:nvPicPr>
          <p:cNvPr id="4" name="Image 3">
            <a:extLst>
              <a:ext uri="{FF2B5EF4-FFF2-40B4-BE49-F238E27FC236}">
                <a16:creationId xmlns="" xmlns:a16="http://schemas.microsoft.com/office/drawing/2014/main" id="{C99DDB2F-16D3-CC40-8E46-A82C4A3A7856}"/>
              </a:ext>
            </a:extLst>
          </p:cNvPr>
          <p:cNvPicPr>
            <a:picLocks noChangeAspect="1"/>
          </p:cNvPicPr>
          <p:nvPr/>
        </p:nvPicPr>
        <p:blipFill>
          <a:blip r:embed="rId2"/>
          <a:stretch>
            <a:fillRect/>
          </a:stretch>
        </p:blipFill>
        <p:spPr>
          <a:xfrm>
            <a:off x="6220206" y="3914204"/>
            <a:ext cx="637794" cy="586359"/>
          </a:xfrm>
          <a:prstGeom prst="rect">
            <a:avLst/>
          </a:prstGeom>
        </p:spPr>
      </p:pic>
    </p:spTree>
    <p:extLst>
      <p:ext uri="{BB962C8B-B14F-4D97-AF65-F5344CB8AC3E}">
        <p14:creationId xmlns:p14="http://schemas.microsoft.com/office/powerpoint/2010/main" val="1780704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39B1766-0463-DF41-9FDF-8EFC16A7383C}"/>
              </a:ext>
            </a:extLst>
          </p:cNvPr>
          <p:cNvSpPr>
            <a:spLocks noGrp="1"/>
          </p:cNvSpPr>
          <p:nvPr>
            <p:ph type="title"/>
          </p:nvPr>
        </p:nvSpPr>
        <p:spPr/>
        <p:txBody>
          <a:bodyPr/>
          <a:lstStyle/>
          <a:p>
            <a:r>
              <a:rPr lang="en-US" dirty="0"/>
              <a:t>Issues with real-world data</a:t>
            </a:r>
          </a:p>
        </p:txBody>
      </p:sp>
      <p:sp>
        <p:nvSpPr>
          <p:cNvPr id="3" name="Espace réservé du contenu 2">
            <a:extLst>
              <a:ext uri="{FF2B5EF4-FFF2-40B4-BE49-F238E27FC236}">
                <a16:creationId xmlns="" xmlns:a16="http://schemas.microsoft.com/office/drawing/2014/main" id="{0045BCDD-F5C7-1747-9A40-F179323EBC26}"/>
              </a:ext>
            </a:extLst>
          </p:cNvPr>
          <p:cNvSpPr>
            <a:spLocks noGrp="1"/>
          </p:cNvSpPr>
          <p:nvPr>
            <p:ph idx="1"/>
          </p:nvPr>
        </p:nvSpPr>
        <p:spPr/>
        <p:txBody>
          <a:bodyPr>
            <a:normAutofit/>
          </a:bodyPr>
          <a:lstStyle/>
          <a:p>
            <a:pPr marL="214313" indent="-214313">
              <a:buFont typeface="Wingdings" pitchFamily="2" charset="2"/>
              <a:buChar char="Ø"/>
            </a:pPr>
            <a:r>
              <a:rPr lang="en-US" sz="1800" dirty="0"/>
              <a:t>Proportion of treated patients who are registered</a:t>
            </a:r>
          </a:p>
          <a:p>
            <a:pPr marL="214313" indent="-214313">
              <a:buFont typeface="Wingdings" pitchFamily="2" charset="2"/>
              <a:buChar char="Ø"/>
            </a:pPr>
            <a:r>
              <a:rPr lang="en-US" sz="1800" dirty="0"/>
              <a:t>Timeliness of follow-up reporting</a:t>
            </a:r>
          </a:p>
          <a:p>
            <a:pPr marL="214313" indent="-214313">
              <a:buFont typeface="Wingdings" pitchFamily="2" charset="2"/>
              <a:buChar char="Ø"/>
            </a:pPr>
            <a:r>
              <a:rPr lang="en-US" sz="1800" dirty="0"/>
              <a:t>Accuracy of follow-up reporting</a:t>
            </a:r>
          </a:p>
          <a:p>
            <a:pPr marL="214313" indent="-214313">
              <a:buFont typeface="Wingdings" pitchFamily="2" charset="2"/>
              <a:buChar char="Ø"/>
            </a:pPr>
            <a:r>
              <a:rPr lang="en-US" sz="1800" dirty="0"/>
              <a:t>Length of follow-up</a:t>
            </a:r>
          </a:p>
        </p:txBody>
      </p:sp>
    </p:spTree>
    <p:extLst>
      <p:ext uri="{BB962C8B-B14F-4D97-AF65-F5344CB8AC3E}">
        <p14:creationId xmlns:p14="http://schemas.microsoft.com/office/powerpoint/2010/main" val="3702276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0D1F071-1626-B646-98DF-9A3BB00D24E6}"/>
              </a:ext>
            </a:extLst>
          </p:cNvPr>
          <p:cNvSpPr>
            <a:spLocks noGrp="1"/>
          </p:cNvSpPr>
          <p:nvPr>
            <p:ph type="title"/>
          </p:nvPr>
        </p:nvSpPr>
        <p:spPr/>
        <p:txBody>
          <a:bodyPr>
            <a:normAutofit fontScale="90000"/>
          </a:bodyPr>
          <a:lstStyle/>
          <a:p>
            <a:r>
              <a:rPr lang="en-US" dirty="0"/>
              <a:t>Once data are there, what to do with them ?</a:t>
            </a:r>
          </a:p>
        </p:txBody>
      </p:sp>
      <p:sp>
        <p:nvSpPr>
          <p:cNvPr id="3" name="Espace réservé du contenu 2">
            <a:extLst>
              <a:ext uri="{FF2B5EF4-FFF2-40B4-BE49-F238E27FC236}">
                <a16:creationId xmlns="" xmlns:a16="http://schemas.microsoft.com/office/drawing/2014/main" id="{E8E03149-1E5C-B742-951E-B038A4F3DC05}"/>
              </a:ext>
            </a:extLst>
          </p:cNvPr>
          <p:cNvSpPr>
            <a:spLocks noGrp="1"/>
          </p:cNvSpPr>
          <p:nvPr>
            <p:ph idx="1"/>
          </p:nvPr>
        </p:nvSpPr>
        <p:spPr/>
        <p:txBody>
          <a:bodyPr>
            <a:normAutofit/>
          </a:bodyPr>
          <a:lstStyle/>
          <a:p>
            <a:pPr marL="214313" indent="-214313">
              <a:buFont typeface="Wingdings" pitchFamily="2" charset="2"/>
              <a:buChar char="Ø"/>
            </a:pPr>
            <a:r>
              <a:rPr lang="en-US" sz="1500" dirty="0"/>
              <a:t>Defining rights of access for all interested stakeholders</a:t>
            </a:r>
          </a:p>
          <a:p>
            <a:pPr marL="600075" lvl="1" indent="-214313">
              <a:buFont typeface="Wingdings" pitchFamily="2" charset="2"/>
              <a:buChar char="Ø"/>
            </a:pPr>
            <a:r>
              <a:rPr lang="en-US" sz="1500" dirty="0"/>
              <a:t>Beyond PASS studies that are planned to enroll limited numbers of patients, work to take full advantage of the global repository that is underway</a:t>
            </a:r>
          </a:p>
          <a:p>
            <a:pPr marL="214313" indent="-214313">
              <a:buFont typeface="Wingdings" pitchFamily="2" charset="2"/>
              <a:buChar char="Ø"/>
            </a:pPr>
            <a:r>
              <a:rPr lang="en-US" sz="1500" dirty="0"/>
              <a:t>Updating / upgrading the CTF </a:t>
            </a:r>
          </a:p>
          <a:p>
            <a:pPr marL="600075" lvl="1" indent="-214313">
              <a:buFont typeface="Wingdings" pitchFamily="2" charset="2"/>
              <a:buChar char="Ø"/>
            </a:pPr>
            <a:r>
              <a:rPr lang="en-US" sz="1500" dirty="0"/>
              <a:t>To take into account new knowledge</a:t>
            </a:r>
          </a:p>
          <a:p>
            <a:pPr marL="600075" lvl="1" indent="-214313">
              <a:buFont typeface="Wingdings" pitchFamily="2" charset="2"/>
              <a:buChar char="Ø"/>
            </a:pPr>
            <a:r>
              <a:rPr lang="en-US" sz="1500" dirty="0"/>
              <a:t>To enrich “Must have” data with “Should have” and potentially “Nice to have”, based on all stakeholders’ input</a:t>
            </a:r>
          </a:p>
          <a:p>
            <a:pPr marL="214313" indent="-214313">
              <a:buFont typeface="Wingdings" pitchFamily="2" charset="2"/>
              <a:buChar char="Ø"/>
            </a:pPr>
            <a:r>
              <a:rPr lang="en-US" sz="1500" dirty="0"/>
              <a:t>Harmonization of data format with CIBMTR and other comparable organizations</a:t>
            </a:r>
          </a:p>
        </p:txBody>
      </p:sp>
    </p:spTree>
    <p:extLst>
      <p:ext uri="{BB962C8B-B14F-4D97-AF65-F5344CB8AC3E}">
        <p14:creationId xmlns:p14="http://schemas.microsoft.com/office/powerpoint/2010/main" val="38972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6DCF1279-B665-5348-98F7-F85AA03046D1}"/>
              </a:ext>
            </a:extLst>
          </p:cNvPr>
          <p:cNvPicPr>
            <a:picLocks noChangeAspect="1"/>
          </p:cNvPicPr>
          <p:nvPr/>
        </p:nvPicPr>
        <p:blipFill>
          <a:blip r:embed="rId2"/>
          <a:stretch>
            <a:fillRect/>
          </a:stretch>
        </p:blipFill>
        <p:spPr>
          <a:xfrm>
            <a:off x="134634" y="749048"/>
            <a:ext cx="5016627" cy="2029754"/>
          </a:xfrm>
          <a:prstGeom prst="rect">
            <a:avLst/>
          </a:prstGeom>
        </p:spPr>
      </p:pic>
      <p:pic>
        <p:nvPicPr>
          <p:cNvPr id="6" name="Image 5">
            <a:extLst>
              <a:ext uri="{FF2B5EF4-FFF2-40B4-BE49-F238E27FC236}">
                <a16:creationId xmlns="" xmlns:a16="http://schemas.microsoft.com/office/drawing/2014/main" id="{68671C03-7B03-7C45-A1B7-F172515EA810}"/>
              </a:ext>
            </a:extLst>
          </p:cNvPr>
          <p:cNvPicPr>
            <a:picLocks noChangeAspect="1"/>
          </p:cNvPicPr>
          <p:nvPr/>
        </p:nvPicPr>
        <p:blipFill>
          <a:blip r:embed="rId3"/>
          <a:stretch>
            <a:fillRect/>
          </a:stretch>
        </p:blipFill>
        <p:spPr>
          <a:xfrm>
            <a:off x="2589516" y="2531246"/>
            <a:ext cx="4133850" cy="2075260"/>
          </a:xfrm>
          <a:prstGeom prst="rect">
            <a:avLst/>
          </a:prstGeom>
        </p:spPr>
      </p:pic>
      <p:pic>
        <p:nvPicPr>
          <p:cNvPr id="4" name="Picture 5" descr="Logo&#10;&#10;Description automatically generated with low confidence">
            <a:extLst>
              <a:ext uri="{FF2B5EF4-FFF2-40B4-BE49-F238E27FC236}">
                <a16:creationId xmlns="" xmlns:a16="http://schemas.microsoft.com/office/drawing/2014/main" id="{3611DDBE-447C-164D-9238-81D201F116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1" t="27786" r="6671" b="26857"/>
          <a:stretch/>
        </p:blipFill>
        <p:spPr>
          <a:xfrm>
            <a:off x="404664" y="3189473"/>
            <a:ext cx="1620000" cy="350051"/>
          </a:xfrm>
          <a:prstGeom prst="rect">
            <a:avLst/>
          </a:prstGeom>
        </p:spPr>
      </p:pic>
      <p:sp>
        <p:nvSpPr>
          <p:cNvPr id="2" name="ZoneTexte 1"/>
          <p:cNvSpPr txBox="1"/>
          <p:nvPr/>
        </p:nvSpPr>
        <p:spPr>
          <a:xfrm>
            <a:off x="296653" y="3597864"/>
            <a:ext cx="1890029" cy="369332"/>
          </a:xfrm>
          <a:prstGeom prst="rect">
            <a:avLst/>
          </a:prstGeom>
          <a:noFill/>
        </p:spPr>
        <p:txBody>
          <a:bodyPr wrap="square" rtlCol="0">
            <a:spAutoFit/>
          </a:bodyPr>
          <a:lstStyle/>
          <a:p>
            <a:r>
              <a:rPr lang="en-US" sz="900" dirty="0"/>
              <a:t>Contact: </a:t>
            </a:r>
            <a:r>
              <a:rPr lang="en-US" sz="900" dirty="0">
                <a:hlinkClick r:id="rId5"/>
              </a:rPr>
              <a:t>sofie.terwel@ebmt.org</a:t>
            </a:r>
            <a:r>
              <a:rPr lang="en-US" sz="900" dirty="0"/>
              <a:t> ; </a:t>
            </a:r>
            <a:r>
              <a:rPr lang="en-US" sz="900" dirty="0">
                <a:hlinkClick r:id="rId6"/>
              </a:rPr>
              <a:t>y.cabrerizo@ehaweb.org</a:t>
            </a:r>
            <a:r>
              <a:rPr lang="en-US" sz="900" dirty="0"/>
              <a:t> </a:t>
            </a:r>
          </a:p>
        </p:txBody>
      </p:sp>
      <p:pic>
        <p:nvPicPr>
          <p:cNvPr id="7" name="Image 6">
            <a:extLst>
              <a:ext uri="{FF2B5EF4-FFF2-40B4-BE49-F238E27FC236}">
                <a16:creationId xmlns="" xmlns:a16="http://schemas.microsoft.com/office/drawing/2014/main" id="{C4E27A47-6EF5-CB47-B83B-6F8E6EEC0203}"/>
              </a:ext>
            </a:extLst>
          </p:cNvPr>
          <p:cNvPicPr>
            <a:picLocks noChangeAspect="1"/>
          </p:cNvPicPr>
          <p:nvPr/>
        </p:nvPicPr>
        <p:blipFill rotWithShape="1">
          <a:blip r:embed="rId7"/>
          <a:srcRect r="56576"/>
          <a:stretch/>
        </p:blipFill>
        <p:spPr>
          <a:xfrm>
            <a:off x="686928" y="4002453"/>
            <a:ext cx="1109477" cy="400050"/>
          </a:xfrm>
          <a:prstGeom prst="rect">
            <a:avLst/>
          </a:prstGeom>
        </p:spPr>
      </p:pic>
    </p:spTree>
    <p:extLst>
      <p:ext uri="{BB962C8B-B14F-4D97-AF65-F5344CB8AC3E}">
        <p14:creationId xmlns:p14="http://schemas.microsoft.com/office/powerpoint/2010/main" val="2585120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B8216BA-A65F-0944-8E6A-F3F54C6292F0}"/>
              </a:ext>
            </a:extLst>
          </p:cNvPr>
          <p:cNvSpPr>
            <a:spLocks noGrp="1"/>
          </p:cNvSpPr>
          <p:nvPr>
            <p:ph type="title"/>
          </p:nvPr>
        </p:nvSpPr>
        <p:spPr/>
        <p:txBody>
          <a:bodyPr/>
          <a:lstStyle/>
          <a:p>
            <a:r>
              <a:rPr lang="en-US" dirty="0"/>
              <a:t>WP6: Scientific Excellence</a:t>
            </a:r>
          </a:p>
        </p:txBody>
      </p:sp>
      <p:sp>
        <p:nvSpPr>
          <p:cNvPr id="3" name="Espace réservé du contenu 2">
            <a:extLst>
              <a:ext uri="{FF2B5EF4-FFF2-40B4-BE49-F238E27FC236}">
                <a16:creationId xmlns="" xmlns:a16="http://schemas.microsoft.com/office/drawing/2014/main" id="{E43D4BAF-AEDB-C84E-B501-11380283CDB4}"/>
              </a:ext>
            </a:extLst>
          </p:cNvPr>
          <p:cNvSpPr>
            <a:spLocks noGrp="1"/>
          </p:cNvSpPr>
          <p:nvPr>
            <p:ph idx="1"/>
          </p:nvPr>
        </p:nvSpPr>
        <p:spPr/>
        <p:txBody>
          <a:bodyPr>
            <a:normAutofit/>
          </a:bodyPr>
          <a:lstStyle/>
          <a:p>
            <a:pPr marL="214313" indent="-214313">
              <a:buFont typeface="Wingdings" pitchFamily="2" charset="2"/>
              <a:buChar char="Ø"/>
            </a:pPr>
            <a:r>
              <a:rPr lang="en-US" sz="1350" dirty="0"/>
              <a:t>We recently launched a call of interest for studies using data collected in the EBMT Registry</a:t>
            </a:r>
          </a:p>
          <a:p>
            <a:pPr marL="214313" indent="-214313">
              <a:buFont typeface="Wingdings" pitchFamily="2" charset="2"/>
              <a:buChar char="Ø"/>
            </a:pPr>
            <a:r>
              <a:rPr lang="en-US" sz="1350" dirty="0"/>
              <a:t>Of 12 Applications, 2 were selected to receive financial support, and 2 others were merged and will be supported</a:t>
            </a:r>
          </a:p>
        </p:txBody>
      </p:sp>
    </p:spTree>
    <p:extLst>
      <p:ext uri="{BB962C8B-B14F-4D97-AF65-F5344CB8AC3E}">
        <p14:creationId xmlns:p14="http://schemas.microsoft.com/office/powerpoint/2010/main" val="3408203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3072E437-B040-1C4B-9AC0-3B618DF0FFE7}"/>
              </a:ext>
            </a:extLst>
          </p:cNvPr>
          <p:cNvPicPr>
            <a:picLocks noChangeAspect="1"/>
          </p:cNvPicPr>
          <p:nvPr/>
        </p:nvPicPr>
        <p:blipFill>
          <a:blip r:embed="rId2"/>
          <a:stretch>
            <a:fillRect/>
          </a:stretch>
        </p:blipFill>
        <p:spPr>
          <a:xfrm>
            <a:off x="857250" y="642938"/>
            <a:ext cx="5143500" cy="3857625"/>
          </a:xfrm>
          <a:prstGeom prst="rect">
            <a:avLst/>
          </a:prstGeom>
        </p:spPr>
      </p:pic>
    </p:spTree>
    <p:extLst>
      <p:ext uri="{BB962C8B-B14F-4D97-AF65-F5344CB8AC3E}">
        <p14:creationId xmlns:p14="http://schemas.microsoft.com/office/powerpoint/2010/main" val="399859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C8F2F3A-EDE1-E04B-8E85-370E8B10EB4E}"/>
              </a:ext>
            </a:extLst>
          </p:cNvPr>
          <p:cNvSpPr>
            <a:spLocks noGrp="1"/>
          </p:cNvSpPr>
          <p:nvPr>
            <p:ph type="title"/>
          </p:nvPr>
        </p:nvSpPr>
        <p:spPr/>
        <p:txBody>
          <a:bodyPr>
            <a:normAutofit fontScale="90000"/>
          </a:bodyPr>
          <a:lstStyle/>
          <a:p>
            <a:r>
              <a:rPr lang="en-US" dirty="0"/>
              <a:t>The European landscape for CAR-T Cells (1)</a:t>
            </a:r>
          </a:p>
        </p:txBody>
      </p:sp>
      <p:graphicFrame>
        <p:nvGraphicFramePr>
          <p:cNvPr id="4" name="Tableau 4">
            <a:extLst>
              <a:ext uri="{FF2B5EF4-FFF2-40B4-BE49-F238E27FC236}">
                <a16:creationId xmlns="" xmlns:a16="http://schemas.microsoft.com/office/drawing/2014/main" id="{DD1F09EA-A17F-D142-B07D-B358533E06F8}"/>
              </a:ext>
            </a:extLst>
          </p:cNvPr>
          <p:cNvGraphicFramePr>
            <a:graphicFrameLocks noGrp="1"/>
          </p:cNvGraphicFramePr>
          <p:nvPr>
            <p:ph idx="1"/>
            <p:extLst>
              <p:ext uri="{D42A27DB-BD31-4B8C-83A1-F6EECF244321}">
                <p14:modId xmlns:p14="http://schemas.microsoft.com/office/powerpoint/2010/main" val="1930628984"/>
              </p:ext>
            </p:extLst>
          </p:nvPr>
        </p:nvGraphicFramePr>
        <p:xfrm>
          <a:off x="243986" y="1637470"/>
          <a:ext cx="6475534" cy="2640330"/>
        </p:xfrm>
        <a:graphic>
          <a:graphicData uri="http://schemas.openxmlformats.org/drawingml/2006/table">
            <a:tbl>
              <a:tblPr firstRow="1" bandRow="1">
                <a:tableStyleId>{5C22544A-7EE6-4342-B048-85BDC9FD1C3A}</a:tableStyleId>
              </a:tblPr>
              <a:tblGrid>
                <a:gridCol w="1295107">
                  <a:extLst>
                    <a:ext uri="{9D8B030D-6E8A-4147-A177-3AD203B41FA5}">
                      <a16:colId xmlns="" xmlns:a16="http://schemas.microsoft.com/office/drawing/2014/main" val="164333987"/>
                    </a:ext>
                  </a:extLst>
                </a:gridCol>
                <a:gridCol w="1295107">
                  <a:extLst>
                    <a:ext uri="{9D8B030D-6E8A-4147-A177-3AD203B41FA5}">
                      <a16:colId xmlns="" xmlns:a16="http://schemas.microsoft.com/office/drawing/2014/main" val="1491718182"/>
                    </a:ext>
                  </a:extLst>
                </a:gridCol>
                <a:gridCol w="1295107">
                  <a:extLst>
                    <a:ext uri="{9D8B030D-6E8A-4147-A177-3AD203B41FA5}">
                      <a16:colId xmlns="" xmlns:a16="http://schemas.microsoft.com/office/drawing/2014/main" val="2018216297"/>
                    </a:ext>
                  </a:extLst>
                </a:gridCol>
                <a:gridCol w="1350500">
                  <a:extLst>
                    <a:ext uri="{9D8B030D-6E8A-4147-A177-3AD203B41FA5}">
                      <a16:colId xmlns="" xmlns:a16="http://schemas.microsoft.com/office/drawing/2014/main" val="3929828376"/>
                    </a:ext>
                  </a:extLst>
                </a:gridCol>
                <a:gridCol w="1239713">
                  <a:extLst>
                    <a:ext uri="{9D8B030D-6E8A-4147-A177-3AD203B41FA5}">
                      <a16:colId xmlns="" xmlns:a16="http://schemas.microsoft.com/office/drawing/2014/main" val="2671851748"/>
                    </a:ext>
                  </a:extLst>
                </a:gridCol>
              </a:tblGrid>
              <a:tr h="278130">
                <a:tc>
                  <a:txBody>
                    <a:bodyPr/>
                    <a:lstStyle/>
                    <a:p>
                      <a:r>
                        <a:rPr lang="en-US" sz="800" dirty="0"/>
                        <a:t>CID</a:t>
                      </a:r>
                    </a:p>
                  </a:txBody>
                  <a:tcPr marL="68580" marR="68580" marT="34290" marB="34290"/>
                </a:tc>
                <a:tc>
                  <a:txBody>
                    <a:bodyPr/>
                    <a:lstStyle/>
                    <a:p>
                      <a:r>
                        <a:rPr lang="en-US" sz="800" dirty="0"/>
                        <a:t>MAH</a:t>
                      </a:r>
                    </a:p>
                  </a:txBody>
                  <a:tcPr marL="68580" marR="68580" marT="34290" marB="34290"/>
                </a:tc>
                <a:tc>
                  <a:txBody>
                    <a:bodyPr/>
                    <a:lstStyle/>
                    <a:p>
                      <a:r>
                        <a:rPr lang="en-US" sz="800" dirty="0"/>
                        <a:t>Date of MA in Europe</a:t>
                      </a:r>
                    </a:p>
                  </a:txBody>
                  <a:tcPr marL="68580" marR="68580" marT="34290" marB="34290"/>
                </a:tc>
                <a:tc>
                  <a:txBody>
                    <a:bodyPr/>
                    <a:lstStyle/>
                    <a:p>
                      <a:r>
                        <a:rPr lang="en-US" sz="800" dirty="0"/>
                        <a:t>Indications</a:t>
                      </a:r>
                    </a:p>
                  </a:txBody>
                  <a:tcPr marL="68580" marR="68580" marT="34290" marB="34290"/>
                </a:tc>
                <a:tc>
                  <a:txBody>
                    <a:bodyPr/>
                    <a:lstStyle/>
                    <a:p>
                      <a:r>
                        <a:rPr lang="en-US" sz="800" dirty="0"/>
                        <a:t>Targeted tumor antigen</a:t>
                      </a:r>
                    </a:p>
                  </a:txBody>
                  <a:tcPr marL="68580" marR="68580" marT="34290" marB="34290"/>
                </a:tc>
                <a:extLst>
                  <a:ext uri="{0D108BD9-81ED-4DB2-BD59-A6C34878D82A}">
                    <a16:rowId xmlns="" xmlns:a16="http://schemas.microsoft.com/office/drawing/2014/main" val="2056315629"/>
                  </a:ext>
                </a:extLst>
              </a:tr>
              <a:tr h="300133">
                <a:tc>
                  <a:txBody>
                    <a:bodyPr/>
                    <a:lstStyle/>
                    <a:p>
                      <a:r>
                        <a:rPr lang="en-US" sz="800" dirty="0" err="1"/>
                        <a:t>tisagenlecleucel</a:t>
                      </a:r>
                      <a:endParaRPr lang="en-US" sz="800" dirty="0"/>
                    </a:p>
                  </a:txBody>
                  <a:tcPr marL="68580" marR="68580" marT="34290" marB="34290"/>
                </a:tc>
                <a:tc>
                  <a:txBody>
                    <a:bodyPr/>
                    <a:lstStyle/>
                    <a:p>
                      <a:r>
                        <a:rPr lang="en-US" sz="800" dirty="0"/>
                        <a:t>Novartis</a:t>
                      </a:r>
                    </a:p>
                  </a:txBody>
                  <a:tcPr marL="68580" marR="68580" marT="34290" marB="34290"/>
                </a:tc>
                <a:tc>
                  <a:txBody>
                    <a:bodyPr/>
                    <a:lstStyle/>
                    <a:p>
                      <a:r>
                        <a:rPr lang="en-US" sz="800" dirty="0"/>
                        <a:t>August 2018</a:t>
                      </a:r>
                    </a:p>
                  </a:txBody>
                  <a:tcPr marL="68580" marR="68580" marT="34290" marB="34290"/>
                </a:tc>
                <a:tc>
                  <a:txBody>
                    <a:bodyPr/>
                    <a:lstStyle/>
                    <a:p>
                      <a:r>
                        <a:rPr lang="en-US" sz="800" dirty="0"/>
                        <a:t>r/r ALL (&lt; 26 years old)</a:t>
                      </a:r>
                    </a:p>
                    <a:p>
                      <a:r>
                        <a:rPr lang="en-US" sz="800" dirty="0"/>
                        <a:t>r/r NHL</a:t>
                      </a:r>
                    </a:p>
                  </a:txBody>
                  <a:tcPr marL="68580" marR="68580" marT="34290" marB="34290"/>
                </a:tc>
                <a:tc>
                  <a:txBody>
                    <a:bodyPr/>
                    <a:lstStyle/>
                    <a:p>
                      <a:r>
                        <a:rPr lang="en-US" sz="800" dirty="0"/>
                        <a:t>CD19</a:t>
                      </a:r>
                    </a:p>
                  </a:txBody>
                  <a:tcPr marL="68580" marR="68580" marT="34290" marB="34290"/>
                </a:tc>
                <a:extLst>
                  <a:ext uri="{0D108BD9-81ED-4DB2-BD59-A6C34878D82A}">
                    <a16:rowId xmlns="" xmlns:a16="http://schemas.microsoft.com/office/drawing/2014/main" val="4294114031"/>
                  </a:ext>
                </a:extLst>
              </a:tr>
              <a:tr h="278130">
                <a:tc>
                  <a:txBody>
                    <a:bodyPr/>
                    <a:lstStyle/>
                    <a:p>
                      <a:r>
                        <a:rPr lang="en-US" sz="800" dirty="0" err="1"/>
                        <a:t>axicabtagene</a:t>
                      </a:r>
                      <a:r>
                        <a:rPr lang="en-US" sz="800" dirty="0"/>
                        <a:t> </a:t>
                      </a:r>
                      <a:r>
                        <a:rPr lang="en-US" sz="800" dirty="0" err="1"/>
                        <a:t>ciloleucel</a:t>
                      </a:r>
                      <a:endParaRPr lang="en-US" sz="800" dirty="0"/>
                    </a:p>
                  </a:txBody>
                  <a:tcPr marL="68580" marR="68580" marT="34290" marB="34290"/>
                </a:tc>
                <a:tc>
                  <a:txBody>
                    <a:bodyPr/>
                    <a:lstStyle/>
                    <a:p>
                      <a:r>
                        <a:rPr lang="en-US" sz="800" dirty="0"/>
                        <a:t>Kite / Gilead</a:t>
                      </a:r>
                    </a:p>
                  </a:txBody>
                  <a:tcPr marL="68580" marR="68580" marT="34290" marB="34290"/>
                </a:tc>
                <a:tc>
                  <a:txBody>
                    <a:bodyPr/>
                    <a:lstStyle/>
                    <a:p>
                      <a:r>
                        <a:rPr lang="en-US" sz="800" dirty="0"/>
                        <a:t>August 2018</a:t>
                      </a:r>
                    </a:p>
                  </a:txBody>
                  <a:tcPr marL="68580" marR="68580" marT="34290" marB="34290"/>
                </a:tc>
                <a:tc>
                  <a:txBody>
                    <a:bodyPr/>
                    <a:lstStyle/>
                    <a:p>
                      <a:r>
                        <a:rPr lang="en-US" sz="800" dirty="0"/>
                        <a:t>r/r NHL &amp; PMBCL</a:t>
                      </a:r>
                    </a:p>
                  </a:txBody>
                  <a:tcPr marL="68580" marR="68580" marT="34290" marB="34290"/>
                </a:tc>
                <a:tc>
                  <a:txBody>
                    <a:bodyPr/>
                    <a:lstStyle/>
                    <a:p>
                      <a:r>
                        <a:rPr lang="en-US" sz="800" dirty="0"/>
                        <a:t>CD19</a:t>
                      </a:r>
                    </a:p>
                  </a:txBody>
                  <a:tcPr marL="68580" marR="68580" marT="34290" marB="34290"/>
                </a:tc>
                <a:extLst>
                  <a:ext uri="{0D108BD9-81ED-4DB2-BD59-A6C34878D82A}">
                    <a16:rowId xmlns="" xmlns:a16="http://schemas.microsoft.com/office/drawing/2014/main" val="1747446892"/>
                  </a:ext>
                </a:extLst>
              </a:tr>
              <a:tr h="300133">
                <a:tc>
                  <a:txBody>
                    <a:bodyPr/>
                    <a:lstStyle/>
                    <a:p>
                      <a:r>
                        <a:rPr lang="en-US" sz="800" dirty="0" err="1"/>
                        <a:t>brexucabtagene</a:t>
                      </a:r>
                      <a:r>
                        <a:rPr lang="en-US" sz="800" dirty="0"/>
                        <a:t> </a:t>
                      </a:r>
                      <a:r>
                        <a:rPr lang="en-US" sz="800" dirty="0" err="1"/>
                        <a:t>autoleucel</a:t>
                      </a:r>
                      <a:endParaRPr lang="en-US" sz="800" dirty="0"/>
                    </a:p>
                  </a:txBody>
                  <a:tcPr marL="68580" marR="68580" marT="34290" marB="34290"/>
                </a:tc>
                <a:tc>
                  <a:txBody>
                    <a:bodyPr/>
                    <a:lstStyle/>
                    <a:p>
                      <a:r>
                        <a:rPr lang="en-US" sz="800" dirty="0"/>
                        <a:t>Kite / Gilead</a:t>
                      </a:r>
                    </a:p>
                  </a:txBody>
                  <a:tcPr marL="68580" marR="68580" marT="34290" marB="34290"/>
                </a:tc>
                <a:tc>
                  <a:txBody>
                    <a:bodyPr/>
                    <a:lstStyle/>
                    <a:p>
                      <a:r>
                        <a:rPr lang="en-US" sz="800" dirty="0"/>
                        <a:t>December 2020</a:t>
                      </a:r>
                    </a:p>
                  </a:txBody>
                  <a:tcPr marL="68580" marR="68580" marT="34290" marB="34290"/>
                </a:tc>
                <a:tc>
                  <a:txBody>
                    <a:bodyPr/>
                    <a:lstStyle/>
                    <a:p>
                      <a:r>
                        <a:rPr lang="en-US" sz="800" dirty="0"/>
                        <a:t>r/r MCL</a:t>
                      </a:r>
                    </a:p>
                    <a:p>
                      <a:r>
                        <a:rPr lang="en-US" sz="800" dirty="0"/>
                        <a:t>r/r ALL</a:t>
                      </a:r>
                    </a:p>
                  </a:txBody>
                  <a:tcPr marL="68580" marR="68580" marT="34290" marB="34290"/>
                </a:tc>
                <a:tc>
                  <a:txBody>
                    <a:bodyPr/>
                    <a:lstStyle/>
                    <a:p>
                      <a:r>
                        <a:rPr lang="en-US" sz="800" dirty="0"/>
                        <a:t>CD19</a:t>
                      </a:r>
                    </a:p>
                  </a:txBody>
                  <a:tcPr marL="68580" marR="68580" marT="34290" marB="34290"/>
                </a:tc>
                <a:extLst>
                  <a:ext uri="{0D108BD9-81ED-4DB2-BD59-A6C34878D82A}">
                    <a16:rowId xmlns="" xmlns:a16="http://schemas.microsoft.com/office/drawing/2014/main" val="4068231917"/>
                  </a:ext>
                </a:extLst>
              </a:tr>
              <a:tr h="278130">
                <a:tc>
                  <a:txBody>
                    <a:bodyPr/>
                    <a:lstStyle/>
                    <a:p>
                      <a:r>
                        <a:rPr lang="en-US" sz="800" dirty="0" err="1"/>
                        <a:t>lisocabtagene</a:t>
                      </a:r>
                      <a:r>
                        <a:rPr lang="en-US" sz="800" dirty="0"/>
                        <a:t> </a:t>
                      </a:r>
                      <a:r>
                        <a:rPr lang="en-US" sz="800" dirty="0" err="1"/>
                        <a:t>maraleucel</a:t>
                      </a:r>
                      <a:endParaRPr lang="en-US" sz="800" dirty="0"/>
                    </a:p>
                  </a:txBody>
                  <a:tcPr marL="68580" marR="68580" marT="34290" marB="34290"/>
                </a:tc>
                <a:tc>
                  <a:txBody>
                    <a:bodyPr/>
                    <a:lstStyle/>
                    <a:p>
                      <a:r>
                        <a:rPr lang="en-US" sz="800" dirty="0"/>
                        <a:t>Celgene / BMS</a:t>
                      </a:r>
                    </a:p>
                  </a:txBody>
                  <a:tcPr marL="68580" marR="68580" marT="34290" marB="34290"/>
                </a:tc>
                <a:tc>
                  <a:txBody>
                    <a:bodyPr/>
                    <a:lstStyle/>
                    <a:p>
                      <a:r>
                        <a:rPr lang="en-US" sz="800" dirty="0"/>
                        <a:t>not yet approved</a:t>
                      </a:r>
                    </a:p>
                  </a:txBody>
                  <a:tcPr marL="68580" marR="68580" marT="34290" marB="34290"/>
                </a:tc>
                <a:tc>
                  <a:txBody>
                    <a:bodyPr/>
                    <a:lstStyle/>
                    <a:p>
                      <a:r>
                        <a:rPr lang="en-US" sz="800" dirty="0"/>
                        <a:t>r/r NHL</a:t>
                      </a:r>
                    </a:p>
                  </a:txBody>
                  <a:tcPr marL="68580" marR="68580" marT="34290" marB="34290"/>
                </a:tc>
                <a:tc>
                  <a:txBody>
                    <a:bodyPr/>
                    <a:lstStyle/>
                    <a:p>
                      <a:r>
                        <a:rPr lang="en-US" sz="800" dirty="0"/>
                        <a:t>CD19</a:t>
                      </a:r>
                    </a:p>
                  </a:txBody>
                  <a:tcPr marL="68580" marR="68580" marT="34290" marB="34290"/>
                </a:tc>
                <a:extLst>
                  <a:ext uri="{0D108BD9-81ED-4DB2-BD59-A6C34878D82A}">
                    <a16:rowId xmlns="" xmlns:a16="http://schemas.microsoft.com/office/drawing/2014/main" val="443870299"/>
                  </a:ext>
                </a:extLst>
              </a:tr>
              <a:tr h="278130">
                <a:tc>
                  <a:txBody>
                    <a:bodyPr/>
                    <a:lstStyle/>
                    <a:p>
                      <a:r>
                        <a:rPr lang="en-US" sz="800" dirty="0" err="1"/>
                        <a:t>idecabtagene</a:t>
                      </a:r>
                      <a:r>
                        <a:rPr lang="en-US" sz="800" dirty="0"/>
                        <a:t> </a:t>
                      </a:r>
                      <a:r>
                        <a:rPr lang="en-US" sz="800" dirty="0" err="1"/>
                        <a:t>vicleucel</a:t>
                      </a:r>
                      <a:endParaRPr lang="en-US" sz="800" dirty="0"/>
                    </a:p>
                  </a:txBody>
                  <a:tcPr marL="68580" marR="68580" marT="34290" marB="34290"/>
                </a:tc>
                <a:tc>
                  <a:txBody>
                    <a:bodyPr/>
                    <a:lstStyle/>
                    <a:p>
                      <a:r>
                        <a:rPr lang="en-US" sz="800" dirty="0"/>
                        <a:t>Celgene / BMS</a:t>
                      </a:r>
                    </a:p>
                  </a:txBody>
                  <a:tcPr marL="68580" marR="68580" marT="34290" marB="34290"/>
                </a:tc>
                <a:tc>
                  <a:txBody>
                    <a:bodyPr/>
                    <a:lstStyle/>
                    <a:p>
                      <a:r>
                        <a:rPr lang="en-US" sz="800" dirty="0"/>
                        <a:t>August 2021</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adv Multiple myeloma</a:t>
                      </a:r>
                    </a:p>
                  </a:txBody>
                  <a:tcPr marL="68580" marR="68580" marT="34290" marB="34290"/>
                </a:tc>
                <a:tc>
                  <a:txBody>
                    <a:bodyPr/>
                    <a:lstStyle/>
                    <a:p>
                      <a:r>
                        <a:rPr lang="en-US" sz="800" dirty="0"/>
                        <a:t>BCMA</a:t>
                      </a:r>
                    </a:p>
                  </a:txBody>
                  <a:tcPr marL="68580" marR="68580" marT="34290" marB="34290"/>
                </a:tc>
                <a:extLst>
                  <a:ext uri="{0D108BD9-81ED-4DB2-BD59-A6C34878D82A}">
                    <a16:rowId xmlns="" xmlns:a16="http://schemas.microsoft.com/office/drawing/2014/main" val="2362372557"/>
                  </a:ext>
                </a:extLst>
              </a:tr>
              <a:tr h="300133">
                <a:tc>
                  <a:txBody>
                    <a:bodyPr/>
                    <a:lstStyle/>
                    <a:p>
                      <a:r>
                        <a:rPr lang="en-US" sz="800" dirty="0" err="1"/>
                        <a:t>ciltacabtagene</a:t>
                      </a:r>
                      <a:r>
                        <a:rPr lang="en-US" sz="800" dirty="0"/>
                        <a:t> </a:t>
                      </a:r>
                      <a:r>
                        <a:rPr lang="en-US" sz="800" dirty="0" err="1"/>
                        <a:t>autoleucel</a:t>
                      </a:r>
                      <a:endParaRPr lang="en-US" sz="800" dirty="0"/>
                    </a:p>
                  </a:txBody>
                  <a:tcPr marL="68580" marR="68580" marT="34290" marB="34290"/>
                </a:tc>
                <a:tc>
                  <a:txBody>
                    <a:bodyPr/>
                    <a:lstStyle/>
                    <a:p>
                      <a:r>
                        <a:rPr lang="en-US" sz="800" dirty="0"/>
                        <a:t>Legend Pharm. / Janssen Pharm. / J&amp;J </a:t>
                      </a:r>
                    </a:p>
                  </a:txBody>
                  <a:tcPr marL="68580" marR="68580" marT="34290" marB="34290"/>
                </a:tc>
                <a:tc>
                  <a:txBody>
                    <a:bodyPr/>
                    <a:lstStyle/>
                    <a:p>
                      <a:r>
                        <a:rPr lang="en-US" sz="800" dirty="0"/>
                        <a:t>not yet approved</a:t>
                      </a:r>
                    </a:p>
                  </a:txBody>
                  <a:tcPr marL="68580" marR="68580" marT="34290" marB="34290"/>
                </a:tc>
                <a:tc>
                  <a:txBody>
                    <a:bodyPr/>
                    <a:lstStyle/>
                    <a:p>
                      <a:r>
                        <a:rPr lang="en-US" sz="800" dirty="0"/>
                        <a:t>adv Multiple myeloma</a:t>
                      </a:r>
                    </a:p>
                  </a:txBody>
                  <a:tcPr marL="68580" marR="68580" marT="34290" marB="34290"/>
                </a:tc>
                <a:tc>
                  <a:txBody>
                    <a:bodyPr/>
                    <a:lstStyle/>
                    <a:p>
                      <a:r>
                        <a:rPr lang="en-US" sz="800" dirty="0"/>
                        <a:t>BCMA</a:t>
                      </a:r>
                    </a:p>
                  </a:txBody>
                  <a:tcPr marL="68580" marR="68580" marT="34290" marB="34290"/>
                </a:tc>
                <a:extLst>
                  <a:ext uri="{0D108BD9-81ED-4DB2-BD59-A6C34878D82A}">
                    <a16:rowId xmlns="" xmlns:a16="http://schemas.microsoft.com/office/drawing/2014/main" val="2265770122"/>
                  </a:ext>
                </a:extLst>
              </a:tr>
            </a:tbl>
          </a:graphicData>
        </a:graphic>
      </p:graphicFrame>
    </p:spTree>
    <p:extLst>
      <p:ext uri="{BB962C8B-B14F-4D97-AF65-F5344CB8AC3E}">
        <p14:creationId xmlns:p14="http://schemas.microsoft.com/office/powerpoint/2010/main" val="271687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D644488-36E4-C04A-9DEE-D1671CAFCEB6}"/>
              </a:ext>
            </a:extLst>
          </p:cNvPr>
          <p:cNvSpPr>
            <a:spLocks noGrp="1"/>
          </p:cNvSpPr>
          <p:nvPr>
            <p:ph type="title"/>
          </p:nvPr>
        </p:nvSpPr>
        <p:spPr/>
        <p:txBody>
          <a:bodyPr/>
          <a:lstStyle/>
          <a:p>
            <a:r>
              <a:rPr lang="en-US" dirty="0"/>
              <a:t>Conclusions</a:t>
            </a:r>
          </a:p>
        </p:txBody>
      </p:sp>
      <p:sp>
        <p:nvSpPr>
          <p:cNvPr id="3" name="Espace réservé du contenu 2">
            <a:extLst>
              <a:ext uri="{FF2B5EF4-FFF2-40B4-BE49-F238E27FC236}">
                <a16:creationId xmlns="" xmlns:a16="http://schemas.microsoft.com/office/drawing/2014/main" id="{9D783CD3-B4F8-8742-B123-1F5FBA829F64}"/>
              </a:ext>
            </a:extLst>
          </p:cNvPr>
          <p:cNvSpPr>
            <a:spLocks noGrp="1"/>
          </p:cNvSpPr>
          <p:nvPr>
            <p:ph idx="1"/>
          </p:nvPr>
        </p:nvSpPr>
        <p:spPr/>
        <p:txBody>
          <a:bodyPr>
            <a:normAutofit/>
          </a:bodyPr>
          <a:lstStyle/>
          <a:p>
            <a:pPr marL="214313" indent="-214313">
              <a:buFont typeface="Wingdings" pitchFamily="2" charset="2"/>
              <a:buChar char="Ø"/>
            </a:pPr>
            <a:r>
              <a:rPr lang="en-US" sz="1500" dirty="0"/>
              <a:t>New class of medicinal products</a:t>
            </a:r>
          </a:p>
          <a:p>
            <a:pPr marL="214313" indent="-214313">
              <a:buFont typeface="Wingdings" pitchFamily="2" charset="2"/>
              <a:buChar char="Ø"/>
            </a:pPr>
            <a:r>
              <a:rPr lang="en-US" sz="1500" dirty="0"/>
              <a:t>The field is thriving with innovations</a:t>
            </a:r>
          </a:p>
          <a:p>
            <a:pPr marL="214313" indent="-214313">
              <a:buFont typeface="Wingdings" pitchFamily="2" charset="2"/>
              <a:buChar char="Ø"/>
            </a:pPr>
            <a:r>
              <a:rPr lang="en-US" sz="1500" dirty="0"/>
              <a:t>The role of CAR-T cells to treat advanced lymphoid malignancies remains to be fully explored, in an ever evolving context that brings other types of medical innovations to the market</a:t>
            </a:r>
          </a:p>
          <a:p>
            <a:pPr marL="214313" indent="-214313">
              <a:buFont typeface="Wingdings" pitchFamily="2" charset="2"/>
              <a:buChar char="Ø"/>
            </a:pPr>
            <a:r>
              <a:rPr lang="en-US" sz="1500" dirty="0"/>
              <a:t>There are high stakes in terms of individual pricing, cumulated costs and budget, equal access for patients in need of these treatments</a:t>
            </a:r>
          </a:p>
          <a:p>
            <a:pPr marL="214313" indent="-214313">
              <a:buFont typeface="Wingdings" pitchFamily="2" charset="2"/>
              <a:buChar char="Ø"/>
            </a:pPr>
            <a:r>
              <a:rPr lang="en-US" sz="1500" dirty="0"/>
              <a:t>Collection and analysis of high-quality real-world data remain challenging</a:t>
            </a:r>
          </a:p>
        </p:txBody>
      </p:sp>
    </p:spTree>
    <p:extLst>
      <p:ext uri="{BB962C8B-B14F-4D97-AF65-F5344CB8AC3E}">
        <p14:creationId xmlns:p14="http://schemas.microsoft.com/office/powerpoint/2010/main" val="772433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en-US" dirty="0"/>
              <a:t>Acknowledgements</a:t>
            </a:r>
          </a:p>
        </p:txBody>
      </p:sp>
      <p:sp>
        <p:nvSpPr>
          <p:cNvPr id="3" name="Espace réservé du contenu 2"/>
          <p:cNvSpPr>
            <a:spLocks noGrp="1"/>
          </p:cNvSpPr>
          <p:nvPr>
            <p:ph sz="half" idx="1"/>
          </p:nvPr>
        </p:nvSpPr>
        <p:spPr/>
        <p:txBody>
          <a:bodyPr/>
          <a:lstStyle/>
          <a:p>
            <a:r>
              <a:rPr lang="en-US" sz="1350" dirty="0"/>
              <a:t>EBMT</a:t>
            </a:r>
          </a:p>
          <a:p>
            <a:pPr lvl="1"/>
            <a:r>
              <a:rPr lang="en-US" dirty="0"/>
              <a:t>EBMT Board and Executive Committee</a:t>
            </a:r>
          </a:p>
          <a:p>
            <a:pPr lvl="1"/>
            <a:r>
              <a:rPr lang="en-US" dirty="0"/>
              <a:t>EBMT Offices</a:t>
            </a:r>
          </a:p>
          <a:p>
            <a:pPr lvl="2"/>
            <a:r>
              <a:rPr lang="en-US" dirty="0"/>
              <a:t>Registry Office (London)</a:t>
            </a:r>
          </a:p>
          <a:p>
            <a:pPr lvl="2"/>
            <a:r>
              <a:rPr lang="en-US" dirty="0"/>
              <a:t>Clinical Trial Office (Leiden)</a:t>
            </a:r>
          </a:p>
          <a:p>
            <a:pPr lvl="2"/>
            <a:r>
              <a:rPr lang="en-US" dirty="0"/>
              <a:t>Administrative Office (Barcelona)</a:t>
            </a:r>
          </a:p>
          <a:p>
            <a:pPr lvl="1"/>
            <a:r>
              <a:rPr lang="en-US" dirty="0" err="1"/>
              <a:t>GoCAR</a:t>
            </a:r>
            <a:r>
              <a:rPr lang="en-US" dirty="0"/>
              <a:t>-T Consortium</a:t>
            </a:r>
          </a:p>
          <a:p>
            <a:r>
              <a:rPr lang="en-US" sz="1350" dirty="0" err="1"/>
              <a:t>Société</a:t>
            </a:r>
            <a:r>
              <a:rPr lang="en-US" sz="1350" dirty="0"/>
              <a:t> Francophone de </a:t>
            </a:r>
            <a:r>
              <a:rPr lang="en-US" sz="1350" dirty="0" err="1"/>
              <a:t>Greffe</a:t>
            </a:r>
            <a:r>
              <a:rPr lang="en-US" sz="1350" dirty="0"/>
              <a:t> de </a:t>
            </a:r>
            <a:r>
              <a:rPr lang="en-US" sz="1350" dirty="0" err="1"/>
              <a:t>Moelle</a:t>
            </a:r>
            <a:r>
              <a:rPr lang="en-US" sz="1350" dirty="0"/>
              <a:t> </a:t>
            </a:r>
            <a:r>
              <a:rPr lang="en-US" sz="1350" dirty="0" err="1"/>
              <a:t>Osseuse</a:t>
            </a:r>
            <a:r>
              <a:rPr lang="en-US" sz="1350" dirty="0"/>
              <a:t> et de Thérapie Cellulaire (SFGM-TC)</a:t>
            </a:r>
            <a:endParaRPr lang="en-US" dirty="0"/>
          </a:p>
        </p:txBody>
      </p:sp>
      <p:sp>
        <p:nvSpPr>
          <p:cNvPr id="4" name="Espace réservé du contenu 3"/>
          <p:cNvSpPr>
            <a:spLocks noGrp="1"/>
          </p:cNvSpPr>
          <p:nvPr>
            <p:ph sz="half" idx="2"/>
          </p:nvPr>
        </p:nvSpPr>
        <p:spPr/>
        <p:txBody>
          <a:bodyPr/>
          <a:lstStyle/>
          <a:p>
            <a:r>
              <a:rPr lang="en-US" sz="1350" dirty="0" err="1"/>
              <a:t>Institut</a:t>
            </a:r>
            <a:r>
              <a:rPr lang="en-US" sz="1350" dirty="0"/>
              <a:t> Paoli-</a:t>
            </a:r>
            <a:r>
              <a:rPr lang="en-US" sz="1350" dirty="0" err="1"/>
              <a:t>Calmettes</a:t>
            </a:r>
            <a:r>
              <a:rPr lang="en-US" sz="1350" dirty="0"/>
              <a:t>, Marseille, FR</a:t>
            </a:r>
          </a:p>
          <a:p>
            <a:pPr lvl="1"/>
            <a:r>
              <a:rPr lang="en-US" dirty="0"/>
              <a:t>Centre de </a:t>
            </a:r>
            <a:r>
              <a:rPr lang="en-US" dirty="0" err="1"/>
              <a:t>Thérapie</a:t>
            </a:r>
            <a:r>
              <a:rPr lang="en-US" dirty="0"/>
              <a:t> </a:t>
            </a:r>
            <a:r>
              <a:rPr lang="en-US" dirty="0" err="1"/>
              <a:t>Cellulaire</a:t>
            </a:r>
            <a:endParaRPr lang="en-US" dirty="0"/>
          </a:p>
          <a:p>
            <a:pPr lvl="1"/>
            <a:r>
              <a:rPr lang="en-US" dirty="0" err="1"/>
              <a:t>Inserm</a:t>
            </a:r>
            <a:r>
              <a:rPr lang="en-US" dirty="0"/>
              <a:t> CBT-1409</a:t>
            </a:r>
          </a:p>
          <a:p>
            <a:pPr lvl="1"/>
            <a:r>
              <a:rPr lang="en-US" dirty="0" err="1"/>
              <a:t>Pharmacie</a:t>
            </a:r>
            <a:r>
              <a:rPr lang="en-US" dirty="0"/>
              <a:t> à Usage </a:t>
            </a:r>
            <a:r>
              <a:rPr lang="en-US" dirty="0" err="1"/>
              <a:t>Intérieur</a:t>
            </a:r>
            <a:endParaRPr lang="en-US" dirty="0"/>
          </a:p>
          <a:p>
            <a:pPr lvl="1"/>
            <a:r>
              <a:rPr lang="en-US" dirty="0" err="1"/>
              <a:t>Département</a:t>
            </a:r>
            <a:r>
              <a:rPr lang="en-US" dirty="0"/>
              <a:t> </a:t>
            </a:r>
            <a:r>
              <a:rPr lang="en-US" dirty="0" err="1"/>
              <a:t>d’Oncohématologie</a:t>
            </a:r>
            <a:endParaRPr lang="en-US" dirty="0"/>
          </a:p>
          <a:p>
            <a:pPr lvl="1"/>
            <a:r>
              <a:rPr lang="en-US" dirty="0"/>
              <a:t>Direction de la Recherche Clinique et de l’Innovation (DRCI)</a:t>
            </a:r>
          </a:p>
        </p:txBody>
      </p:sp>
      <p:pic>
        <p:nvPicPr>
          <p:cNvPr id="5" name="Imagen 6">
            <a:extLst>
              <a:ext uri="{FF2B5EF4-FFF2-40B4-BE49-F238E27FC236}">
                <a16:creationId xmlns="" xmlns:a16="http://schemas.microsoft.com/office/drawing/2014/main" id="{49569A55-164C-9D42-B1DA-3BC54CD15311}"/>
              </a:ext>
            </a:extLst>
          </p:cNvPr>
          <p:cNvPicPr>
            <a:picLocks noChangeAspect="1"/>
          </p:cNvPicPr>
          <p:nvPr/>
        </p:nvPicPr>
        <p:blipFill>
          <a:blip r:embed="rId2"/>
          <a:stretch>
            <a:fillRect/>
          </a:stretch>
        </p:blipFill>
        <p:spPr>
          <a:xfrm>
            <a:off x="512676" y="789552"/>
            <a:ext cx="1224000" cy="747429"/>
          </a:xfrm>
          <a:prstGeom prst="rect">
            <a:avLst/>
          </a:prstGeom>
        </p:spPr>
      </p:pic>
      <p:pic>
        <p:nvPicPr>
          <p:cNvPr id="7" name="Image 6">
            <a:extLst>
              <a:ext uri="{FF2B5EF4-FFF2-40B4-BE49-F238E27FC236}">
                <a16:creationId xmlns="" xmlns:a16="http://schemas.microsoft.com/office/drawing/2014/main" id="{4A54B502-DF34-6A4C-83A7-CFFA41FC35B8}"/>
              </a:ext>
            </a:extLst>
          </p:cNvPr>
          <p:cNvPicPr>
            <a:picLocks noChangeAspect="1"/>
          </p:cNvPicPr>
          <p:nvPr/>
        </p:nvPicPr>
        <p:blipFill rotWithShape="1">
          <a:blip r:embed="rId3">
            <a:extLst>
              <a:ext uri="{28A0092B-C50C-407E-A947-70E740481C1C}">
                <a14:useLocalDpi xmlns:a14="http://schemas.microsoft.com/office/drawing/2010/main" val="0"/>
              </a:ext>
            </a:extLst>
          </a:blip>
          <a:srcRect t="78658" r="51781"/>
          <a:stretch/>
        </p:blipFill>
        <p:spPr>
          <a:xfrm>
            <a:off x="3579026" y="3508498"/>
            <a:ext cx="2569430" cy="638876"/>
          </a:xfrm>
          <a:prstGeom prst="rect">
            <a:avLst/>
          </a:prstGeom>
        </p:spPr>
      </p:pic>
    </p:spTree>
    <p:extLst>
      <p:ext uri="{BB962C8B-B14F-4D97-AF65-F5344CB8AC3E}">
        <p14:creationId xmlns:p14="http://schemas.microsoft.com/office/powerpoint/2010/main" val="3818254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0D3C5ECB-D6DD-404F-917D-D20AA4819ED5}"/>
              </a:ext>
            </a:extLst>
          </p:cNvPr>
          <p:cNvPicPr>
            <a:picLocks noGrp="1" noChangeAspect="1"/>
          </p:cNvPicPr>
          <p:nvPr>
            <p:ph type="pic" sz="quarter" idx="10"/>
          </p:nvPr>
        </p:nvPicPr>
        <p:blipFill>
          <a:blip r:embed="rId2"/>
          <a:srcRect l="12500" r="12500"/>
          <a:stretch>
            <a:fillRect/>
          </a:stretch>
        </p:blipFill>
        <p:spPr/>
      </p:pic>
    </p:spTree>
    <p:extLst>
      <p:ext uri="{BB962C8B-B14F-4D97-AF65-F5344CB8AC3E}">
        <p14:creationId xmlns:p14="http://schemas.microsoft.com/office/powerpoint/2010/main" val="224765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2BE9BF6-BC16-3C43-A5AF-5ACE60AE542B}"/>
              </a:ext>
            </a:extLst>
          </p:cNvPr>
          <p:cNvSpPr>
            <a:spLocks noGrp="1"/>
          </p:cNvSpPr>
          <p:nvPr>
            <p:ph type="title"/>
          </p:nvPr>
        </p:nvSpPr>
        <p:spPr/>
        <p:txBody>
          <a:bodyPr/>
          <a:lstStyle/>
          <a:p>
            <a:r>
              <a:rPr lang="en-GB" dirty="0"/>
              <a:t>Thanks!</a:t>
            </a:r>
          </a:p>
        </p:txBody>
      </p:sp>
    </p:spTree>
    <p:extLst>
      <p:ext uri="{BB962C8B-B14F-4D97-AF65-F5344CB8AC3E}">
        <p14:creationId xmlns:p14="http://schemas.microsoft.com/office/powerpoint/2010/main" val="178364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450B54-5A16-2946-B089-03C78B46AF3E}"/>
              </a:ext>
            </a:extLst>
          </p:cNvPr>
          <p:cNvSpPr>
            <a:spLocks noGrp="1"/>
          </p:cNvSpPr>
          <p:nvPr>
            <p:ph type="ctrTitle"/>
          </p:nvPr>
        </p:nvSpPr>
        <p:spPr>
          <a:xfrm>
            <a:off x="376833" y="2099350"/>
            <a:ext cx="5886450" cy="685799"/>
          </a:xfrm>
        </p:spPr>
        <p:txBody>
          <a:bodyPr>
            <a:noAutofit/>
          </a:bodyPr>
          <a:lstStyle/>
          <a:p>
            <a:pPr>
              <a:spcBef>
                <a:spcPts val="0"/>
              </a:spcBef>
              <a:spcAft>
                <a:spcPts val="0"/>
              </a:spcAft>
            </a:pPr>
            <a:r>
              <a:rPr lang="en-US" sz="2475" dirty="0">
                <a:ea typeface="Calibri" panose="020F0502020204030204" pitchFamily="34" charset="0"/>
              </a:rPr>
              <a:t>Navigating uncertainty: real-world experience with CAR-T in an International Context</a:t>
            </a:r>
          </a:p>
        </p:txBody>
      </p:sp>
      <p:sp>
        <p:nvSpPr>
          <p:cNvPr id="3" name="Subtítulo 2">
            <a:extLst>
              <a:ext uri="{FF2B5EF4-FFF2-40B4-BE49-F238E27FC236}">
                <a16:creationId xmlns="" xmlns:a16="http://schemas.microsoft.com/office/drawing/2014/main" id="{950034EB-0AC8-4449-94CE-3832E735BB7F}"/>
              </a:ext>
            </a:extLst>
          </p:cNvPr>
          <p:cNvSpPr>
            <a:spLocks noGrp="1"/>
          </p:cNvSpPr>
          <p:nvPr>
            <p:ph type="subTitle" idx="1"/>
          </p:nvPr>
        </p:nvSpPr>
        <p:spPr>
          <a:xfrm>
            <a:off x="376833" y="2785149"/>
            <a:ext cx="5600700" cy="787598"/>
          </a:xfrm>
        </p:spPr>
        <p:txBody>
          <a:bodyPr>
            <a:normAutofit/>
          </a:bodyPr>
          <a:lstStyle/>
          <a:p>
            <a:r>
              <a:rPr lang="pt-BR" dirty="0"/>
              <a:t>CAPT Conference October 2021</a:t>
            </a:r>
          </a:p>
          <a:p>
            <a:r>
              <a:rPr lang="pt-BR" dirty="0"/>
              <a:t>Marcelo C Pasquini, MD, MS </a:t>
            </a:r>
          </a:p>
          <a:p>
            <a:endParaRPr lang="pt-BR" sz="1013" dirty="0"/>
          </a:p>
        </p:txBody>
      </p:sp>
      <p:pic>
        <p:nvPicPr>
          <p:cNvPr id="4" name="Picture 3">
            <a:extLst>
              <a:ext uri="{FF2B5EF4-FFF2-40B4-BE49-F238E27FC236}">
                <a16:creationId xmlns="" xmlns:a16="http://schemas.microsoft.com/office/drawing/2014/main" id="{C0B333DE-08E0-4397-9E22-E8B80CBC4E3A}"/>
              </a:ext>
            </a:extLst>
          </p:cNvPr>
          <p:cNvPicPr>
            <a:picLocks noChangeAspect="1"/>
          </p:cNvPicPr>
          <p:nvPr/>
        </p:nvPicPr>
        <p:blipFill>
          <a:blip r:embed="rId3"/>
          <a:stretch>
            <a:fillRect/>
          </a:stretch>
        </p:blipFill>
        <p:spPr>
          <a:xfrm>
            <a:off x="93266" y="731757"/>
            <a:ext cx="1843093" cy="824542"/>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 xmlns:a16="http://schemas.microsoft.com/office/drawing/2014/main" id="{22A18CFF-D0F7-40B0-BB5F-3F20238D92D1}"/>
              </a:ext>
            </a:extLst>
          </p:cNvPr>
          <p:cNvGrpSpPr/>
          <p:nvPr/>
        </p:nvGrpSpPr>
        <p:grpSpPr>
          <a:xfrm>
            <a:off x="3937993" y="731758"/>
            <a:ext cx="2769989" cy="1088900"/>
            <a:chOff x="7267576" y="139261"/>
            <a:chExt cx="4924424" cy="1935823"/>
          </a:xfrm>
        </p:grpSpPr>
        <p:pic>
          <p:nvPicPr>
            <p:cNvPr id="5" name="Picture 79">
              <a:extLst>
                <a:ext uri="{FF2B5EF4-FFF2-40B4-BE49-F238E27FC236}">
                  <a16:creationId xmlns="" xmlns:a16="http://schemas.microsoft.com/office/drawing/2014/main" id="{806B6FFB-3BE3-4B2C-8D13-23E3DFD4C8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9176"/>
            <a:stretch/>
          </p:blipFill>
          <p:spPr bwMode="auto">
            <a:xfrm>
              <a:off x="7267576" y="157901"/>
              <a:ext cx="2195512" cy="726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 xmlns:a16="http://schemas.microsoft.com/office/drawing/2014/main" id="{97E09333-1BCC-4C37-868E-55F3AC6F8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088" y="139261"/>
              <a:ext cx="2728912" cy="1935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a:extLst>
              <a:ext uri="{FF2B5EF4-FFF2-40B4-BE49-F238E27FC236}">
                <a16:creationId xmlns="" xmlns:a16="http://schemas.microsoft.com/office/drawing/2014/main" id="{6DF9C246-9DE8-426B-B294-A8AAA9A06FCC}"/>
              </a:ext>
            </a:extLst>
          </p:cNvPr>
          <p:cNvPicPr>
            <a:picLocks noChangeAspect="1"/>
          </p:cNvPicPr>
          <p:nvPr/>
        </p:nvPicPr>
        <p:blipFill>
          <a:blip r:embed="rId6"/>
          <a:stretch>
            <a:fillRect/>
          </a:stretch>
        </p:blipFill>
        <p:spPr>
          <a:xfrm>
            <a:off x="5093408" y="2731847"/>
            <a:ext cx="1768251" cy="965580"/>
          </a:xfrm>
          <a:prstGeom prst="rect">
            <a:avLst/>
          </a:prstGeom>
        </p:spPr>
      </p:pic>
    </p:spTree>
    <p:extLst>
      <p:ext uri="{BB962C8B-B14F-4D97-AF65-F5344CB8AC3E}">
        <p14:creationId xmlns:p14="http://schemas.microsoft.com/office/powerpoint/2010/main" val="366654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8F92135-8F4D-C544-B1CB-350A610A1F4A}"/>
              </a:ext>
            </a:extLst>
          </p:cNvPr>
          <p:cNvSpPr>
            <a:spLocks noGrp="1"/>
          </p:cNvSpPr>
          <p:nvPr>
            <p:ph type="title"/>
          </p:nvPr>
        </p:nvSpPr>
        <p:spPr/>
        <p:txBody>
          <a:bodyPr/>
          <a:lstStyle/>
          <a:p>
            <a:r>
              <a:rPr lang="pt-BR" dirty="0"/>
              <a:t>DISCLOSURE</a:t>
            </a:r>
          </a:p>
        </p:txBody>
      </p:sp>
      <p:sp>
        <p:nvSpPr>
          <p:cNvPr id="4" name="Google Shape;107;p2">
            <a:extLst>
              <a:ext uri="{FF2B5EF4-FFF2-40B4-BE49-F238E27FC236}">
                <a16:creationId xmlns="" xmlns:a16="http://schemas.microsoft.com/office/drawing/2014/main" id="{6F86B8EE-6117-E44F-B644-B975820B6553}"/>
              </a:ext>
            </a:extLst>
          </p:cNvPr>
          <p:cNvSpPr txBox="1">
            <a:spLocks noGrp="1"/>
          </p:cNvSpPr>
          <p:nvPr>
            <p:ph idx="1"/>
          </p:nvPr>
        </p:nvSpPr>
        <p:spPr>
          <a:prstGeom prst="rect">
            <a:avLst/>
          </a:prstGeom>
          <a:noFill/>
          <a:ln>
            <a:noFill/>
          </a:ln>
        </p:spPr>
        <p:txBody>
          <a:bodyPr spcFirstLastPara="1" vert="horz" wrap="square" lIns="51427" tIns="25706" rIns="51427" bIns="25706" numCol="1" anchor="t" anchorCtr="0" compatLnSpc="1">
            <a:prstTxWarp prst="textNoShape">
              <a:avLst/>
            </a:prstTxWarp>
            <a:noAutofit/>
          </a:bodyPr>
          <a:lstStyle/>
          <a:p>
            <a:pPr marL="192881" indent="-192881">
              <a:lnSpc>
                <a:spcPct val="80000"/>
              </a:lnSpc>
              <a:spcBef>
                <a:spcPts val="0"/>
              </a:spcBef>
              <a:spcAft>
                <a:spcPts val="0"/>
              </a:spcAft>
              <a:buClr>
                <a:srgbClr val="3F3F3F"/>
              </a:buClr>
              <a:buSzPts val="2000"/>
              <a:buFont typeface="Arial"/>
              <a:buChar char="•"/>
            </a:pPr>
            <a:r>
              <a:rPr lang="pt-BR" sz="1350" b="1" dirty="0"/>
              <a:t>Grant/Research Support</a:t>
            </a:r>
            <a:r>
              <a:rPr lang="pt-BR" sz="1350" dirty="0"/>
              <a:t>:</a:t>
            </a:r>
          </a:p>
          <a:p>
            <a:pPr marL="450056" lvl="1" indent="-192881">
              <a:lnSpc>
                <a:spcPct val="80000"/>
              </a:lnSpc>
              <a:spcBef>
                <a:spcPts val="0"/>
              </a:spcBef>
              <a:buClr>
                <a:srgbClr val="3F3F3F"/>
              </a:buClr>
              <a:buSzPts val="2000"/>
              <a:buFont typeface="Arial"/>
              <a:buChar char="•"/>
            </a:pPr>
            <a:endParaRPr lang="pt-BR" sz="1350" dirty="0"/>
          </a:p>
          <a:p>
            <a:pPr marL="450056" lvl="1" indent="-192881">
              <a:lnSpc>
                <a:spcPct val="80000"/>
              </a:lnSpc>
              <a:spcBef>
                <a:spcPts val="0"/>
              </a:spcBef>
              <a:buClr>
                <a:srgbClr val="3F3F3F"/>
              </a:buClr>
              <a:buSzPts val="2000"/>
              <a:buFont typeface="Arial"/>
              <a:buChar char="•"/>
            </a:pPr>
            <a:r>
              <a:rPr lang="pt-BR" sz="1350" dirty="0"/>
              <a:t>Novartis</a:t>
            </a:r>
          </a:p>
          <a:p>
            <a:pPr marL="450056" lvl="1" indent="-192881">
              <a:lnSpc>
                <a:spcPct val="80000"/>
              </a:lnSpc>
              <a:spcBef>
                <a:spcPts val="0"/>
              </a:spcBef>
              <a:buClr>
                <a:srgbClr val="3F3F3F"/>
              </a:buClr>
              <a:buSzPts val="2000"/>
              <a:buFont typeface="Arial"/>
              <a:buChar char="•"/>
            </a:pPr>
            <a:r>
              <a:rPr lang="pt-BR" sz="1350" dirty="0"/>
              <a:t>Kite Pharma</a:t>
            </a:r>
          </a:p>
          <a:p>
            <a:pPr marL="450056" lvl="1" indent="-192881">
              <a:lnSpc>
                <a:spcPct val="80000"/>
              </a:lnSpc>
              <a:spcBef>
                <a:spcPts val="0"/>
              </a:spcBef>
              <a:buClr>
                <a:srgbClr val="3F3F3F"/>
              </a:buClr>
              <a:buSzPts val="2000"/>
              <a:buFont typeface="Arial"/>
              <a:buChar char="•"/>
            </a:pPr>
            <a:r>
              <a:rPr lang="pt-BR" sz="1350" dirty="0"/>
              <a:t>Bristol Myers Squibb</a:t>
            </a:r>
          </a:p>
          <a:p>
            <a:pPr marL="450056" lvl="1" indent="-192881">
              <a:lnSpc>
                <a:spcPct val="80000"/>
              </a:lnSpc>
              <a:spcBef>
                <a:spcPts val="0"/>
              </a:spcBef>
              <a:buClr>
                <a:srgbClr val="3F3F3F"/>
              </a:buClr>
              <a:buSzPts val="2000"/>
              <a:buFont typeface="Arial"/>
              <a:buChar char="•"/>
            </a:pPr>
            <a:r>
              <a:rPr lang="en-US" sz="1350" dirty="0"/>
              <a:t>Janssen</a:t>
            </a:r>
          </a:p>
          <a:p>
            <a:pPr marL="450056" lvl="1" indent="-192881">
              <a:lnSpc>
                <a:spcPct val="80000"/>
              </a:lnSpc>
              <a:spcBef>
                <a:spcPts val="0"/>
              </a:spcBef>
              <a:buClr>
                <a:srgbClr val="3F3F3F"/>
              </a:buClr>
              <a:buSzPts val="2000"/>
              <a:buFont typeface="Arial"/>
              <a:buChar char="•"/>
            </a:pPr>
            <a:r>
              <a:rPr lang="en-US" sz="1350" dirty="0"/>
              <a:t>Glaxo Smith Klein</a:t>
            </a:r>
          </a:p>
          <a:p>
            <a:pPr marL="192881" indent="-192881">
              <a:lnSpc>
                <a:spcPct val="80000"/>
              </a:lnSpc>
              <a:spcBef>
                <a:spcPts val="563"/>
              </a:spcBef>
              <a:spcAft>
                <a:spcPts val="0"/>
              </a:spcAft>
              <a:buClr>
                <a:srgbClr val="3F3F3F"/>
              </a:buClr>
              <a:buSzPts val="2000"/>
              <a:buFont typeface="Arial"/>
              <a:buChar char="•"/>
            </a:pPr>
            <a:r>
              <a:rPr lang="pt-BR" sz="1350" b="1" dirty="0"/>
              <a:t>Consultant:</a:t>
            </a:r>
          </a:p>
          <a:p>
            <a:pPr marL="450056" lvl="1" indent="-192881">
              <a:lnSpc>
                <a:spcPct val="80000"/>
              </a:lnSpc>
              <a:spcBef>
                <a:spcPts val="563"/>
              </a:spcBef>
              <a:buClr>
                <a:srgbClr val="3F3F3F"/>
              </a:buClr>
              <a:buSzPts val="2000"/>
              <a:buFont typeface="Arial"/>
              <a:buChar char="•"/>
            </a:pPr>
            <a:r>
              <a:rPr lang="pt-BR" sz="1350" dirty="0"/>
              <a:t>Bristol Myers Squibb</a:t>
            </a:r>
          </a:p>
          <a:p>
            <a:pPr marL="450056" lvl="1" indent="-192881">
              <a:lnSpc>
                <a:spcPct val="80000"/>
              </a:lnSpc>
              <a:spcBef>
                <a:spcPts val="563"/>
              </a:spcBef>
              <a:buClr>
                <a:srgbClr val="3F3F3F"/>
              </a:buClr>
              <a:buSzPts val="2000"/>
              <a:buFont typeface="Arial"/>
              <a:buChar char="•"/>
            </a:pPr>
            <a:endParaRPr lang="pt-BR" sz="1350" dirty="0"/>
          </a:p>
          <a:p>
            <a:pPr marL="192881" indent="-192881">
              <a:lnSpc>
                <a:spcPct val="80000"/>
              </a:lnSpc>
              <a:spcBef>
                <a:spcPts val="563"/>
              </a:spcBef>
              <a:spcAft>
                <a:spcPts val="0"/>
              </a:spcAft>
              <a:buClr>
                <a:srgbClr val="3F3F3F"/>
              </a:buClr>
              <a:buSzPts val="2000"/>
              <a:buFont typeface="Arial"/>
              <a:buChar char="•"/>
            </a:pPr>
            <a:r>
              <a:rPr lang="en-US" sz="1350" b="1" dirty="0"/>
              <a:t>Major Shareholder</a:t>
            </a:r>
            <a:r>
              <a:rPr lang="en-US" sz="1350" dirty="0"/>
              <a:t>: no disclosure. </a:t>
            </a:r>
          </a:p>
          <a:p>
            <a:pPr marL="192881" indent="-192881">
              <a:lnSpc>
                <a:spcPct val="80000"/>
              </a:lnSpc>
              <a:spcBef>
                <a:spcPts val="563"/>
              </a:spcBef>
              <a:spcAft>
                <a:spcPts val="0"/>
              </a:spcAft>
              <a:buClr>
                <a:srgbClr val="3F3F3F"/>
              </a:buClr>
              <a:buSzPts val="2000"/>
              <a:buFont typeface="Arial"/>
              <a:buChar char="•"/>
            </a:pPr>
            <a:endParaRPr lang="en-US" sz="1350" b="1" dirty="0"/>
          </a:p>
          <a:p>
            <a:pPr marL="192881" indent="-192881">
              <a:lnSpc>
                <a:spcPct val="80000"/>
              </a:lnSpc>
              <a:spcBef>
                <a:spcPts val="563"/>
              </a:spcBef>
              <a:spcAft>
                <a:spcPts val="0"/>
              </a:spcAft>
              <a:buClr>
                <a:srgbClr val="3F3F3F"/>
              </a:buClr>
              <a:buSzPts val="2000"/>
              <a:buFont typeface="Arial"/>
              <a:buChar char="•"/>
            </a:pPr>
            <a:r>
              <a:rPr lang="en-US" sz="1350" b="1" dirty="0"/>
              <a:t>Othe</a:t>
            </a:r>
            <a:r>
              <a:rPr lang="en-US" sz="1350" dirty="0"/>
              <a:t>r: no disclosure. </a:t>
            </a:r>
            <a:endParaRPr lang="en-US" sz="1350" dirty="0">
              <a:solidFill>
                <a:schemeClr val="dk1"/>
              </a:solidFill>
            </a:endParaRPr>
          </a:p>
          <a:p>
            <a:pPr marL="192881" indent="-192881">
              <a:lnSpc>
                <a:spcPct val="80000"/>
              </a:lnSpc>
              <a:spcBef>
                <a:spcPts val="563"/>
              </a:spcBef>
              <a:spcAft>
                <a:spcPts val="0"/>
              </a:spcAft>
              <a:buClr>
                <a:srgbClr val="3F3F3F"/>
              </a:buClr>
              <a:buSzPts val="2000"/>
              <a:buFont typeface="Arial"/>
              <a:buChar char="•"/>
            </a:pPr>
            <a:endParaRPr sz="1350" dirty="0">
              <a:solidFill>
                <a:schemeClr val="dk1"/>
              </a:solidFill>
            </a:endParaRPr>
          </a:p>
        </p:txBody>
      </p:sp>
    </p:spTree>
    <p:extLst>
      <p:ext uri="{BB962C8B-B14F-4D97-AF65-F5344CB8AC3E}">
        <p14:creationId xmlns:p14="http://schemas.microsoft.com/office/powerpoint/2010/main" val="1355918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6826AAA4-2295-45B6-B496-D135848B857D}"/>
              </a:ext>
            </a:extLst>
          </p:cNvPr>
          <p:cNvSpPr>
            <a:spLocks noGrp="1"/>
          </p:cNvSpPr>
          <p:nvPr>
            <p:ph type="title"/>
          </p:nvPr>
        </p:nvSpPr>
        <p:spPr/>
        <p:txBody>
          <a:bodyPr/>
          <a:lstStyle/>
          <a:p>
            <a:r>
              <a:rPr lang="en-US" dirty="0"/>
              <a:t>Introduction</a:t>
            </a:r>
          </a:p>
        </p:txBody>
      </p:sp>
      <p:sp>
        <p:nvSpPr>
          <p:cNvPr id="8" name="Content Placeholder 7">
            <a:extLst>
              <a:ext uri="{FF2B5EF4-FFF2-40B4-BE49-F238E27FC236}">
                <a16:creationId xmlns="" xmlns:a16="http://schemas.microsoft.com/office/drawing/2014/main" id="{0EDDDF54-8A1A-4AAA-B272-EEB041481B1A}"/>
              </a:ext>
            </a:extLst>
          </p:cNvPr>
          <p:cNvSpPr>
            <a:spLocks noGrp="1"/>
          </p:cNvSpPr>
          <p:nvPr>
            <p:ph idx="1"/>
          </p:nvPr>
        </p:nvSpPr>
        <p:spPr/>
        <p:txBody>
          <a:bodyPr>
            <a:normAutofit/>
          </a:bodyPr>
          <a:lstStyle/>
          <a:p>
            <a:r>
              <a:rPr lang="en-US" dirty="0"/>
              <a:t>Health authority approval of CAR T cells in the US required implementation of a REMS program at centers and long term follow up of patients for 15 years. </a:t>
            </a:r>
          </a:p>
          <a:p>
            <a:r>
              <a:rPr lang="en-US" dirty="0"/>
              <a:t>Similar requirements are seen worldwide</a:t>
            </a:r>
          </a:p>
          <a:p>
            <a:r>
              <a:rPr lang="en-US" dirty="0"/>
              <a:t>LTFU were structured as prospective observation studies in the real-world setting using existing outcomes database.</a:t>
            </a:r>
          </a:p>
          <a:p>
            <a:endParaRPr lang="en-US" dirty="0"/>
          </a:p>
        </p:txBody>
      </p:sp>
      <p:sp>
        <p:nvSpPr>
          <p:cNvPr id="3" name="Footer Placeholder 2">
            <a:extLst>
              <a:ext uri="{FF2B5EF4-FFF2-40B4-BE49-F238E27FC236}">
                <a16:creationId xmlns="" xmlns:a16="http://schemas.microsoft.com/office/drawing/2014/main" id="{6D2F9EB6-7C99-4246-A63C-4FB2D3C4548C}"/>
              </a:ext>
            </a:extLst>
          </p:cNvPr>
          <p:cNvSpPr>
            <a:spLocks noGrp="1"/>
          </p:cNvSpPr>
          <p:nvPr>
            <p:ph type="ftr" sz="quarter" idx="10"/>
          </p:nvPr>
        </p:nvSpPr>
        <p:spPr/>
        <p:txBody>
          <a:bodyPr/>
          <a:lstStyle/>
          <a:p>
            <a:pPr>
              <a:defRPr/>
            </a:pPr>
            <a:endParaRPr lang="en-US"/>
          </a:p>
        </p:txBody>
      </p:sp>
      <p:sp>
        <p:nvSpPr>
          <p:cNvPr id="4" name="Slide Number Placeholder 3">
            <a:extLst>
              <a:ext uri="{FF2B5EF4-FFF2-40B4-BE49-F238E27FC236}">
                <a16:creationId xmlns="" xmlns:a16="http://schemas.microsoft.com/office/drawing/2014/main" id="{E6E8EBF5-C7F3-40C6-B548-03AEEA24DDA0}"/>
              </a:ext>
            </a:extLst>
          </p:cNvPr>
          <p:cNvSpPr>
            <a:spLocks noGrp="1"/>
          </p:cNvSpPr>
          <p:nvPr>
            <p:ph type="sldNum" sz="quarter" idx="11"/>
          </p:nvPr>
        </p:nvSpPr>
        <p:spPr/>
        <p:txBody>
          <a:bodyPr/>
          <a:lstStyle/>
          <a:p>
            <a:pPr>
              <a:defRPr/>
            </a:pPr>
            <a:fld id="{665567F8-9916-4882-9D2D-C1F0AABF9293}" type="slidenum">
              <a:rPr lang="en-US" altLang="en-US" smtClean="0"/>
              <a:pPr>
                <a:defRPr/>
              </a:pPr>
              <a:t>36</a:t>
            </a:fld>
            <a:endParaRPr lang="en-US" altLang="en-US" dirty="0"/>
          </a:p>
        </p:txBody>
      </p:sp>
    </p:spTree>
    <p:extLst>
      <p:ext uri="{BB962C8B-B14F-4D97-AF65-F5344CB8AC3E}">
        <p14:creationId xmlns:p14="http://schemas.microsoft.com/office/powerpoint/2010/main" val="1874469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4930C4-9859-4EE9-929C-385B9174B957}"/>
              </a:ext>
            </a:extLst>
          </p:cNvPr>
          <p:cNvSpPr>
            <a:spLocks noGrp="1"/>
          </p:cNvSpPr>
          <p:nvPr>
            <p:ph type="title"/>
          </p:nvPr>
        </p:nvSpPr>
        <p:spPr>
          <a:xfrm>
            <a:off x="342901" y="797421"/>
            <a:ext cx="5075654" cy="574179"/>
          </a:xfrm>
        </p:spPr>
        <p:txBody>
          <a:bodyPr/>
          <a:lstStyle/>
          <a:p>
            <a:r>
              <a:rPr lang="en-US" sz="2138" dirty="0"/>
              <a:t>Timeline and Milestones of CT Registry</a:t>
            </a:r>
          </a:p>
        </p:txBody>
      </p:sp>
      <p:sp>
        <p:nvSpPr>
          <p:cNvPr id="3" name="Footer Placeholder 2">
            <a:extLst>
              <a:ext uri="{FF2B5EF4-FFF2-40B4-BE49-F238E27FC236}">
                <a16:creationId xmlns="" xmlns:a16="http://schemas.microsoft.com/office/drawing/2014/main" id="{682005CC-3948-4A48-8D46-66C7FFCFDE8D}"/>
              </a:ext>
            </a:extLst>
          </p:cNvPr>
          <p:cNvSpPr>
            <a:spLocks noGrp="1"/>
          </p:cNvSpPr>
          <p:nvPr>
            <p:ph type="ftr" sz="quarter" idx="10"/>
          </p:nvPr>
        </p:nvSpPr>
        <p:spPr/>
        <p:txBody>
          <a:bodyPr/>
          <a:lstStyle/>
          <a:p>
            <a:pPr defTabSz="514350">
              <a:defRPr/>
            </a:pPr>
            <a:endParaRPr lang="en-US" dirty="0"/>
          </a:p>
        </p:txBody>
      </p:sp>
      <p:sp>
        <p:nvSpPr>
          <p:cNvPr id="4" name="Slide Number Placeholder 3">
            <a:extLst>
              <a:ext uri="{FF2B5EF4-FFF2-40B4-BE49-F238E27FC236}">
                <a16:creationId xmlns="" xmlns:a16="http://schemas.microsoft.com/office/drawing/2014/main" id="{CF8081E3-9326-4C23-9EBA-F7A8D9B7CAE7}"/>
              </a:ext>
            </a:extLst>
          </p:cNvPr>
          <p:cNvSpPr>
            <a:spLocks noGrp="1"/>
          </p:cNvSpPr>
          <p:nvPr>
            <p:ph type="sldNum" sz="quarter" idx="11"/>
          </p:nvPr>
        </p:nvSpPr>
        <p:spPr/>
        <p:txBody>
          <a:bodyPr/>
          <a:lstStyle/>
          <a:p>
            <a:pPr defTabSz="514350" fontAlgn="base">
              <a:spcBef>
                <a:spcPct val="0"/>
              </a:spcBef>
              <a:spcAft>
                <a:spcPct val="0"/>
              </a:spcAft>
              <a:defRPr/>
            </a:pPr>
            <a:fld id="{32C8EC3D-90E4-4F43-BB35-AFAA08E15E9D}" type="slidenum">
              <a:rPr lang="en-US" altLang="en-US"/>
              <a:pPr defTabSz="514350" fontAlgn="base">
                <a:spcBef>
                  <a:spcPct val="0"/>
                </a:spcBef>
                <a:spcAft>
                  <a:spcPct val="0"/>
                </a:spcAft>
                <a:defRPr/>
              </a:pPr>
              <a:t>37</a:t>
            </a:fld>
            <a:endParaRPr lang="en-US" altLang="en-US" dirty="0"/>
          </a:p>
        </p:txBody>
      </p:sp>
      <p:cxnSp>
        <p:nvCxnSpPr>
          <p:cNvPr id="6" name="Straight Connector 5">
            <a:extLst>
              <a:ext uri="{FF2B5EF4-FFF2-40B4-BE49-F238E27FC236}">
                <a16:creationId xmlns="" xmlns:a16="http://schemas.microsoft.com/office/drawing/2014/main" id="{4885E88C-1D60-460A-8A31-7827CACE9EBD}"/>
              </a:ext>
            </a:extLst>
          </p:cNvPr>
          <p:cNvCxnSpPr>
            <a:cxnSpLocks/>
          </p:cNvCxnSpPr>
          <p:nvPr/>
        </p:nvCxnSpPr>
        <p:spPr>
          <a:xfrm flipV="1">
            <a:off x="59650" y="2989170"/>
            <a:ext cx="6798351" cy="1"/>
          </a:xfrm>
          <a:prstGeom prst="line">
            <a:avLst/>
          </a:pr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 xmlns:a16="http://schemas.microsoft.com/office/drawing/2014/main" id="{6062A331-F8B5-484C-86D7-F0E290F47C95}"/>
              </a:ext>
            </a:extLst>
          </p:cNvPr>
          <p:cNvCxnSpPr>
            <a:cxnSpLocks/>
          </p:cNvCxnSpPr>
          <p:nvPr/>
        </p:nvCxnSpPr>
        <p:spPr>
          <a:xfrm>
            <a:off x="583703"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 xmlns:a16="http://schemas.microsoft.com/office/drawing/2014/main" id="{2ED634BF-1E11-498C-8C2A-F54E96DB05AA}"/>
              </a:ext>
            </a:extLst>
          </p:cNvPr>
          <p:cNvCxnSpPr>
            <a:cxnSpLocks/>
          </p:cNvCxnSpPr>
          <p:nvPr/>
        </p:nvCxnSpPr>
        <p:spPr>
          <a:xfrm>
            <a:off x="1164134"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 xmlns:a16="http://schemas.microsoft.com/office/drawing/2014/main" id="{5E5D4016-CDEE-4798-9089-28466281F7CA}"/>
              </a:ext>
            </a:extLst>
          </p:cNvPr>
          <p:cNvCxnSpPr>
            <a:cxnSpLocks/>
          </p:cNvCxnSpPr>
          <p:nvPr/>
        </p:nvCxnSpPr>
        <p:spPr>
          <a:xfrm>
            <a:off x="1744563"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 xmlns:a16="http://schemas.microsoft.com/office/drawing/2014/main" id="{9EE495ED-8A3F-4308-AF15-2D0ECD420B4C}"/>
              </a:ext>
            </a:extLst>
          </p:cNvPr>
          <p:cNvCxnSpPr>
            <a:cxnSpLocks/>
          </p:cNvCxnSpPr>
          <p:nvPr/>
        </p:nvCxnSpPr>
        <p:spPr>
          <a:xfrm>
            <a:off x="2324993"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 xmlns:a16="http://schemas.microsoft.com/office/drawing/2014/main" id="{1BF3E3BC-D6CF-4A6C-A071-B549DA41EE6C}"/>
              </a:ext>
            </a:extLst>
          </p:cNvPr>
          <p:cNvCxnSpPr>
            <a:cxnSpLocks/>
          </p:cNvCxnSpPr>
          <p:nvPr/>
        </p:nvCxnSpPr>
        <p:spPr>
          <a:xfrm>
            <a:off x="2951857"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 xmlns:a16="http://schemas.microsoft.com/office/drawing/2014/main" id="{02E992A0-C9B0-4B5B-A223-A234CA24B6E1}"/>
              </a:ext>
            </a:extLst>
          </p:cNvPr>
          <p:cNvCxnSpPr>
            <a:cxnSpLocks/>
          </p:cNvCxnSpPr>
          <p:nvPr/>
        </p:nvCxnSpPr>
        <p:spPr>
          <a:xfrm>
            <a:off x="3532286"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 xmlns:a16="http://schemas.microsoft.com/office/drawing/2014/main" id="{07F096E0-195B-47D0-B960-C8692FE5E6A1}"/>
              </a:ext>
            </a:extLst>
          </p:cNvPr>
          <p:cNvCxnSpPr>
            <a:cxnSpLocks/>
          </p:cNvCxnSpPr>
          <p:nvPr/>
        </p:nvCxnSpPr>
        <p:spPr>
          <a:xfrm>
            <a:off x="4112716"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 xmlns:a16="http://schemas.microsoft.com/office/drawing/2014/main" id="{0C6A22B8-3B4B-4488-9CEA-6C79636244D0}"/>
              </a:ext>
            </a:extLst>
          </p:cNvPr>
          <p:cNvCxnSpPr>
            <a:cxnSpLocks/>
          </p:cNvCxnSpPr>
          <p:nvPr/>
        </p:nvCxnSpPr>
        <p:spPr>
          <a:xfrm>
            <a:off x="4693146" y="2988899"/>
            <a:ext cx="0" cy="60387"/>
          </a:xfrm>
          <a:prstGeom prst="line">
            <a:avLst/>
          </a:prstGeom>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 xmlns:a16="http://schemas.microsoft.com/office/drawing/2014/main" id="{065F9793-E04D-4320-8FDE-418DB87325B1}"/>
              </a:ext>
            </a:extLst>
          </p:cNvPr>
          <p:cNvSpPr txBox="1"/>
          <p:nvPr/>
        </p:nvSpPr>
        <p:spPr>
          <a:xfrm>
            <a:off x="1570442" y="3031882"/>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2017</a:t>
            </a:r>
          </a:p>
        </p:txBody>
      </p:sp>
      <p:sp>
        <p:nvSpPr>
          <p:cNvPr id="30" name="TextBox 29">
            <a:extLst>
              <a:ext uri="{FF2B5EF4-FFF2-40B4-BE49-F238E27FC236}">
                <a16:creationId xmlns="" xmlns:a16="http://schemas.microsoft.com/office/drawing/2014/main" id="{48F23CAF-6C9B-4BCD-9315-2162B7FB10D9}"/>
              </a:ext>
            </a:extLst>
          </p:cNvPr>
          <p:cNvSpPr txBox="1"/>
          <p:nvPr/>
        </p:nvSpPr>
        <p:spPr>
          <a:xfrm>
            <a:off x="398212" y="3041412"/>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2015</a:t>
            </a:r>
          </a:p>
        </p:txBody>
      </p:sp>
      <p:sp>
        <p:nvSpPr>
          <p:cNvPr id="31" name="TextBox 30">
            <a:extLst>
              <a:ext uri="{FF2B5EF4-FFF2-40B4-BE49-F238E27FC236}">
                <a16:creationId xmlns="" xmlns:a16="http://schemas.microsoft.com/office/drawing/2014/main" id="{7D67246C-2BA2-452C-9E58-16F086303549}"/>
              </a:ext>
            </a:extLst>
          </p:cNvPr>
          <p:cNvSpPr txBox="1"/>
          <p:nvPr/>
        </p:nvSpPr>
        <p:spPr>
          <a:xfrm>
            <a:off x="979693" y="3047178"/>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2016</a:t>
            </a:r>
          </a:p>
        </p:txBody>
      </p:sp>
      <p:sp>
        <p:nvSpPr>
          <p:cNvPr id="32" name="TextBox 31">
            <a:extLst>
              <a:ext uri="{FF2B5EF4-FFF2-40B4-BE49-F238E27FC236}">
                <a16:creationId xmlns="" xmlns:a16="http://schemas.microsoft.com/office/drawing/2014/main" id="{F076B15B-B733-4D87-A37B-63001D820690}"/>
              </a:ext>
            </a:extLst>
          </p:cNvPr>
          <p:cNvSpPr txBox="1"/>
          <p:nvPr/>
        </p:nvSpPr>
        <p:spPr>
          <a:xfrm>
            <a:off x="2131204" y="3031882"/>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2018</a:t>
            </a:r>
          </a:p>
        </p:txBody>
      </p:sp>
      <p:sp>
        <p:nvSpPr>
          <p:cNvPr id="33" name="TextBox 32">
            <a:extLst>
              <a:ext uri="{FF2B5EF4-FFF2-40B4-BE49-F238E27FC236}">
                <a16:creationId xmlns="" xmlns:a16="http://schemas.microsoft.com/office/drawing/2014/main" id="{1B682101-3BC4-47B1-B0E6-76592C131934}"/>
              </a:ext>
            </a:extLst>
          </p:cNvPr>
          <p:cNvSpPr txBox="1"/>
          <p:nvPr/>
        </p:nvSpPr>
        <p:spPr>
          <a:xfrm>
            <a:off x="386921" y="2456750"/>
            <a:ext cx="755451"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514350" eaLnBrk="0" fontAlgn="base" hangingPunct="0">
              <a:spcBef>
                <a:spcPct val="0"/>
              </a:spcBef>
              <a:spcAft>
                <a:spcPct val="0"/>
              </a:spcAft>
              <a:defRPr/>
            </a:pPr>
            <a:r>
              <a:rPr lang="en-US" sz="900" b="1" dirty="0">
                <a:solidFill>
                  <a:srgbClr val="FDFDFD"/>
                </a:solidFill>
              </a:rPr>
              <a:t>Establish the CT Task Force</a:t>
            </a:r>
          </a:p>
        </p:txBody>
      </p:sp>
      <p:sp>
        <p:nvSpPr>
          <p:cNvPr id="35" name="TextBox 34">
            <a:extLst>
              <a:ext uri="{FF2B5EF4-FFF2-40B4-BE49-F238E27FC236}">
                <a16:creationId xmlns="" xmlns:a16="http://schemas.microsoft.com/office/drawing/2014/main" id="{F92A75FF-7EFE-4B9D-9C5F-707EBDB2CDF1}"/>
              </a:ext>
            </a:extLst>
          </p:cNvPr>
          <p:cNvSpPr txBox="1"/>
          <p:nvPr/>
        </p:nvSpPr>
        <p:spPr>
          <a:xfrm>
            <a:off x="576891" y="3264264"/>
            <a:ext cx="834605"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defTabSz="514350" eaLnBrk="0" fontAlgn="base" hangingPunct="0">
              <a:spcBef>
                <a:spcPct val="0"/>
              </a:spcBef>
              <a:spcAft>
                <a:spcPct val="0"/>
              </a:spcAft>
              <a:defRPr/>
            </a:pPr>
            <a:r>
              <a:rPr lang="en-US" sz="900" b="1" dirty="0">
                <a:solidFill>
                  <a:srgbClr val="FDFDFD"/>
                </a:solidFill>
              </a:rPr>
              <a:t>First CT Registry  Annual Forum</a:t>
            </a:r>
          </a:p>
        </p:txBody>
      </p:sp>
      <p:sp>
        <p:nvSpPr>
          <p:cNvPr id="36" name="TextBox 35">
            <a:extLst>
              <a:ext uri="{FF2B5EF4-FFF2-40B4-BE49-F238E27FC236}">
                <a16:creationId xmlns="" xmlns:a16="http://schemas.microsoft.com/office/drawing/2014/main" id="{82FC7A2F-0CFB-4229-9606-D406BB511557}"/>
              </a:ext>
            </a:extLst>
          </p:cNvPr>
          <p:cNvSpPr txBox="1"/>
          <p:nvPr/>
        </p:nvSpPr>
        <p:spPr>
          <a:xfrm>
            <a:off x="1206621" y="2395400"/>
            <a:ext cx="752942"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defTabSz="514350" eaLnBrk="0" fontAlgn="base" hangingPunct="0">
              <a:spcBef>
                <a:spcPct val="0"/>
              </a:spcBef>
              <a:spcAft>
                <a:spcPct val="0"/>
              </a:spcAft>
              <a:defRPr/>
            </a:pPr>
            <a:r>
              <a:rPr lang="en-US" sz="900" b="1" dirty="0">
                <a:solidFill>
                  <a:srgbClr val="FDFDFD"/>
                </a:solidFill>
              </a:rPr>
              <a:t>NCI funded CT Registry Pilot</a:t>
            </a:r>
          </a:p>
        </p:txBody>
      </p:sp>
      <p:sp>
        <p:nvSpPr>
          <p:cNvPr id="37" name="TextBox 36">
            <a:extLst>
              <a:ext uri="{FF2B5EF4-FFF2-40B4-BE49-F238E27FC236}">
                <a16:creationId xmlns="" xmlns:a16="http://schemas.microsoft.com/office/drawing/2014/main" id="{0531EB35-5085-4DE0-AA43-E3434F14AB5D}"/>
              </a:ext>
            </a:extLst>
          </p:cNvPr>
          <p:cNvSpPr txBox="1"/>
          <p:nvPr/>
        </p:nvSpPr>
        <p:spPr>
          <a:xfrm>
            <a:off x="1888558" y="1563730"/>
            <a:ext cx="4861030" cy="2308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defTabSz="514350" eaLnBrk="0" fontAlgn="base" hangingPunct="0">
              <a:spcBef>
                <a:spcPct val="0"/>
              </a:spcBef>
              <a:spcAft>
                <a:spcPct val="0"/>
              </a:spcAft>
              <a:defRPr/>
            </a:pPr>
            <a:r>
              <a:rPr lang="en-US" sz="900" b="1" dirty="0">
                <a:solidFill>
                  <a:srgbClr val="FDFDFD"/>
                </a:solidFill>
              </a:rPr>
              <a:t>Forms Harmonization with EBMT</a:t>
            </a:r>
          </a:p>
        </p:txBody>
      </p:sp>
      <p:sp>
        <p:nvSpPr>
          <p:cNvPr id="38" name="TextBox 37">
            <a:extLst>
              <a:ext uri="{FF2B5EF4-FFF2-40B4-BE49-F238E27FC236}">
                <a16:creationId xmlns="" xmlns:a16="http://schemas.microsoft.com/office/drawing/2014/main" id="{CCCF14BF-3577-4CFE-9D15-CF13F2EC5EBE}"/>
              </a:ext>
            </a:extLst>
          </p:cNvPr>
          <p:cNvSpPr txBox="1"/>
          <p:nvPr/>
        </p:nvSpPr>
        <p:spPr>
          <a:xfrm>
            <a:off x="1492758" y="3385091"/>
            <a:ext cx="1063291"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514350" eaLnBrk="0" fontAlgn="base" hangingPunct="0">
              <a:spcBef>
                <a:spcPct val="0"/>
              </a:spcBef>
              <a:spcAft>
                <a:spcPct val="0"/>
              </a:spcAft>
              <a:defRPr/>
            </a:pPr>
            <a:r>
              <a:rPr lang="en-US" sz="900" b="1" dirty="0">
                <a:solidFill>
                  <a:srgbClr val="FDFDFD"/>
                </a:solidFill>
              </a:rPr>
              <a:t>Launch of the Cellular Therapy Registry</a:t>
            </a:r>
          </a:p>
        </p:txBody>
      </p:sp>
      <p:sp>
        <p:nvSpPr>
          <p:cNvPr id="40" name="TextBox 39">
            <a:extLst>
              <a:ext uri="{FF2B5EF4-FFF2-40B4-BE49-F238E27FC236}">
                <a16:creationId xmlns="" xmlns:a16="http://schemas.microsoft.com/office/drawing/2014/main" id="{362D82B7-D74B-4651-8517-A6BCF96E162B}"/>
              </a:ext>
            </a:extLst>
          </p:cNvPr>
          <p:cNvSpPr txBox="1"/>
          <p:nvPr/>
        </p:nvSpPr>
        <p:spPr>
          <a:xfrm rot="19062519">
            <a:off x="1686360" y="2470070"/>
            <a:ext cx="1223412" cy="230832"/>
          </a:xfrm>
          <a:prstGeom prst="rect">
            <a:avLst/>
          </a:prstGeom>
          <a:noFill/>
        </p:spPr>
        <p:txBody>
          <a:bodyPr wrap="none" rtlCol="0">
            <a:spAutoFit/>
          </a:bodyPr>
          <a:lstStyle/>
          <a:p>
            <a:pPr defTabSz="514350" eaLnBrk="0" fontAlgn="base" hangingPunct="0">
              <a:spcBef>
                <a:spcPct val="0"/>
              </a:spcBef>
              <a:spcAft>
                <a:spcPct val="0"/>
              </a:spcAft>
              <a:defRPr/>
            </a:pPr>
            <a:r>
              <a:rPr lang="en-US" sz="900" dirty="0">
                <a:solidFill>
                  <a:srgbClr val="000000"/>
                </a:solidFill>
              </a:rPr>
              <a:t>Approval of Kymriah</a:t>
            </a:r>
          </a:p>
        </p:txBody>
      </p:sp>
      <p:sp>
        <p:nvSpPr>
          <p:cNvPr id="41" name="TextBox 40">
            <a:extLst>
              <a:ext uri="{FF2B5EF4-FFF2-40B4-BE49-F238E27FC236}">
                <a16:creationId xmlns="" xmlns:a16="http://schemas.microsoft.com/office/drawing/2014/main" id="{2B6FD41B-46B9-4BA0-8AC4-C00699C358C4}"/>
              </a:ext>
            </a:extLst>
          </p:cNvPr>
          <p:cNvSpPr txBox="1"/>
          <p:nvPr/>
        </p:nvSpPr>
        <p:spPr>
          <a:xfrm rot="19062519">
            <a:off x="1901308" y="2472166"/>
            <a:ext cx="1255472" cy="230832"/>
          </a:xfrm>
          <a:prstGeom prst="rect">
            <a:avLst/>
          </a:prstGeom>
          <a:noFill/>
        </p:spPr>
        <p:txBody>
          <a:bodyPr wrap="none" rtlCol="0">
            <a:spAutoFit/>
          </a:bodyPr>
          <a:lstStyle/>
          <a:p>
            <a:pPr defTabSz="514350" eaLnBrk="0" fontAlgn="base" hangingPunct="0">
              <a:spcBef>
                <a:spcPct val="0"/>
              </a:spcBef>
              <a:spcAft>
                <a:spcPct val="0"/>
              </a:spcAft>
              <a:defRPr/>
            </a:pPr>
            <a:r>
              <a:rPr lang="en-US" sz="900" dirty="0">
                <a:solidFill>
                  <a:srgbClr val="000000"/>
                </a:solidFill>
              </a:rPr>
              <a:t>Approval of </a:t>
            </a:r>
            <a:r>
              <a:rPr lang="en-US" sz="900" dirty="0" err="1">
                <a:solidFill>
                  <a:srgbClr val="000000"/>
                </a:solidFill>
              </a:rPr>
              <a:t>Yescarta</a:t>
            </a:r>
            <a:endParaRPr lang="en-US" sz="900" dirty="0">
              <a:solidFill>
                <a:srgbClr val="000000"/>
              </a:solidFill>
            </a:endParaRPr>
          </a:p>
        </p:txBody>
      </p:sp>
      <p:sp>
        <p:nvSpPr>
          <p:cNvPr id="45" name="TextBox 44">
            <a:extLst>
              <a:ext uri="{FF2B5EF4-FFF2-40B4-BE49-F238E27FC236}">
                <a16:creationId xmlns="" xmlns:a16="http://schemas.microsoft.com/office/drawing/2014/main" id="{6867D700-0BAD-452B-B480-3EB6E5DD0055}"/>
              </a:ext>
            </a:extLst>
          </p:cNvPr>
          <p:cNvSpPr txBox="1"/>
          <p:nvPr/>
        </p:nvSpPr>
        <p:spPr>
          <a:xfrm>
            <a:off x="2832896" y="3544698"/>
            <a:ext cx="3916915" cy="2308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defTabSz="514350" eaLnBrk="0" fontAlgn="base" hangingPunct="0">
              <a:spcBef>
                <a:spcPct val="0"/>
              </a:spcBef>
              <a:spcAft>
                <a:spcPct val="0"/>
              </a:spcAft>
              <a:defRPr/>
            </a:pPr>
            <a:r>
              <a:rPr lang="en-US" sz="900" b="1" dirty="0">
                <a:solidFill>
                  <a:srgbClr val="FDFDFD"/>
                </a:solidFill>
              </a:rPr>
              <a:t>CIBMTR LTFU for Axi-cel</a:t>
            </a:r>
          </a:p>
        </p:txBody>
      </p:sp>
      <p:sp>
        <p:nvSpPr>
          <p:cNvPr id="46" name="TextBox 45">
            <a:extLst>
              <a:ext uri="{FF2B5EF4-FFF2-40B4-BE49-F238E27FC236}">
                <a16:creationId xmlns="" xmlns:a16="http://schemas.microsoft.com/office/drawing/2014/main" id="{5ACE5E82-8DB8-4398-A440-D4EF068002AD}"/>
              </a:ext>
            </a:extLst>
          </p:cNvPr>
          <p:cNvSpPr txBox="1"/>
          <p:nvPr/>
        </p:nvSpPr>
        <p:spPr>
          <a:xfrm>
            <a:off x="2931264" y="3786323"/>
            <a:ext cx="3818546" cy="2308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defTabSz="514350" eaLnBrk="0" fontAlgn="base" hangingPunct="0">
              <a:spcBef>
                <a:spcPct val="0"/>
              </a:spcBef>
              <a:spcAft>
                <a:spcPct val="0"/>
              </a:spcAft>
              <a:defRPr/>
            </a:pPr>
            <a:r>
              <a:rPr lang="en-US" sz="900" b="1" dirty="0">
                <a:solidFill>
                  <a:srgbClr val="FDFDFD"/>
                </a:solidFill>
              </a:rPr>
              <a:t>CIBMTR LTFU for </a:t>
            </a:r>
            <a:r>
              <a:rPr lang="en-US" sz="900" b="1" dirty="0" err="1">
                <a:solidFill>
                  <a:srgbClr val="FDFDFD"/>
                </a:solidFill>
              </a:rPr>
              <a:t>Tisagenleclecel</a:t>
            </a:r>
            <a:endParaRPr lang="en-US" sz="900" b="1" dirty="0">
              <a:solidFill>
                <a:srgbClr val="FDFDFD"/>
              </a:solidFill>
            </a:endParaRPr>
          </a:p>
        </p:txBody>
      </p:sp>
      <p:cxnSp>
        <p:nvCxnSpPr>
          <p:cNvPr id="49" name="Straight Connector 48">
            <a:extLst>
              <a:ext uri="{FF2B5EF4-FFF2-40B4-BE49-F238E27FC236}">
                <a16:creationId xmlns="" xmlns:a16="http://schemas.microsoft.com/office/drawing/2014/main" id="{62F0D694-4765-4D39-B1D8-CA6E65A4DBDB}"/>
              </a:ext>
            </a:extLst>
          </p:cNvPr>
          <p:cNvCxnSpPr>
            <a:cxnSpLocks/>
          </p:cNvCxnSpPr>
          <p:nvPr/>
        </p:nvCxnSpPr>
        <p:spPr>
          <a:xfrm>
            <a:off x="1503920" y="2999123"/>
            <a:ext cx="0" cy="2049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0E6D280-611A-4DE0-806B-1ED274E170D6}"/>
              </a:ext>
            </a:extLst>
          </p:cNvPr>
          <p:cNvCxnSpPr>
            <a:cxnSpLocks/>
          </p:cNvCxnSpPr>
          <p:nvPr/>
        </p:nvCxnSpPr>
        <p:spPr>
          <a:xfrm flipV="1">
            <a:off x="1336099" y="2862836"/>
            <a:ext cx="0" cy="1215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0BDF4438-020B-4C03-97D7-F6D983367A9C}"/>
              </a:ext>
            </a:extLst>
          </p:cNvPr>
          <p:cNvCxnSpPr>
            <a:stCxn id="35" idx="0"/>
          </p:cNvCxnSpPr>
          <p:nvPr/>
        </p:nvCxnSpPr>
        <p:spPr>
          <a:xfrm flipH="1" flipV="1">
            <a:off x="994193" y="3024192"/>
            <a:ext cx="1" cy="24007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6" name="Picture 2" descr="Image result for us flag clipart">
            <a:extLst>
              <a:ext uri="{FF2B5EF4-FFF2-40B4-BE49-F238E27FC236}">
                <a16:creationId xmlns="" xmlns:a16="http://schemas.microsoft.com/office/drawing/2014/main" id="{74E9E7A2-F421-4D88-B7EA-FFFD8D64DE8F}"/>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4138" t="27325" r="14121" b="28078"/>
          <a:stretch/>
        </p:blipFill>
        <p:spPr bwMode="auto">
          <a:xfrm rot="19100383">
            <a:off x="2702631" y="2114456"/>
            <a:ext cx="164249" cy="1021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D1D05E44-9977-4175-9742-F2AD0B4B7A13}"/>
              </a:ext>
            </a:extLst>
          </p:cNvPr>
          <p:cNvSpPr/>
          <p:nvPr/>
        </p:nvSpPr>
        <p:spPr>
          <a:xfrm>
            <a:off x="2653793" y="1373855"/>
            <a:ext cx="4096019" cy="17728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defTabSz="514350" eaLnBrk="0" fontAlgn="base" hangingPunct="0">
              <a:spcBef>
                <a:spcPct val="0"/>
              </a:spcBef>
              <a:spcAft>
                <a:spcPct val="0"/>
              </a:spcAft>
              <a:defRPr/>
            </a:pPr>
            <a:r>
              <a:rPr lang="en-US" sz="900" b="1" dirty="0">
                <a:solidFill>
                  <a:srgbClr val="FDFDFD"/>
                </a:solidFill>
              </a:rPr>
              <a:t>Japanese Platform </a:t>
            </a:r>
            <a:r>
              <a:rPr lang="en-US" sz="900" b="1" dirty="0" err="1">
                <a:solidFill>
                  <a:srgbClr val="FDFDFD"/>
                </a:solidFill>
              </a:rPr>
              <a:t>tocapture</a:t>
            </a:r>
            <a:r>
              <a:rPr lang="en-US" sz="900" b="1" dirty="0">
                <a:solidFill>
                  <a:srgbClr val="FDFDFD"/>
                </a:solidFill>
              </a:rPr>
              <a:t> CT Data </a:t>
            </a:r>
          </a:p>
        </p:txBody>
      </p:sp>
      <p:cxnSp>
        <p:nvCxnSpPr>
          <p:cNvPr id="42" name="Straight Connector 41">
            <a:extLst>
              <a:ext uri="{FF2B5EF4-FFF2-40B4-BE49-F238E27FC236}">
                <a16:creationId xmlns="" xmlns:a16="http://schemas.microsoft.com/office/drawing/2014/main" id="{45D97652-D89F-4CCF-AF1E-B6D8568FE749}"/>
              </a:ext>
            </a:extLst>
          </p:cNvPr>
          <p:cNvCxnSpPr>
            <a:cxnSpLocks/>
          </p:cNvCxnSpPr>
          <p:nvPr/>
        </p:nvCxnSpPr>
        <p:spPr>
          <a:xfrm>
            <a:off x="5275361" y="2988899"/>
            <a:ext cx="0" cy="60387"/>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Straight Connector 42">
            <a:extLst>
              <a:ext uri="{FF2B5EF4-FFF2-40B4-BE49-F238E27FC236}">
                <a16:creationId xmlns="" xmlns:a16="http://schemas.microsoft.com/office/drawing/2014/main" id="{5F8761AF-1BC1-46D4-A222-A85238B4EF56}"/>
              </a:ext>
            </a:extLst>
          </p:cNvPr>
          <p:cNvCxnSpPr>
            <a:cxnSpLocks/>
          </p:cNvCxnSpPr>
          <p:nvPr/>
        </p:nvCxnSpPr>
        <p:spPr>
          <a:xfrm>
            <a:off x="5855791" y="2988899"/>
            <a:ext cx="0" cy="60387"/>
          </a:xfrm>
          <a:prstGeom prst="line">
            <a:avLst/>
          </a:prstGeom>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 xmlns:a16="http://schemas.microsoft.com/office/drawing/2014/main" id="{3131E544-842F-41DF-869C-D1870539A385}"/>
              </a:ext>
            </a:extLst>
          </p:cNvPr>
          <p:cNvSpPr txBox="1"/>
          <p:nvPr/>
        </p:nvSpPr>
        <p:spPr>
          <a:xfrm>
            <a:off x="3321979" y="3058659"/>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2019</a:t>
            </a:r>
          </a:p>
        </p:txBody>
      </p:sp>
      <p:pic>
        <p:nvPicPr>
          <p:cNvPr id="48" name="Picture 47">
            <a:extLst>
              <a:ext uri="{FF2B5EF4-FFF2-40B4-BE49-F238E27FC236}">
                <a16:creationId xmlns="" xmlns:a16="http://schemas.microsoft.com/office/drawing/2014/main" id="{7C3BCD70-B870-4642-85BA-C11A9EFEA903}"/>
              </a:ext>
            </a:extLst>
          </p:cNvPr>
          <p:cNvPicPr>
            <a:picLocks noChangeAspect="1"/>
          </p:cNvPicPr>
          <p:nvPr/>
        </p:nvPicPr>
        <p:blipFill>
          <a:blip r:embed="rId3"/>
          <a:stretch>
            <a:fillRect/>
          </a:stretch>
        </p:blipFill>
        <p:spPr>
          <a:xfrm>
            <a:off x="2947564" y="3243192"/>
            <a:ext cx="755681" cy="250849"/>
          </a:xfrm>
          <a:prstGeom prst="rect">
            <a:avLst/>
          </a:prstGeom>
        </p:spPr>
      </p:pic>
      <p:cxnSp>
        <p:nvCxnSpPr>
          <p:cNvPr id="50" name="Straight Connector 49">
            <a:extLst>
              <a:ext uri="{FF2B5EF4-FFF2-40B4-BE49-F238E27FC236}">
                <a16:creationId xmlns="" xmlns:a16="http://schemas.microsoft.com/office/drawing/2014/main" id="{69643229-D6F4-484F-82F8-18148EAD5919}"/>
              </a:ext>
            </a:extLst>
          </p:cNvPr>
          <p:cNvCxnSpPr>
            <a:cxnSpLocks/>
          </p:cNvCxnSpPr>
          <p:nvPr/>
        </p:nvCxnSpPr>
        <p:spPr>
          <a:xfrm>
            <a:off x="6436991" y="2999123"/>
            <a:ext cx="0" cy="60387"/>
          </a:xfrm>
          <a:prstGeom prst="line">
            <a:avLst/>
          </a:prstGeom>
        </p:spPr>
        <p:style>
          <a:lnRef idx="3">
            <a:schemeClr val="accent1"/>
          </a:lnRef>
          <a:fillRef idx="0">
            <a:schemeClr val="accent1"/>
          </a:fillRef>
          <a:effectRef idx="2">
            <a:schemeClr val="accent1"/>
          </a:effectRef>
          <a:fontRef idx="minor">
            <a:schemeClr val="tx1"/>
          </a:fontRef>
        </p:style>
      </p:cxnSp>
      <p:sp>
        <p:nvSpPr>
          <p:cNvPr id="51" name="TextBox 50">
            <a:extLst>
              <a:ext uri="{FF2B5EF4-FFF2-40B4-BE49-F238E27FC236}">
                <a16:creationId xmlns="" xmlns:a16="http://schemas.microsoft.com/office/drawing/2014/main" id="{513A4AC7-A6CE-43C6-ACD7-A572DE884615}"/>
              </a:ext>
            </a:extLst>
          </p:cNvPr>
          <p:cNvSpPr txBox="1"/>
          <p:nvPr/>
        </p:nvSpPr>
        <p:spPr>
          <a:xfrm>
            <a:off x="4453054" y="3047178"/>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2020</a:t>
            </a:r>
          </a:p>
        </p:txBody>
      </p:sp>
      <p:cxnSp>
        <p:nvCxnSpPr>
          <p:cNvPr id="20" name="Straight Connector 19">
            <a:extLst>
              <a:ext uri="{FF2B5EF4-FFF2-40B4-BE49-F238E27FC236}">
                <a16:creationId xmlns="" xmlns:a16="http://schemas.microsoft.com/office/drawing/2014/main" id="{8E0A0808-21AB-4AF4-9298-02836574E434}"/>
              </a:ext>
            </a:extLst>
          </p:cNvPr>
          <p:cNvCxnSpPr>
            <a:cxnSpLocks/>
            <a:stCxn id="21" idx="2"/>
          </p:cNvCxnSpPr>
          <p:nvPr/>
        </p:nvCxnSpPr>
        <p:spPr>
          <a:xfrm flipH="1">
            <a:off x="4602226" y="2071398"/>
            <a:ext cx="110" cy="9106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450463B9-7DF4-4B07-9831-0B1331DC20E8}"/>
              </a:ext>
            </a:extLst>
          </p:cNvPr>
          <p:cNvSpPr txBox="1"/>
          <p:nvPr/>
        </p:nvSpPr>
        <p:spPr>
          <a:xfrm>
            <a:off x="4256912" y="1563567"/>
            <a:ext cx="690848" cy="5078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514350" eaLnBrk="0" fontAlgn="base" hangingPunct="0">
              <a:spcBef>
                <a:spcPct val="0"/>
              </a:spcBef>
              <a:spcAft>
                <a:spcPct val="0"/>
              </a:spcAft>
              <a:defRPr/>
            </a:pPr>
            <a:r>
              <a:rPr lang="en-US" sz="675" b="1" dirty="0">
                <a:solidFill>
                  <a:srgbClr val="000000"/>
                </a:solidFill>
              </a:rPr>
              <a:t>2,000 CAR T- cell Infusions reported</a:t>
            </a:r>
          </a:p>
        </p:txBody>
      </p:sp>
      <p:cxnSp>
        <p:nvCxnSpPr>
          <p:cNvPr id="17" name="Connector: Elbow 16">
            <a:extLst>
              <a:ext uri="{FF2B5EF4-FFF2-40B4-BE49-F238E27FC236}">
                <a16:creationId xmlns="" xmlns:a16="http://schemas.microsoft.com/office/drawing/2014/main" id="{269D395C-BBAE-4BA8-BE36-A917FD3BFC21}"/>
              </a:ext>
            </a:extLst>
          </p:cNvPr>
          <p:cNvCxnSpPr>
            <a:cxnSpLocks/>
            <a:endCxn id="38" idx="0"/>
          </p:cNvCxnSpPr>
          <p:nvPr/>
        </p:nvCxnSpPr>
        <p:spPr>
          <a:xfrm>
            <a:off x="1498694" y="3204079"/>
            <a:ext cx="525710" cy="181012"/>
          </a:xfrm>
          <a:prstGeom prst="bentConnector2">
            <a:avLst/>
          </a:prstGeom>
          <a:ln w="1270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 xmlns:a16="http://schemas.microsoft.com/office/drawing/2014/main" id="{C8C0A572-0153-4EB7-80D3-F879C5C4EC3F}"/>
              </a:ext>
            </a:extLst>
          </p:cNvPr>
          <p:cNvSpPr txBox="1"/>
          <p:nvPr/>
        </p:nvSpPr>
        <p:spPr>
          <a:xfrm>
            <a:off x="5659583" y="3105723"/>
            <a:ext cx="473206"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2021</a:t>
            </a:r>
          </a:p>
        </p:txBody>
      </p:sp>
      <p:cxnSp>
        <p:nvCxnSpPr>
          <p:cNvPr id="57" name="Straight Connector 56">
            <a:extLst>
              <a:ext uri="{FF2B5EF4-FFF2-40B4-BE49-F238E27FC236}">
                <a16:creationId xmlns="" xmlns:a16="http://schemas.microsoft.com/office/drawing/2014/main" id="{5AEE4371-607F-48FA-8BF2-7C9D1AD20917}"/>
              </a:ext>
            </a:extLst>
          </p:cNvPr>
          <p:cNvCxnSpPr>
            <a:cxnSpLocks/>
          </p:cNvCxnSpPr>
          <p:nvPr/>
        </p:nvCxnSpPr>
        <p:spPr>
          <a:xfrm>
            <a:off x="5309012" y="2126060"/>
            <a:ext cx="0" cy="1609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83254151-28FB-49B2-8854-A1FA03A75E06}"/>
              </a:ext>
            </a:extLst>
          </p:cNvPr>
          <p:cNvSpPr txBox="1"/>
          <p:nvPr/>
        </p:nvSpPr>
        <p:spPr>
          <a:xfrm rot="19062519">
            <a:off x="4957463" y="2394693"/>
            <a:ext cx="1249060" cy="2308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514350" eaLnBrk="0" fontAlgn="base" hangingPunct="0">
              <a:spcBef>
                <a:spcPct val="0"/>
              </a:spcBef>
              <a:spcAft>
                <a:spcPct val="0"/>
              </a:spcAft>
              <a:defRPr/>
            </a:pPr>
            <a:r>
              <a:rPr lang="en-US" sz="900" dirty="0">
                <a:solidFill>
                  <a:srgbClr val="000000"/>
                </a:solidFill>
              </a:rPr>
              <a:t>Approval of </a:t>
            </a:r>
            <a:r>
              <a:rPr lang="en-US" sz="900" dirty="0" err="1">
                <a:solidFill>
                  <a:srgbClr val="000000"/>
                </a:solidFill>
              </a:rPr>
              <a:t>Tecartus</a:t>
            </a:r>
            <a:endParaRPr lang="en-US" sz="900" dirty="0">
              <a:solidFill>
                <a:srgbClr val="000000"/>
              </a:solidFill>
            </a:endParaRPr>
          </a:p>
        </p:txBody>
      </p:sp>
      <p:sp>
        <p:nvSpPr>
          <p:cNvPr id="25" name="TextBox 24">
            <a:extLst>
              <a:ext uri="{FF2B5EF4-FFF2-40B4-BE49-F238E27FC236}">
                <a16:creationId xmlns="" xmlns:a16="http://schemas.microsoft.com/office/drawing/2014/main" id="{EE500971-C709-4488-B514-CD36AD65CF5F}"/>
              </a:ext>
            </a:extLst>
          </p:cNvPr>
          <p:cNvSpPr txBox="1"/>
          <p:nvPr/>
        </p:nvSpPr>
        <p:spPr>
          <a:xfrm>
            <a:off x="5208652" y="1616093"/>
            <a:ext cx="1215764" cy="57733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514350" eaLnBrk="0" fontAlgn="base" hangingPunct="0">
              <a:spcBef>
                <a:spcPct val="0"/>
              </a:spcBef>
              <a:spcAft>
                <a:spcPct val="0"/>
              </a:spcAft>
              <a:defRPr/>
            </a:pPr>
            <a:r>
              <a:rPr lang="en-US" sz="788" dirty="0">
                <a:solidFill>
                  <a:srgbClr val="000000"/>
                </a:solidFill>
              </a:rPr>
              <a:t>Accrual completion of the first Post Approval Safety Study (</a:t>
            </a:r>
            <a:r>
              <a:rPr lang="en-US" sz="788" dirty="0" err="1">
                <a:solidFill>
                  <a:srgbClr val="000000"/>
                </a:solidFill>
              </a:rPr>
              <a:t>Yescarta</a:t>
            </a:r>
            <a:r>
              <a:rPr lang="en-US" sz="788" dirty="0">
                <a:solidFill>
                  <a:srgbClr val="000000"/>
                </a:solidFill>
              </a:rPr>
              <a:t>)</a:t>
            </a:r>
          </a:p>
        </p:txBody>
      </p:sp>
      <p:pic>
        <p:nvPicPr>
          <p:cNvPr id="5" name="Picture 4">
            <a:extLst>
              <a:ext uri="{FF2B5EF4-FFF2-40B4-BE49-F238E27FC236}">
                <a16:creationId xmlns="" xmlns:a16="http://schemas.microsoft.com/office/drawing/2014/main" id="{042216E7-07EF-4E60-9BEF-A0DF487AB9E8}"/>
              </a:ext>
            </a:extLst>
          </p:cNvPr>
          <p:cNvPicPr>
            <a:picLocks noChangeAspect="1"/>
          </p:cNvPicPr>
          <p:nvPr/>
        </p:nvPicPr>
        <p:blipFill>
          <a:blip r:embed="rId4"/>
          <a:stretch>
            <a:fillRect/>
          </a:stretch>
        </p:blipFill>
        <p:spPr>
          <a:xfrm>
            <a:off x="4845469" y="1382199"/>
            <a:ext cx="221080" cy="147118"/>
          </a:xfrm>
          <a:prstGeom prst="rect">
            <a:avLst/>
          </a:prstGeom>
        </p:spPr>
      </p:pic>
      <p:pic>
        <p:nvPicPr>
          <p:cNvPr id="9" name="Picture 8">
            <a:extLst>
              <a:ext uri="{FF2B5EF4-FFF2-40B4-BE49-F238E27FC236}">
                <a16:creationId xmlns="" xmlns:a16="http://schemas.microsoft.com/office/drawing/2014/main" id="{D75BD449-B285-4D47-8E6D-B00DB859AC29}"/>
              </a:ext>
            </a:extLst>
          </p:cNvPr>
          <p:cNvPicPr>
            <a:picLocks noChangeAspect="1"/>
          </p:cNvPicPr>
          <p:nvPr/>
        </p:nvPicPr>
        <p:blipFill>
          <a:blip r:embed="rId5"/>
          <a:stretch>
            <a:fillRect/>
          </a:stretch>
        </p:blipFill>
        <p:spPr>
          <a:xfrm>
            <a:off x="3850529" y="1606365"/>
            <a:ext cx="206454" cy="137386"/>
          </a:xfrm>
          <a:prstGeom prst="rect">
            <a:avLst/>
          </a:prstGeom>
        </p:spPr>
      </p:pic>
      <p:pic>
        <p:nvPicPr>
          <p:cNvPr id="53" name="Picture 2" descr="Image result for us flag clipart">
            <a:extLst>
              <a:ext uri="{FF2B5EF4-FFF2-40B4-BE49-F238E27FC236}">
                <a16:creationId xmlns="" xmlns:a16="http://schemas.microsoft.com/office/drawing/2014/main" id="{9173C6BE-8802-477D-A00A-734F835DD10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4138" t="27325" r="14121" b="28078"/>
          <a:stretch/>
        </p:blipFill>
        <p:spPr bwMode="auto">
          <a:xfrm rot="19100383">
            <a:off x="5394358" y="2405700"/>
            <a:ext cx="164249" cy="10210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 xmlns:a16="http://schemas.microsoft.com/office/drawing/2014/main" id="{E586CD33-B9BB-4980-9866-6922B346CD4A}"/>
              </a:ext>
            </a:extLst>
          </p:cNvPr>
          <p:cNvSpPr txBox="1"/>
          <p:nvPr/>
        </p:nvSpPr>
        <p:spPr>
          <a:xfrm rot="19062519">
            <a:off x="5662832" y="2412981"/>
            <a:ext cx="1210588" cy="2308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514350" eaLnBrk="0" fontAlgn="base" hangingPunct="0">
              <a:spcBef>
                <a:spcPct val="0"/>
              </a:spcBef>
              <a:spcAft>
                <a:spcPct val="0"/>
              </a:spcAft>
              <a:defRPr/>
            </a:pPr>
            <a:r>
              <a:rPr lang="en-US" sz="900" dirty="0">
                <a:solidFill>
                  <a:srgbClr val="000000"/>
                </a:solidFill>
              </a:rPr>
              <a:t>Approval of </a:t>
            </a:r>
            <a:r>
              <a:rPr lang="en-US" sz="900" dirty="0" err="1">
                <a:solidFill>
                  <a:srgbClr val="000000"/>
                </a:solidFill>
              </a:rPr>
              <a:t>Beyanzi</a:t>
            </a:r>
            <a:endParaRPr lang="en-US" sz="900" dirty="0">
              <a:solidFill>
                <a:srgbClr val="000000"/>
              </a:solidFill>
            </a:endParaRPr>
          </a:p>
        </p:txBody>
      </p:sp>
      <p:pic>
        <p:nvPicPr>
          <p:cNvPr id="58" name="Picture 2" descr="Image result for us flag clipart">
            <a:extLst>
              <a:ext uri="{FF2B5EF4-FFF2-40B4-BE49-F238E27FC236}">
                <a16:creationId xmlns="" xmlns:a16="http://schemas.microsoft.com/office/drawing/2014/main" id="{5B420DFA-9EA9-4287-93AD-2605646E0D1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4138" t="27325" r="14121" b="28078"/>
          <a:stretch/>
        </p:blipFill>
        <p:spPr bwMode="auto">
          <a:xfrm rot="19100383">
            <a:off x="6054613" y="2433488"/>
            <a:ext cx="164249" cy="1021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 xmlns:a16="http://schemas.microsoft.com/office/drawing/2014/main" id="{7676B176-5052-4823-B25D-1CDA56E8A265}"/>
              </a:ext>
            </a:extLst>
          </p:cNvPr>
          <p:cNvPicPr>
            <a:picLocks noChangeAspect="1"/>
          </p:cNvPicPr>
          <p:nvPr/>
        </p:nvPicPr>
        <p:blipFill>
          <a:blip r:embed="rId5"/>
          <a:stretch>
            <a:fillRect/>
          </a:stretch>
        </p:blipFill>
        <p:spPr>
          <a:xfrm rot="18916125">
            <a:off x="3484820" y="2061923"/>
            <a:ext cx="206454" cy="137386"/>
          </a:xfrm>
          <a:prstGeom prst="rect">
            <a:avLst/>
          </a:prstGeom>
        </p:spPr>
      </p:pic>
      <p:sp>
        <p:nvSpPr>
          <p:cNvPr id="60" name="TextBox 59">
            <a:extLst>
              <a:ext uri="{FF2B5EF4-FFF2-40B4-BE49-F238E27FC236}">
                <a16:creationId xmlns="" xmlns:a16="http://schemas.microsoft.com/office/drawing/2014/main" id="{40DB7B3D-0E73-454C-9A31-45F43427A268}"/>
              </a:ext>
            </a:extLst>
          </p:cNvPr>
          <p:cNvSpPr txBox="1"/>
          <p:nvPr/>
        </p:nvSpPr>
        <p:spPr>
          <a:xfrm rot="19062519">
            <a:off x="2424616" y="2463524"/>
            <a:ext cx="1223412" cy="230832"/>
          </a:xfrm>
          <a:prstGeom prst="rect">
            <a:avLst/>
          </a:prstGeom>
          <a:noFill/>
        </p:spPr>
        <p:txBody>
          <a:bodyPr wrap="none" rtlCol="0">
            <a:spAutoFit/>
          </a:bodyPr>
          <a:lstStyle/>
          <a:p>
            <a:pPr defTabSz="514350" eaLnBrk="0" fontAlgn="base" hangingPunct="0">
              <a:spcBef>
                <a:spcPct val="0"/>
              </a:spcBef>
              <a:spcAft>
                <a:spcPct val="0"/>
              </a:spcAft>
              <a:defRPr/>
            </a:pPr>
            <a:r>
              <a:rPr lang="en-US" sz="900" dirty="0">
                <a:solidFill>
                  <a:srgbClr val="000000"/>
                </a:solidFill>
              </a:rPr>
              <a:t>Approval of Kymriah</a:t>
            </a:r>
          </a:p>
        </p:txBody>
      </p:sp>
      <p:sp>
        <p:nvSpPr>
          <p:cNvPr id="61" name="TextBox 60">
            <a:extLst>
              <a:ext uri="{FF2B5EF4-FFF2-40B4-BE49-F238E27FC236}">
                <a16:creationId xmlns="" xmlns:a16="http://schemas.microsoft.com/office/drawing/2014/main" id="{EB357D42-D447-49A8-90A3-C75C61B3581A}"/>
              </a:ext>
            </a:extLst>
          </p:cNvPr>
          <p:cNvSpPr txBox="1"/>
          <p:nvPr/>
        </p:nvSpPr>
        <p:spPr>
          <a:xfrm rot="19062519">
            <a:off x="2410551" y="2322917"/>
            <a:ext cx="1255472" cy="230832"/>
          </a:xfrm>
          <a:prstGeom prst="rect">
            <a:avLst/>
          </a:prstGeom>
          <a:noFill/>
        </p:spPr>
        <p:txBody>
          <a:bodyPr wrap="none" rtlCol="0">
            <a:spAutoFit/>
          </a:bodyPr>
          <a:lstStyle/>
          <a:p>
            <a:pPr defTabSz="514350" eaLnBrk="0" fontAlgn="base" hangingPunct="0">
              <a:spcBef>
                <a:spcPct val="0"/>
              </a:spcBef>
              <a:spcAft>
                <a:spcPct val="0"/>
              </a:spcAft>
              <a:defRPr/>
            </a:pPr>
            <a:r>
              <a:rPr lang="en-US" sz="900" dirty="0">
                <a:solidFill>
                  <a:srgbClr val="000000"/>
                </a:solidFill>
              </a:rPr>
              <a:t>Approval of </a:t>
            </a:r>
            <a:r>
              <a:rPr lang="en-US" sz="900" dirty="0" err="1">
                <a:solidFill>
                  <a:srgbClr val="000000"/>
                </a:solidFill>
              </a:rPr>
              <a:t>Yescarta</a:t>
            </a:r>
            <a:endParaRPr lang="en-US" sz="900" dirty="0">
              <a:solidFill>
                <a:srgbClr val="000000"/>
              </a:solidFill>
            </a:endParaRPr>
          </a:p>
        </p:txBody>
      </p:sp>
      <p:sp>
        <p:nvSpPr>
          <p:cNvPr id="62" name="TextBox 61">
            <a:extLst>
              <a:ext uri="{FF2B5EF4-FFF2-40B4-BE49-F238E27FC236}">
                <a16:creationId xmlns="" xmlns:a16="http://schemas.microsoft.com/office/drawing/2014/main" id="{C0123C4B-706F-42EB-A996-73FE150EBE4B}"/>
              </a:ext>
            </a:extLst>
          </p:cNvPr>
          <p:cNvSpPr txBox="1"/>
          <p:nvPr/>
        </p:nvSpPr>
        <p:spPr>
          <a:xfrm rot="19062519">
            <a:off x="5890755" y="2611199"/>
            <a:ext cx="1098378" cy="21358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514350" eaLnBrk="0" fontAlgn="base" hangingPunct="0">
              <a:spcBef>
                <a:spcPct val="0"/>
              </a:spcBef>
              <a:spcAft>
                <a:spcPct val="0"/>
              </a:spcAft>
              <a:defRPr/>
            </a:pPr>
            <a:r>
              <a:rPr lang="en-US" sz="788" dirty="0">
                <a:solidFill>
                  <a:srgbClr val="000000"/>
                </a:solidFill>
              </a:rPr>
              <a:t>Approval of </a:t>
            </a:r>
            <a:r>
              <a:rPr lang="en-US" sz="788" dirty="0" err="1">
                <a:solidFill>
                  <a:srgbClr val="000000"/>
                </a:solidFill>
              </a:rPr>
              <a:t>Abecma</a:t>
            </a:r>
            <a:endParaRPr lang="en-US" sz="788" dirty="0">
              <a:solidFill>
                <a:srgbClr val="000000"/>
              </a:solidFill>
            </a:endParaRPr>
          </a:p>
        </p:txBody>
      </p:sp>
      <p:pic>
        <p:nvPicPr>
          <p:cNvPr id="63" name="Picture 2" descr="Image result for us flag clipart">
            <a:extLst>
              <a:ext uri="{FF2B5EF4-FFF2-40B4-BE49-F238E27FC236}">
                <a16:creationId xmlns="" xmlns:a16="http://schemas.microsoft.com/office/drawing/2014/main" id="{BEEDAE27-3011-4656-B966-D36B9DE0444E}"/>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4138" t="27325" r="14121" b="28078"/>
          <a:stretch/>
        </p:blipFill>
        <p:spPr bwMode="auto">
          <a:xfrm rot="19100383">
            <a:off x="6287531" y="2576813"/>
            <a:ext cx="164249" cy="102102"/>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 xmlns:a16="http://schemas.microsoft.com/office/drawing/2014/main" id="{B06C0D4D-30F5-4DB5-8E71-3FEDF1E83CA5}"/>
              </a:ext>
            </a:extLst>
          </p:cNvPr>
          <p:cNvSpPr txBox="1"/>
          <p:nvPr/>
        </p:nvSpPr>
        <p:spPr>
          <a:xfrm>
            <a:off x="5091140" y="3316958"/>
            <a:ext cx="1658672" cy="2308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defTabSz="514350" eaLnBrk="0" fontAlgn="base" hangingPunct="0">
              <a:spcBef>
                <a:spcPct val="0"/>
              </a:spcBef>
              <a:spcAft>
                <a:spcPct val="0"/>
              </a:spcAft>
              <a:defRPr/>
            </a:pPr>
            <a:r>
              <a:rPr lang="en-US" sz="900" b="1" dirty="0">
                <a:solidFill>
                  <a:srgbClr val="FDFDFD"/>
                </a:solidFill>
              </a:rPr>
              <a:t>CIBMTR LTFU for </a:t>
            </a:r>
            <a:r>
              <a:rPr lang="en-US" sz="900" b="1" dirty="0" err="1">
                <a:solidFill>
                  <a:srgbClr val="FDFDFD"/>
                </a:solidFill>
              </a:rPr>
              <a:t>Tecartus</a:t>
            </a:r>
            <a:endParaRPr lang="en-US" sz="900" b="1" dirty="0">
              <a:solidFill>
                <a:srgbClr val="FDFDFD"/>
              </a:solidFill>
            </a:endParaRPr>
          </a:p>
        </p:txBody>
      </p:sp>
      <p:sp>
        <p:nvSpPr>
          <p:cNvPr id="65" name="TextBox 64">
            <a:extLst>
              <a:ext uri="{FF2B5EF4-FFF2-40B4-BE49-F238E27FC236}">
                <a16:creationId xmlns="" xmlns:a16="http://schemas.microsoft.com/office/drawing/2014/main" id="{07D21D75-D514-4BE5-B137-C1BD92D582D4}"/>
              </a:ext>
            </a:extLst>
          </p:cNvPr>
          <p:cNvSpPr txBox="1"/>
          <p:nvPr/>
        </p:nvSpPr>
        <p:spPr>
          <a:xfrm>
            <a:off x="5713990" y="4011068"/>
            <a:ext cx="1035820" cy="5078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defTabSz="514350" eaLnBrk="0" fontAlgn="base" hangingPunct="0">
              <a:spcBef>
                <a:spcPct val="0"/>
              </a:spcBef>
              <a:spcAft>
                <a:spcPct val="0"/>
              </a:spcAft>
              <a:defRPr/>
            </a:pPr>
            <a:r>
              <a:rPr lang="en-US" sz="900" b="1" dirty="0">
                <a:solidFill>
                  <a:srgbClr val="FDFDFD"/>
                </a:solidFill>
              </a:rPr>
              <a:t>CIBMTR LTFU for </a:t>
            </a:r>
            <a:r>
              <a:rPr lang="en-US" sz="900" b="1" dirty="0" err="1">
                <a:solidFill>
                  <a:srgbClr val="FDFDFD"/>
                </a:solidFill>
              </a:rPr>
              <a:t>Breyanzi</a:t>
            </a:r>
            <a:r>
              <a:rPr lang="en-US" sz="900" b="1" dirty="0">
                <a:solidFill>
                  <a:srgbClr val="FDFDFD"/>
                </a:solidFill>
              </a:rPr>
              <a:t> and </a:t>
            </a:r>
            <a:r>
              <a:rPr lang="en-US" sz="900" b="1" dirty="0" err="1">
                <a:solidFill>
                  <a:srgbClr val="FDFDFD"/>
                </a:solidFill>
              </a:rPr>
              <a:t>Abecma</a:t>
            </a:r>
            <a:endParaRPr lang="en-US" sz="900" b="1" dirty="0">
              <a:solidFill>
                <a:srgbClr val="FDFDFD"/>
              </a:solidFill>
            </a:endParaRPr>
          </a:p>
        </p:txBody>
      </p:sp>
    </p:spTree>
    <p:extLst>
      <p:ext uri="{BB962C8B-B14F-4D97-AF65-F5344CB8AC3E}">
        <p14:creationId xmlns:p14="http://schemas.microsoft.com/office/powerpoint/2010/main" val="1318691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Data Collection Can Scale to Meet Need</a:t>
            </a:r>
          </a:p>
        </p:txBody>
      </p:sp>
      <p:sp>
        <p:nvSpPr>
          <p:cNvPr id="3" name="Content Placeholder 2"/>
          <p:cNvSpPr>
            <a:spLocks noGrp="1"/>
          </p:cNvSpPr>
          <p:nvPr>
            <p:ph idx="1"/>
          </p:nvPr>
        </p:nvSpPr>
        <p:spPr/>
        <p:txBody>
          <a:bodyPr>
            <a:noAutofit/>
          </a:bodyPr>
          <a:lstStyle/>
          <a:p>
            <a:r>
              <a:rPr lang="en-US" sz="1575" dirty="0">
                <a:solidFill>
                  <a:schemeClr val="tx1"/>
                </a:solidFill>
              </a:rPr>
              <a:t>Any center can participate.</a:t>
            </a:r>
          </a:p>
          <a:p>
            <a:pPr lvl="1"/>
            <a:r>
              <a:rPr lang="en-US" sz="1350" dirty="0">
                <a:solidFill>
                  <a:schemeClr val="tx1"/>
                </a:solidFill>
              </a:rPr>
              <a:t>Allows for multiple centers at a single institution.</a:t>
            </a:r>
          </a:p>
          <a:p>
            <a:r>
              <a:rPr lang="en-US" sz="1575" dirty="0">
                <a:solidFill>
                  <a:schemeClr val="tx1"/>
                </a:solidFill>
              </a:rPr>
              <a:t>All centers must have current IRB approval for data collection and sharing protocol.</a:t>
            </a:r>
          </a:p>
          <a:p>
            <a:r>
              <a:rPr lang="en-US" sz="1575" dirty="0">
                <a:solidFill>
                  <a:schemeClr val="tx1"/>
                </a:solidFill>
              </a:rPr>
              <a:t>A data transmission agreement between each center and the CIBMTR defines allowable uses of the data. </a:t>
            </a:r>
          </a:p>
          <a:p>
            <a:r>
              <a:rPr lang="en-US" sz="1575" dirty="0">
                <a:solidFill>
                  <a:schemeClr val="tx1"/>
                </a:solidFill>
              </a:rPr>
              <a:t>All patients must sign Informed Consent.</a:t>
            </a:r>
          </a:p>
          <a:p>
            <a:r>
              <a:rPr lang="en-US" sz="1575" dirty="0">
                <a:solidFill>
                  <a:schemeClr val="tx1"/>
                </a:solidFill>
              </a:rPr>
              <a:t>The program is compliant with provisions of the US Health Information Protection and Portability Act (HIPAA) and General Data Protection Regulation (EU GDPR).</a:t>
            </a:r>
          </a:p>
        </p:txBody>
      </p:sp>
      <p:sp>
        <p:nvSpPr>
          <p:cNvPr id="4" name="Footer Placeholder 3"/>
          <p:cNvSpPr>
            <a:spLocks noGrp="1"/>
          </p:cNvSpPr>
          <p:nvPr>
            <p:ph type="ftr" sz="quarter" idx="10"/>
          </p:nvPr>
        </p:nvSpPr>
        <p:spPr/>
        <p:txBody>
          <a:bodyPr/>
          <a:lstStyle/>
          <a:p>
            <a:pPr defTabSz="514350">
              <a:defRPr/>
            </a:pPr>
            <a:endParaRPr lang="en-US"/>
          </a:p>
        </p:txBody>
      </p:sp>
      <p:sp>
        <p:nvSpPr>
          <p:cNvPr id="5" name="Slide Number Placeholder 4"/>
          <p:cNvSpPr>
            <a:spLocks noGrp="1"/>
          </p:cNvSpPr>
          <p:nvPr>
            <p:ph type="sldNum" sz="quarter" idx="11"/>
          </p:nvPr>
        </p:nvSpPr>
        <p:spPr/>
        <p:txBody>
          <a:bodyPr/>
          <a:lstStyle/>
          <a:p>
            <a:pPr defTabSz="514350">
              <a:defRPr/>
            </a:pPr>
            <a:fld id="{2F10E044-7846-49DF-9D4E-C3E634902D9B}" type="slidenum">
              <a:rPr lang="en-US" altLang="en-US"/>
              <a:pPr defTabSz="514350">
                <a:defRPr/>
              </a:pPr>
              <a:t>38</a:t>
            </a:fld>
            <a:endParaRPr lang="en-US" altLang="en-US"/>
          </a:p>
        </p:txBody>
      </p:sp>
    </p:spTree>
    <p:extLst>
      <p:ext uri="{BB962C8B-B14F-4D97-AF65-F5344CB8AC3E}">
        <p14:creationId xmlns:p14="http://schemas.microsoft.com/office/powerpoint/2010/main" val="2665353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 xmlns:a16="http://schemas.microsoft.com/office/drawing/2014/main" id="{53FEF6B7-6F00-41C3-AB3E-54BBBD7D3982}"/>
              </a:ext>
            </a:extLst>
          </p:cNvPr>
          <p:cNvSpPr>
            <a:spLocks noGrp="1"/>
          </p:cNvSpPr>
          <p:nvPr>
            <p:ph type="title"/>
          </p:nvPr>
        </p:nvSpPr>
        <p:spPr/>
        <p:txBody>
          <a:bodyPr/>
          <a:lstStyle/>
          <a:p>
            <a:r>
              <a:rPr lang="en-US" altLang="en-US" sz="2025" dirty="0"/>
              <a:t>Data Collection Requirements Emerging </a:t>
            </a:r>
          </a:p>
        </p:txBody>
      </p:sp>
      <p:sp>
        <p:nvSpPr>
          <p:cNvPr id="20483" name="Content Placeholder 2">
            <a:extLst>
              <a:ext uri="{FF2B5EF4-FFF2-40B4-BE49-F238E27FC236}">
                <a16:creationId xmlns="" xmlns:a16="http://schemas.microsoft.com/office/drawing/2014/main" id="{3D4F2A2A-28B4-4B50-A195-6F9B667DE1FE}"/>
              </a:ext>
            </a:extLst>
          </p:cNvPr>
          <p:cNvSpPr>
            <a:spLocks noGrp="1"/>
          </p:cNvSpPr>
          <p:nvPr>
            <p:ph idx="1"/>
          </p:nvPr>
        </p:nvSpPr>
        <p:spPr/>
        <p:txBody>
          <a:bodyPr/>
          <a:lstStyle/>
          <a:p>
            <a:r>
              <a:rPr lang="en-US" altLang="en-US" sz="1575" dirty="0"/>
              <a:t>FDA </a:t>
            </a:r>
            <a:r>
              <a:rPr lang="en-US" altLang="en-US" sz="1575" b="1" dirty="0"/>
              <a:t>requires </a:t>
            </a:r>
            <a:r>
              <a:rPr lang="en-US" altLang="en-US" sz="1575" dirty="0"/>
              <a:t>the sponsors to have a structure in place to collect long-term follow-up data from patients</a:t>
            </a:r>
          </a:p>
          <a:p>
            <a:r>
              <a:rPr lang="en-US" altLang="en-US" sz="1575" dirty="0"/>
              <a:t>Data collection by the center remains </a:t>
            </a:r>
            <a:r>
              <a:rPr lang="en-US" altLang="en-US" sz="1575" b="1" dirty="0"/>
              <a:t>voluntary</a:t>
            </a:r>
            <a:r>
              <a:rPr lang="en-US" altLang="en-US" sz="1575" dirty="0"/>
              <a:t> (as opposed to the federal mandate for reporting allogeneic HCT) but strongly recommended for commercial CAR T-cell recipients</a:t>
            </a:r>
            <a:r>
              <a:rPr lang="en-US" altLang="en-US" sz="1406" dirty="0"/>
              <a:t> </a:t>
            </a:r>
          </a:p>
          <a:p>
            <a:pPr lvl="1"/>
            <a:r>
              <a:rPr lang="en-US" altLang="en-US" sz="1350" dirty="0">
                <a:solidFill>
                  <a:srgbClr val="0070C0"/>
                </a:solidFill>
              </a:rPr>
              <a:t>Implications for the informed consent process</a:t>
            </a:r>
          </a:p>
          <a:p>
            <a:r>
              <a:rPr lang="en-US" altLang="en-US" sz="1575" dirty="0"/>
              <a:t>National payers beginning to </a:t>
            </a:r>
            <a:r>
              <a:rPr lang="en-US" altLang="en-US" sz="1575" b="1" dirty="0"/>
              <a:t>require</a:t>
            </a:r>
            <a:r>
              <a:rPr lang="en-US" altLang="en-US" sz="1575" dirty="0"/>
              <a:t> data submission</a:t>
            </a:r>
          </a:p>
          <a:p>
            <a:r>
              <a:rPr lang="en-US" altLang="en-US" sz="1575" dirty="0"/>
              <a:t>Patients have the right not to consent to share data for research</a:t>
            </a:r>
          </a:p>
        </p:txBody>
      </p:sp>
      <p:sp>
        <p:nvSpPr>
          <p:cNvPr id="4" name="Footer Placeholder 3">
            <a:extLst>
              <a:ext uri="{FF2B5EF4-FFF2-40B4-BE49-F238E27FC236}">
                <a16:creationId xmlns="" xmlns:a16="http://schemas.microsoft.com/office/drawing/2014/main" id="{15F48B00-4AF8-4190-B5E6-D35214D03657}"/>
              </a:ext>
            </a:extLst>
          </p:cNvPr>
          <p:cNvSpPr>
            <a:spLocks noGrp="1"/>
          </p:cNvSpPr>
          <p:nvPr>
            <p:ph type="ftr" sz="quarter" idx="10"/>
          </p:nvPr>
        </p:nvSpPr>
        <p:spPr/>
        <p:txBody>
          <a:bodyPr/>
          <a:lstStyle/>
          <a:p>
            <a:pPr>
              <a:defRPr/>
            </a:pPr>
            <a:endParaRPr lang="en-US"/>
          </a:p>
        </p:txBody>
      </p:sp>
      <p:sp>
        <p:nvSpPr>
          <p:cNvPr id="20485" name="Slide Number Placeholder 4">
            <a:extLst>
              <a:ext uri="{FF2B5EF4-FFF2-40B4-BE49-F238E27FC236}">
                <a16:creationId xmlns="" xmlns:a16="http://schemas.microsoft.com/office/drawing/2014/main" id="{A139846C-67FB-42DF-B523-B141B321102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417910" indent="-160735">
              <a:defRPr>
                <a:solidFill>
                  <a:schemeClr val="tx1"/>
                </a:solidFill>
                <a:latin typeface="Arial" panose="020B0604020202020204" pitchFamily="34" charset="0"/>
              </a:defRPr>
            </a:lvl2pPr>
            <a:lvl3pPr marL="642938" indent="-128588">
              <a:defRPr>
                <a:solidFill>
                  <a:schemeClr val="tx1"/>
                </a:solidFill>
                <a:latin typeface="Arial" panose="020B0604020202020204" pitchFamily="34" charset="0"/>
              </a:defRPr>
            </a:lvl3pPr>
            <a:lvl4pPr marL="900113" indent="-128588">
              <a:defRPr>
                <a:solidFill>
                  <a:schemeClr val="tx1"/>
                </a:solidFill>
                <a:latin typeface="Arial" panose="020B0604020202020204" pitchFamily="34" charset="0"/>
              </a:defRPr>
            </a:lvl4pPr>
            <a:lvl5pPr marL="1157288" indent="-128588">
              <a:defRPr>
                <a:solidFill>
                  <a:schemeClr val="tx1"/>
                </a:solidFill>
                <a:latin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defRPr>
            </a:lvl9pPr>
          </a:lstStyle>
          <a:p>
            <a:fld id="{30B8D1E6-59FC-4708-96FB-860924C43063}" type="slidenum">
              <a:rPr lang="en-US" altLang="en-US" smtClean="0">
                <a:solidFill>
                  <a:srgbClr val="000000"/>
                </a:solidFill>
              </a:rPr>
              <a:pPr/>
              <a:t>39</a:t>
            </a:fld>
            <a:endParaRPr lang="en-US" altLang="en-US">
              <a:solidFill>
                <a:srgbClr val="000000"/>
              </a:solidFill>
            </a:endParaRPr>
          </a:p>
        </p:txBody>
      </p:sp>
    </p:spTree>
    <p:extLst>
      <p:ext uri="{BB962C8B-B14F-4D97-AF65-F5344CB8AC3E}">
        <p14:creationId xmlns:p14="http://schemas.microsoft.com/office/powerpoint/2010/main" val="1902960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C8F2F3A-EDE1-E04B-8E85-370E8B10EB4E}"/>
              </a:ext>
            </a:extLst>
          </p:cNvPr>
          <p:cNvSpPr>
            <a:spLocks noGrp="1"/>
          </p:cNvSpPr>
          <p:nvPr>
            <p:ph type="title"/>
          </p:nvPr>
        </p:nvSpPr>
        <p:spPr/>
        <p:txBody>
          <a:bodyPr>
            <a:normAutofit fontScale="90000"/>
          </a:bodyPr>
          <a:lstStyle/>
          <a:p>
            <a:r>
              <a:rPr lang="en-US" dirty="0"/>
              <a:t>The European landscape for CAR-T Cells (2)</a:t>
            </a:r>
          </a:p>
        </p:txBody>
      </p:sp>
      <p:sp>
        <p:nvSpPr>
          <p:cNvPr id="8" name="Espace réservé du contenu 7">
            <a:extLst>
              <a:ext uri="{FF2B5EF4-FFF2-40B4-BE49-F238E27FC236}">
                <a16:creationId xmlns="" xmlns:a16="http://schemas.microsoft.com/office/drawing/2014/main" id="{DECEBD97-5181-3B40-9276-CD7A5B0DE570}"/>
              </a:ext>
            </a:extLst>
          </p:cNvPr>
          <p:cNvSpPr>
            <a:spLocks noGrp="1"/>
          </p:cNvSpPr>
          <p:nvPr>
            <p:ph sz="half" idx="1"/>
          </p:nvPr>
        </p:nvSpPr>
        <p:spPr/>
        <p:txBody>
          <a:bodyPr>
            <a:noAutofit/>
          </a:bodyPr>
          <a:lstStyle/>
          <a:p>
            <a:pPr marL="214313" indent="-214313">
              <a:buFont typeface="Wingdings" pitchFamily="2" charset="2"/>
              <a:buChar char="Ø"/>
            </a:pPr>
            <a:r>
              <a:rPr lang="en-US" sz="1050" dirty="0"/>
              <a:t>Participation of EU centers and investigators to industry-sponsored clinical trials</a:t>
            </a:r>
          </a:p>
          <a:p>
            <a:pPr marL="214313" indent="-214313">
              <a:buFont typeface="Wingdings" pitchFamily="2" charset="2"/>
              <a:buChar char="Ø"/>
            </a:pPr>
            <a:r>
              <a:rPr lang="en-US" sz="1050" dirty="0"/>
              <a:t>The EBMT Cellular Therapy &amp; Immunobiology Working Party (CTIWP) survey 2018 (A </a:t>
            </a:r>
            <a:r>
              <a:rPr lang="en-US" sz="1050" dirty="0" err="1"/>
              <a:t>Urbano-Ispizua</a:t>
            </a:r>
            <a:r>
              <a:rPr lang="en-US" sz="1050" dirty="0"/>
              <a:t> et al; unpublished)</a:t>
            </a:r>
          </a:p>
          <a:p>
            <a:pPr marL="214313" indent="-214313">
              <a:buFont typeface="Wingdings" pitchFamily="2" charset="2"/>
              <a:buChar char="Ø"/>
            </a:pPr>
            <a:r>
              <a:rPr lang="en-US" sz="1050" dirty="0"/>
              <a:t>The EBMT CTIWP Workshops</a:t>
            </a:r>
          </a:p>
          <a:p>
            <a:pPr marL="600075" lvl="1" indent="-214313">
              <a:buFont typeface="Wingdings" pitchFamily="2" charset="2"/>
              <a:buChar char="Ø"/>
            </a:pPr>
            <a:r>
              <a:rPr lang="en-US" sz="1050" dirty="0"/>
              <a:t>Newly designed CAR-T Cells and IECs</a:t>
            </a:r>
          </a:p>
          <a:p>
            <a:pPr marL="857250" lvl="2" indent="-214313">
              <a:buFont typeface="Wingdings" pitchFamily="2" charset="2"/>
              <a:buChar char="Ø"/>
            </a:pPr>
            <a:r>
              <a:rPr lang="en-US" dirty="0"/>
              <a:t>Targeting other tumor antigens, new CAR design …</a:t>
            </a:r>
          </a:p>
          <a:p>
            <a:pPr marL="600075" lvl="1" indent="-214313">
              <a:buFont typeface="Wingdings" pitchFamily="2" charset="2"/>
              <a:buChar char="Ø"/>
            </a:pPr>
            <a:r>
              <a:rPr lang="en-US" sz="1050" dirty="0"/>
              <a:t>“biosimilars”</a:t>
            </a:r>
          </a:p>
          <a:p>
            <a:pPr marL="857250" lvl="2" indent="-214313">
              <a:buFont typeface="Wingdings" pitchFamily="2" charset="2"/>
              <a:buChar char="Ø"/>
            </a:pPr>
            <a:r>
              <a:rPr lang="en-US" dirty="0"/>
              <a:t>Covering indications that are not covered by approved and commercially available CAR-T cells</a:t>
            </a:r>
          </a:p>
        </p:txBody>
      </p:sp>
      <p:pic>
        <p:nvPicPr>
          <p:cNvPr id="10" name="Image 9">
            <a:extLst>
              <a:ext uri="{FF2B5EF4-FFF2-40B4-BE49-F238E27FC236}">
                <a16:creationId xmlns="" xmlns:a16="http://schemas.microsoft.com/office/drawing/2014/main" id="{2ADCCE5D-3572-DD4C-9417-BF08FF4C1912}"/>
              </a:ext>
            </a:extLst>
          </p:cNvPr>
          <p:cNvPicPr>
            <a:picLocks noChangeAspect="1"/>
          </p:cNvPicPr>
          <p:nvPr/>
        </p:nvPicPr>
        <p:blipFill>
          <a:blip r:embed="rId2"/>
          <a:stretch>
            <a:fillRect/>
          </a:stretch>
        </p:blipFill>
        <p:spPr>
          <a:xfrm>
            <a:off x="3715227" y="1530972"/>
            <a:ext cx="2671286" cy="2725388"/>
          </a:xfrm>
          <a:prstGeom prst="rect">
            <a:avLst/>
          </a:prstGeom>
        </p:spPr>
      </p:pic>
      <p:cxnSp>
        <p:nvCxnSpPr>
          <p:cNvPr id="12" name="Connecteur droit avec flèche 11">
            <a:extLst>
              <a:ext uri="{FF2B5EF4-FFF2-40B4-BE49-F238E27FC236}">
                <a16:creationId xmlns="" xmlns:a16="http://schemas.microsoft.com/office/drawing/2014/main" id="{8E706018-13E2-F041-9229-CC717CB2BBB4}"/>
              </a:ext>
            </a:extLst>
          </p:cNvPr>
          <p:cNvCxnSpPr/>
          <p:nvPr/>
        </p:nvCxnSpPr>
        <p:spPr>
          <a:xfrm>
            <a:off x="3078956" y="2571750"/>
            <a:ext cx="900113" cy="0"/>
          </a:xfrm>
          <a:prstGeom prst="straightConnector1">
            <a:avLst/>
          </a:prstGeom>
          <a:ln>
            <a:solidFill>
              <a:srgbClr val="C0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11708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B384F5-4D0E-4826-B02B-41B7B74E5CDB}"/>
              </a:ext>
            </a:extLst>
          </p:cNvPr>
          <p:cNvSpPr>
            <a:spLocks noGrp="1"/>
          </p:cNvSpPr>
          <p:nvPr>
            <p:ph type="title"/>
          </p:nvPr>
        </p:nvSpPr>
        <p:spPr>
          <a:xfrm>
            <a:off x="342900" y="728662"/>
            <a:ext cx="5143500" cy="642938"/>
          </a:xfrm>
        </p:spPr>
        <p:txBody>
          <a:bodyPr/>
          <a:lstStyle/>
          <a:p>
            <a:r>
              <a:rPr lang="en-US" sz="1800" b="1" dirty="0">
                <a:solidFill>
                  <a:srgbClr val="C00000"/>
                </a:solidFill>
              </a:rPr>
              <a:t>PASS</a:t>
            </a:r>
            <a:r>
              <a:rPr lang="en-US" sz="1800" dirty="0"/>
              <a:t> (Post Approval Safety Study) vs. </a:t>
            </a:r>
            <a:br>
              <a:rPr lang="en-US" sz="1800" dirty="0"/>
            </a:br>
            <a:r>
              <a:rPr lang="en-US" sz="1800" b="1" dirty="0">
                <a:solidFill>
                  <a:srgbClr val="C00000"/>
                </a:solidFill>
              </a:rPr>
              <a:t>REMS</a:t>
            </a:r>
            <a:r>
              <a:rPr lang="en-US" sz="1800" dirty="0"/>
              <a:t> (Risk Evaluation and Mitigation Strategies)</a:t>
            </a:r>
          </a:p>
        </p:txBody>
      </p:sp>
      <p:graphicFrame>
        <p:nvGraphicFramePr>
          <p:cNvPr id="6" name="Table 6">
            <a:extLst>
              <a:ext uri="{FF2B5EF4-FFF2-40B4-BE49-F238E27FC236}">
                <a16:creationId xmlns="" xmlns:a16="http://schemas.microsoft.com/office/drawing/2014/main" id="{32CFD017-EA65-426F-9624-53382C8BC2EA}"/>
              </a:ext>
            </a:extLst>
          </p:cNvPr>
          <p:cNvGraphicFramePr>
            <a:graphicFrameLocks noGrp="1"/>
          </p:cNvGraphicFramePr>
          <p:nvPr>
            <p:ph idx="1"/>
          </p:nvPr>
        </p:nvGraphicFramePr>
        <p:xfrm>
          <a:off x="342899" y="1414463"/>
          <a:ext cx="5666531" cy="2881187"/>
        </p:xfrm>
        <a:graphic>
          <a:graphicData uri="http://schemas.openxmlformats.org/drawingml/2006/table">
            <a:tbl>
              <a:tblPr firstRow="1" bandRow="1">
                <a:tableStyleId>{5C22544A-7EE6-4342-B048-85BDC9FD1C3A}</a:tableStyleId>
              </a:tblPr>
              <a:tblGrid>
                <a:gridCol w="1888844">
                  <a:extLst>
                    <a:ext uri="{9D8B030D-6E8A-4147-A177-3AD203B41FA5}">
                      <a16:colId xmlns="" xmlns:a16="http://schemas.microsoft.com/office/drawing/2014/main" val="2939898031"/>
                    </a:ext>
                  </a:extLst>
                </a:gridCol>
                <a:gridCol w="1888844">
                  <a:extLst>
                    <a:ext uri="{9D8B030D-6E8A-4147-A177-3AD203B41FA5}">
                      <a16:colId xmlns="" xmlns:a16="http://schemas.microsoft.com/office/drawing/2014/main" val="235576032"/>
                    </a:ext>
                  </a:extLst>
                </a:gridCol>
                <a:gridCol w="1888844">
                  <a:extLst>
                    <a:ext uri="{9D8B030D-6E8A-4147-A177-3AD203B41FA5}">
                      <a16:colId xmlns="" xmlns:a16="http://schemas.microsoft.com/office/drawing/2014/main" val="2257501638"/>
                    </a:ext>
                  </a:extLst>
                </a:gridCol>
              </a:tblGrid>
              <a:tr h="257175">
                <a:tc>
                  <a:txBody>
                    <a:bodyPr/>
                    <a:lstStyle/>
                    <a:p>
                      <a:endParaRPr lang="en-US" sz="1400"/>
                    </a:p>
                  </a:txBody>
                  <a:tcPr marL="51435" marR="51435" marT="25718" marB="25718"/>
                </a:tc>
                <a:tc>
                  <a:txBody>
                    <a:bodyPr/>
                    <a:lstStyle/>
                    <a:p>
                      <a:r>
                        <a:rPr lang="en-US" sz="1400" dirty="0"/>
                        <a:t>PASS</a:t>
                      </a:r>
                    </a:p>
                  </a:txBody>
                  <a:tcPr marL="51435" marR="51435" marT="25718" marB="25718"/>
                </a:tc>
                <a:tc>
                  <a:txBody>
                    <a:bodyPr/>
                    <a:lstStyle/>
                    <a:p>
                      <a:r>
                        <a:rPr lang="en-US" sz="1400" dirty="0"/>
                        <a:t>REMS</a:t>
                      </a:r>
                    </a:p>
                  </a:txBody>
                  <a:tcPr marL="51435" marR="51435" marT="25718" marB="25718"/>
                </a:tc>
                <a:extLst>
                  <a:ext uri="{0D108BD9-81ED-4DB2-BD59-A6C34878D82A}">
                    <a16:rowId xmlns="" xmlns:a16="http://schemas.microsoft.com/office/drawing/2014/main" val="562005610"/>
                  </a:ext>
                </a:extLst>
              </a:tr>
              <a:tr h="1080135">
                <a:tc>
                  <a:txBody>
                    <a:bodyPr/>
                    <a:lstStyle/>
                    <a:p>
                      <a:r>
                        <a:rPr lang="en-US" sz="1400" dirty="0"/>
                        <a:t>Structure</a:t>
                      </a:r>
                    </a:p>
                  </a:txBody>
                  <a:tcPr marL="51435" marR="51435" marT="25718" marB="25718"/>
                </a:tc>
                <a:tc>
                  <a:txBody>
                    <a:bodyPr/>
                    <a:lstStyle/>
                    <a:p>
                      <a:r>
                        <a:rPr lang="en-US" sz="1400" dirty="0"/>
                        <a:t>Observational prospective study</a:t>
                      </a:r>
                    </a:p>
                  </a:txBody>
                  <a:tcPr marL="51435" marR="51435" marT="25718" marB="25718"/>
                </a:tc>
                <a:tc>
                  <a:txBody>
                    <a:bodyPr/>
                    <a:lstStyle/>
                    <a:p>
                      <a:r>
                        <a:rPr lang="en-US" sz="1400" dirty="0"/>
                        <a:t>Comprehensive program to ensure safe of use, teaching, accessibility and assessments. </a:t>
                      </a:r>
                    </a:p>
                  </a:txBody>
                  <a:tcPr marL="51435" marR="51435" marT="25718" marB="25718"/>
                </a:tc>
                <a:extLst>
                  <a:ext uri="{0D108BD9-81ED-4DB2-BD59-A6C34878D82A}">
                    <a16:rowId xmlns="" xmlns:a16="http://schemas.microsoft.com/office/drawing/2014/main" val="3401745517"/>
                  </a:ext>
                </a:extLst>
              </a:tr>
              <a:tr h="463742">
                <a:tc>
                  <a:txBody>
                    <a:bodyPr/>
                    <a:lstStyle/>
                    <a:p>
                      <a:r>
                        <a:rPr lang="en-US" sz="1400" dirty="0"/>
                        <a:t>Requirement</a:t>
                      </a:r>
                    </a:p>
                  </a:txBody>
                  <a:tcPr marL="51435" marR="51435" marT="25718" marB="25718"/>
                </a:tc>
                <a:tc>
                  <a:txBody>
                    <a:bodyPr/>
                    <a:lstStyle/>
                    <a:p>
                      <a:r>
                        <a:rPr lang="en-US" sz="1400" dirty="0"/>
                        <a:t>Voluntary</a:t>
                      </a:r>
                    </a:p>
                  </a:txBody>
                  <a:tcPr marL="51435" marR="51435" marT="25718" marB="25718"/>
                </a:tc>
                <a:tc>
                  <a:txBody>
                    <a:bodyPr/>
                    <a:lstStyle/>
                    <a:p>
                      <a:r>
                        <a:rPr lang="en-US" sz="1400" dirty="0"/>
                        <a:t>Mandatory</a:t>
                      </a:r>
                    </a:p>
                  </a:txBody>
                  <a:tcPr marL="51435" marR="51435" marT="25718" marB="25718"/>
                </a:tc>
                <a:extLst>
                  <a:ext uri="{0D108BD9-81ED-4DB2-BD59-A6C34878D82A}">
                    <a16:rowId xmlns="" xmlns:a16="http://schemas.microsoft.com/office/drawing/2014/main" val="3195865704"/>
                  </a:ext>
                </a:extLst>
              </a:tr>
              <a:tr h="1080135">
                <a:tc>
                  <a:txBody>
                    <a:bodyPr/>
                    <a:lstStyle/>
                    <a:p>
                      <a:r>
                        <a:rPr lang="en-US" sz="1400" dirty="0"/>
                        <a:t>Outcomes</a:t>
                      </a:r>
                    </a:p>
                  </a:txBody>
                  <a:tcPr marL="51435" marR="51435" marT="25718" marB="25718"/>
                </a:tc>
                <a:tc>
                  <a:txBody>
                    <a:bodyPr/>
                    <a:lstStyle/>
                    <a:p>
                      <a:r>
                        <a:rPr lang="en-US" sz="1400" dirty="0"/>
                        <a:t>Subsequent neoplasms plus other safety and efficacy outcomes determined by a protocol</a:t>
                      </a:r>
                    </a:p>
                  </a:txBody>
                  <a:tcPr marL="51435" marR="51435" marT="25718" marB="25718"/>
                </a:tc>
                <a:tc>
                  <a:txBody>
                    <a:bodyPr/>
                    <a:lstStyle/>
                    <a:p>
                      <a:r>
                        <a:rPr lang="en-US" sz="1400" dirty="0"/>
                        <a:t>CRS/ICANS and treatment</a:t>
                      </a:r>
                    </a:p>
                  </a:txBody>
                  <a:tcPr marL="51435" marR="51435" marT="25718" marB="25718"/>
                </a:tc>
                <a:extLst>
                  <a:ext uri="{0D108BD9-81ED-4DB2-BD59-A6C34878D82A}">
                    <a16:rowId xmlns="" xmlns:a16="http://schemas.microsoft.com/office/drawing/2014/main" val="2275347668"/>
                  </a:ext>
                </a:extLst>
              </a:tr>
            </a:tbl>
          </a:graphicData>
        </a:graphic>
      </p:graphicFrame>
      <p:sp>
        <p:nvSpPr>
          <p:cNvPr id="4" name="Footer Placeholder 3">
            <a:extLst>
              <a:ext uri="{FF2B5EF4-FFF2-40B4-BE49-F238E27FC236}">
                <a16:creationId xmlns="" xmlns:a16="http://schemas.microsoft.com/office/drawing/2014/main" id="{ADEF335B-EA46-4BCA-8CE8-C2BEC8997252}"/>
              </a:ext>
            </a:extLst>
          </p:cNvPr>
          <p:cNvSpPr>
            <a:spLocks noGrp="1"/>
          </p:cNvSpPr>
          <p:nvPr>
            <p:ph type="ftr" sz="quarter" idx="10"/>
          </p:nvPr>
        </p:nvSpPr>
        <p:spPr/>
        <p:txBody>
          <a:bodyPr/>
          <a:lstStyle/>
          <a:p>
            <a:pPr>
              <a:defRPr/>
            </a:pPr>
            <a:endParaRPr lang="en-US"/>
          </a:p>
        </p:txBody>
      </p:sp>
      <p:sp>
        <p:nvSpPr>
          <p:cNvPr id="5" name="Slide Number Placeholder 4">
            <a:extLst>
              <a:ext uri="{FF2B5EF4-FFF2-40B4-BE49-F238E27FC236}">
                <a16:creationId xmlns="" xmlns:a16="http://schemas.microsoft.com/office/drawing/2014/main" id="{0BE304A1-BF83-439B-98B9-3911DDC97272}"/>
              </a:ext>
            </a:extLst>
          </p:cNvPr>
          <p:cNvSpPr>
            <a:spLocks noGrp="1"/>
          </p:cNvSpPr>
          <p:nvPr>
            <p:ph type="sldNum" sz="quarter" idx="11"/>
          </p:nvPr>
        </p:nvSpPr>
        <p:spPr/>
        <p:txBody>
          <a:bodyPr/>
          <a:lstStyle/>
          <a:p>
            <a:pPr>
              <a:defRPr/>
            </a:pPr>
            <a:fld id="{9F8623AF-65DB-466E-B5D1-B6C0738743F2}" type="slidenum">
              <a:rPr lang="en-US" altLang="en-US" smtClean="0"/>
              <a:pPr>
                <a:defRPr/>
              </a:pPr>
              <a:t>40</a:t>
            </a:fld>
            <a:endParaRPr lang="en-US" altLang="en-US" dirty="0"/>
          </a:p>
        </p:txBody>
      </p:sp>
    </p:spTree>
    <p:extLst>
      <p:ext uri="{BB962C8B-B14F-4D97-AF65-F5344CB8AC3E}">
        <p14:creationId xmlns:p14="http://schemas.microsoft.com/office/powerpoint/2010/main" val="808244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03DE65A-AD29-499E-8319-E34021449ADF}"/>
              </a:ext>
            </a:extLst>
          </p:cNvPr>
          <p:cNvSpPr>
            <a:spLocks noGrp="1"/>
          </p:cNvSpPr>
          <p:nvPr>
            <p:ph type="title"/>
          </p:nvPr>
        </p:nvSpPr>
        <p:spPr>
          <a:xfrm>
            <a:off x="342900" y="728662"/>
            <a:ext cx="5122069" cy="642938"/>
          </a:xfrm>
        </p:spPr>
        <p:txBody>
          <a:bodyPr/>
          <a:lstStyle/>
          <a:p>
            <a:r>
              <a:rPr lang="en-US" sz="2250" dirty="0"/>
              <a:t>Baseline Information Available in Registry</a:t>
            </a:r>
          </a:p>
        </p:txBody>
      </p:sp>
      <p:sp>
        <p:nvSpPr>
          <p:cNvPr id="5" name="Content Placeholder 4">
            <a:extLst>
              <a:ext uri="{FF2B5EF4-FFF2-40B4-BE49-F238E27FC236}">
                <a16:creationId xmlns="" xmlns:a16="http://schemas.microsoft.com/office/drawing/2014/main" id="{C376591F-33F1-43F4-B1E2-62DD73B447C8}"/>
              </a:ext>
            </a:extLst>
          </p:cNvPr>
          <p:cNvSpPr>
            <a:spLocks noGrp="1"/>
          </p:cNvSpPr>
          <p:nvPr>
            <p:ph idx="1"/>
          </p:nvPr>
        </p:nvSpPr>
        <p:spPr/>
        <p:txBody>
          <a:bodyPr>
            <a:normAutofit/>
          </a:bodyPr>
          <a:lstStyle/>
          <a:p>
            <a:r>
              <a:rPr lang="en-US" dirty="0">
                <a:solidFill>
                  <a:srgbClr val="0070C0"/>
                </a:solidFill>
              </a:rPr>
              <a:t>Patient-related</a:t>
            </a:r>
          </a:p>
          <a:p>
            <a:pPr lvl="1"/>
            <a:r>
              <a:rPr lang="en-US" dirty="0"/>
              <a:t>Age, sex, race/ethnicity</a:t>
            </a:r>
          </a:p>
          <a:p>
            <a:pPr lvl="1"/>
            <a:r>
              <a:rPr lang="en-US" dirty="0"/>
              <a:t>Comorbidities</a:t>
            </a:r>
          </a:p>
          <a:p>
            <a:pPr lvl="1"/>
            <a:r>
              <a:rPr lang="en-US" dirty="0"/>
              <a:t>KPS prior to infusion</a:t>
            </a:r>
          </a:p>
          <a:p>
            <a:r>
              <a:rPr lang="en-US" dirty="0">
                <a:solidFill>
                  <a:srgbClr val="0070C0"/>
                </a:solidFill>
              </a:rPr>
              <a:t>Disease-related</a:t>
            </a:r>
          </a:p>
          <a:p>
            <a:pPr lvl="1"/>
            <a:r>
              <a:rPr lang="en-US" dirty="0"/>
              <a:t>Sub-disease at diagnosis</a:t>
            </a:r>
          </a:p>
          <a:p>
            <a:pPr lvl="1"/>
            <a:r>
              <a:rPr lang="en-US" dirty="0"/>
              <a:t>Disease status prior to infusion</a:t>
            </a:r>
          </a:p>
          <a:p>
            <a:pPr lvl="1"/>
            <a:r>
              <a:rPr lang="en-US" dirty="0"/>
              <a:t>Cytogenetics</a:t>
            </a:r>
          </a:p>
          <a:p>
            <a:pPr lvl="1"/>
            <a:r>
              <a:rPr lang="en-US" dirty="0"/>
              <a:t>Lab values (CBC, blast %, </a:t>
            </a:r>
            <a:r>
              <a:rPr lang="en-US" dirty="0" err="1"/>
              <a:t>etc</a:t>
            </a:r>
            <a:r>
              <a:rPr lang="en-US" dirty="0"/>
              <a:t>)</a:t>
            </a:r>
          </a:p>
        </p:txBody>
      </p:sp>
      <p:sp>
        <p:nvSpPr>
          <p:cNvPr id="6" name="Content Placeholder 5">
            <a:extLst>
              <a:ext uri="{FF2B5EF4-FFF2-40B4-BE49-F238E27FC236}">
                <a16:creationId xmlns="" xmlns:a16="http://schemas.microsoft.com/office/drawing/2014/main" id="{7DF3E654-B247-4428-AA40-23419C9EA625}"/>
              </a:ext>
            </a:extLst>
          </p:cNvPr>
          <p:cNvSpPr>
            <a:spLocks noGrp="1"/>
          </p:cNvSpPr>
          <p:nvPr>
            <p:ph sz="half" idx="4294967295"/>
          </p:nvPr>
        </p:nvSpPr>
        <p:spPr>
          <a:xfrm>
            <a:off x="3829050" y="1414462"/>
            <a:ext cx="3028950" cy="2614613"/>
          </a:xfrm>
        </p:spPr>
        <p:txBody>
          <a:bodyPr/>
          <a:lstStyle/>
          <a:p>
            <a:r>
              <a:rPr lang="en-US" sz="1800" dirty="0">
                <a:solidFill>
                  <a:srgbClr val="0070C0"/>
                </a:solidFill>
              </a:rPr>
              <a:t>Therapy-related</a:t>
            </a:r>
          </a:p>
          <a:p>
            <a:pPr lvl="1"/>
            <a:r>
              <a:rPr lang="en-US" sz="1575" dirty="0"/>
              <a:t>Prior lines of therapies</a:t>
            </a:r>
          </a:p>
          <a:p>
            <a:pPr lvl="1"/>
            <a:r>
              <a:rPr lang="en-US" sz="1575" dirty="0"/>
              <a:t>LD chemo</a:t>
            </a:r>
          </a:p>
          <a:p>
            <a:pPr lvl="1"/>
            <a:r>
              <a:rPr lang="en-US" sz="1575" dirty="0"/>
              <a:t>Time of leukapheresis</a:t>
            </a:r>
          </a:p>
        </p:txBody>
      </p:sp>
    </p:spTree>
    <p:extLst>
      <p:ext uri="{BB962C8B-B14F-4D97-AF65-F5344CB8AC3E}">
        <p14:creationId xmlns:p14="http://schemas.microsoft.com/office/powerpoint/2010/main" val="2952153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1880F41-2006-441C-BA14-9B6E6F69F1B6}"/>
              </a:ext>
            </a:extLst>
          </p:cNvPr>
          <p:cNvSpPr>
            <a:spLocks noGrp="1"/>
          </p:cNvSpPr>
          <p:nvPr>
            <p:ph type="title"/>
          </p:nvPr>
        </p:nvSpPr>
        <p:spPr/>
        <p:txBody>
          <a:bodyPr/>
          <a:lstStyle/>
          <a:p>
            <a:r>
              <a:rPr lang="en-US" sz="2250" dirty="0"/>
              <a:t>Outcomes Derived from Registry Data</a:t>
            </a:r>
          </a:p>
        </p:txBody>
      </p:sp>
      <p:sp>
        <p:nvSpPr>
          <p:cNvPr id="2" name="Content Placeholder 1">
            <a:extLst>
              <a:ext uri="{FF2B5EF4-FFF2-40B4-BE49-F238E27FC236}">
                <a16:creationId xmlns="" xmlns:a16="http://schemas.microsoft.com/office/drawing/2014/main" id="{314EE041-1FED-4B87-ABED-8831FD3B4F6B}"/>
              </a:ext>
            </a:extLst>
          </p:cNvPr>
          <p:cNvSpPr>
            <a:spLocks noGrp="1"/>
          </p:cNvSpPr>
          <p:nvPr>
            <p:ph idx="1"/>
          </p:nvPr>
        </p:nvSpPr>
        <p:spPr/>
        <p:txBody>
          <a:bodyPr>
            <a:normAutofit lnSpcReduction="10000"/>
          </a:bodyPr>
          <a:lstStyle/>
          <a:p>
            <a:r>
              <a:rPr lang="en-US" dirty="0">
                <a:solidFill>
                  <a:srgbClr val="0070C0"/>
                </a:solidFill>
              </a:rPr>
              <a:t>Safety outcomes</a:t>
            </a:r>
          </a:p>
          <a:p>
            <a:pPr lvl="1"/>
            <a:r>
              <a:rPr lang="en-US" dirty="0"/>
              <a:t>CRS</a:t>
            </a:r>
          </a:p>
          <a:p>
            <a:pPr lvl="1"/>
            <a:r>
              <a:rPr lang="en-US" dirty="0"/>
              <a:t>ICANS</a:t>
            </a:r>
          </a:p>
          <a:p>
            <a:pPr lvl="1"/>
            <a:r>
              <a:rPr lang="en-US" dirty="0"/>
              <a:t>Prolonged cytopenia</a:t>
            </a:r>
          </a:p>
          <a:p>
            <a:pPr lvl="1"/>
            <a:r>
              <a:rPr lang="en-US" dirty="0"/>
              <a:t>Grade 3-4 organ toxicities</a:t>
            </a:r>
          </a:p>
          <a:p>
            <a:pPr lvl="1"/>
            <a:r>
              <a:rPr lang="en-US" dirty="0"/>
              <a:t>Hypogammaglobulinemia</a:t>
            </a:r>
          </a:p>
          <a:p>
            <a:pPr lvl="1"/>
            <a:r>
              <a:rPr lang="en-US" dirty="0"/>
              <a:t>Tumor lysis syndrome</a:t>
            </a:r>
          </a:p>
          <a:p>
            <a:pPr lvl="1"/>
            <a:r>
              <a:rPr lang="en-US" dirty="0"/>
              <a:t>Serious infections</a:t>
            </a:r>
          </a:p>
          <a:p>
            <a:pPr lvl="1"/>
            <a:r>
              <a:rPr lang="en-US" dirty="0"/>
              <a:t>Subsequent neoplasm</a:t>
            </a:r>
          </a:p>
          <a:p>
            <a:pPr lvl="1"/>
            <a:r>
              <a:rPr lang="en-US" dirty="0"/>
              <a:t>Pregnancy</a:t>
            </a:r>
          </a:p>
          <a:p>
            <a:pPr lvl="1"/>
            <a:endParaRPr lang="en-US" dirty="0"/>
          </a:p>
        </p:txBody>
      </p:sp>
      <p:sp>
        <p:nvSpPr>
          <p:cNvPr id="3" name="Content Placeholder 2">
            <a:extLst>
              <a:ext uri="{FF2B5EF4-FFF2-40B4-BE49-F238E27FC236}">
                <a16:creationId xmlns="" xmlns:a16="http://schemas.microsoft.com/office/drawing/2014/main" id="{1FCDEF5D-F487-4932-8DD7-E4C3245E2F22}"/>
              </a:ext>
            </a:extLst>
          </p:cNvPr>
          <p:cNvSpPr>
            <a:spLocks noGrp="1"/>
          </p:cNvSpPr>
          <p:nvPr>
            <p:ph sz="half" idx="4294967295"/>
          </p:nvPr>
        </p:nvSpPr>
        <p:spPr>
          <a:xfrm>
            <a:off x="3829050" y="1414462"/>
            <a:ext cx="3028950" cy="2614613"/>
          </a:xfrm>
        </p:spPr>
        <p:txBody>
          <a:bodyPr/>
          <a:lstStyle/>
          <a:p>
            <a:r>
              <a:rPr lang="en-US" sz="1800" dirty="0">
                <a:solidFill>
                  <a:srgbClr val="0070C0"/>
                </a:solidFill>
              </a:rPr>
              <a:t>Efficacy outcomes</a:t>
            </a:r>
          </a:p>
          <a:p>
            <a:pPr lvl="1"/>
            <a:r>
              <a:rPr lang="en-US" sz="1575" dirty="0"/>
              <a:t>Best overall response (BOR)</a:t>
            </a:r>
          </a:p>
          <a:p>
            <a:pPr lvl="1"/>
            <a:r>
              <a:rPr lang="en-US" sz="1575" dirty="0"/>
              <a:t>Duration of response (DOR)</a:t>
            </a:r>
          </a:p>
          <a:p>
            <a:pPr lvl="1"/>
            <a:r>
              <a:rPr lang="en-US" sz="1575" dirty="0"/>
              <a:t>Relapse/disease progression</a:t>
            </a:r>
          </a:p>
          <a:p>
            <a:pPr lvl="1"/>
            <a:r>
              <a:rPr lang="en-US" sz="1575" dirty="0"/>
              <a:t>Disease-free survival/progression-free survival (DFS/PFS)</a:t>
            </a:r>
          </a:p>
          <a:p>
            <a:pPr lvl="1"/>
            <a:r>
              <a:rPr lang="en-US" sz="1575" dirty="0"/>
              <a:t>Overall survival (OS)</a:t>
            </a:r>
          </a:p>
        </p:txBody>
      </p:sp>
    </p:spTree>
    <p:extLst>
      <p:ext uri="{BB962C8B-B14F-4D97-AF65-F5344CB8AC3E}">
        <p14:creationId xmlns:p14="http://schemas.microsoft.com/office/powerpoint/2010/main" val="3888060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C679CB5B-B712-4BAF-A86D-732B7E2D5D90}"/>
              </a:ext>
            </a:extLst>
          </p:cNvPr>
          <p:cNvSpPr>
            <a:spLocks noGrp="1"/>
          </p:cNvSpPr>
          <p:nvPr>
            <p:ph type="title"/>
          </p:nvPr>
        </p:nvSpPr>
        <p:spPr>
          <a:xfrm>
            <a:off x="342900" y="771525"/>
            <a:ext cx="6172200" cy="642938"/>
          </a:xfrm>
        </p:spPr>
        <p:txBody>
          <a:bodyPr/>
          <a:lstStyle/>
          <a:p>
            <a:r>
              <a:rPr lang="en-US" sz="1913" dirty="0"/>
              <a:t>Number of CAR T cell infusions: 2016-2021 </a:t>
            </a:r>
            <a:br>
              <a:rPr lang="en-US" sz="1913" dirty="0"/>
            </a:br>
            <a:r>
              <a:rPr lang="en-US" sz="1913" dirty="0"/>
              <a:t>(4,886 patients and 5,129 infusions) </a:t>
            </a:r>
          </a:p>
        </p:txBody>
      </p:sp>
      <p:graphicFrame>
        <p:nvGraphicFramePr>
          <p:cNvPr id="10" name="Content Placeholder 9">
            <a:extLst>
              <a:ext uri="{FF2B5EF4-FFF2-40B4-BE49-F238E27FC236}">
                <a16:creationId xmlns="" xmlns:a16="http://schemas.microsoft.com/office/drawing/2014/main" id="{4B2C6587-890C-4EF8-9BD8-D6528CA9798F}"/>
              </a:ext>
            </a:extLst>
          </p:cNvPr>
          <p:cNvGraphicFramePr>
            <a:graphicFrameLocks noGrp="1"/>
          </p:cNvGraphicFramePr>
          <p:nvPr>
            <p:ph idx="1"/>
          </p:nvPr>
        </p:nvGraphicFramePr>
        <p:xfrm>
          <a:off x="257175" y="1414462"/>
          <a:ext cx="6172200" cy="2717321"/>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 xmlns:a16="http://schemas.microsoft.com/office/drawing/2014/main" id="{E5B42364-0212-402D-9FEF-F1F7FD9C3E68}"/>
              </a:ext>
            </a:extLst>
          </p:cNvPr>
          <p:cNvSpPr>
            <a:spLocks noGrp="1"/>
          </p:cNvSpPr>
          <p:nvPr>
            <p:ph type="ftr" sz="quarter" idx="10"/>
          </p:nvPr>
        </p:nvSpPr>
        <p:spPr/>
        <p:txBody>
          <a:bodyPr/>
          <a:lstStyle/>
          <a:p>
            <a:pPr defTabSz="514350">
              <a:defRPr/>
            </a:pPr>
            <a:r>
              <a:rPr lang="en-US" dirty="0"/>
              <a:t>Data Incomplete for 2020 &amp; 2021</a:t>
            </a:r>
          </a:p>
        </p:txBody>
      </p:sp>
      <p:sp>
        <p:nvSpPr>
          <p:cNvPr id="5" name="Slide Number Placeholder 4">
            <a:extLst>
              <a:ext uri="{FF2B5EF4-FFF2-40B4-BE49-F238E27FC236}">
                <a16:creationId xmlns="" xmlns:a16="http://schemas.microsoft.com/office/drawing/2014/main" id="{4F305F90-E550-4C1F-8E25-5412D2965B65}"/>
              </a:ext>
            </a:extLst>
          </p:cNvPr>
          <p:cNvSpPr>
            <a:spLocks noGrp="1"/>
          </p:cNvSpPr>
          <p:nvPr>
            <p:ph type="sldNum" sz="quarter" idx="11"/>
          </p:nvPr>
        </p:nvSpPr>
        <p:spPr/>
        <p:txBody>
          <a:bodyPr/>
          <a:lstStyle/>
          <a:p>
            <a:pPr defTabSz="514350">
              <a:defRPr/>
            </a:pPr>
            <a:fld id="{2F10E044-7846-49DF-9D4E-C3E634902D9B}" type="slidenum">
              <a:rPr lang="en-US" altLang="en-US"/>
              <a:pPr defTabSz="514350">
                <a:defRPr/>
              </a:pPr>
              <a:t>43</a:t>
            </a:fld>
            <a:endParaRPr lang="en-US" altLang="en-US"/>
          </a:p>
        </p:txBody>
      </p:sp>
      <p:sp>
        <p:nvSpPr>
          <p:cNvPr id="2" name="TextBox 1">
            <a:extLst>
              <a:ext uri="{FF2B5EF4-FFF2-40B4-BE49-F238E27FC236}">
                <a16:creationId xmlns="" xmlns:a16="http://schemas.microsoft.com/office/drawing/2014/main" id="{94C1FD6F-454A-46E3-AD7C-9F96714A5F8A}"/>
              </a:ext>
            </a:extLst>
          </p:cNvPr>
          <p:cNvSpPr txBox="1"/>
          <p:nvPr/>
        </p:nvSpPr>
        <p:spPr>
          <a:xfrm>
            <a:off x="3214688" y="4216019"/>
            <a:ext cx="873957" cy="248209"/>
          </a:xfrm>
          <a:prstGeom prst="rect">
            <a:avLst/>
          </a:prstGeom>
          <a:noFill/>
        </p:spPr>
        <p:txBody>
          <a:bodyPr wrap="none" rtlCol="0">
            <a:spAutoFit/>
          </a:bodyPr>
          <a:lstStyle/>
          <a:p>
            <a:pPr defTabSz="514350">
              <a:defRPr/>
            </a:pPr>
            <a:r>
              <a:rPr lang="en-US" sz="1013" dirty="0">
                <a:solidFill>
                  <a:srgbClr val="000000"/>
                </a:solidFill>
              </a:rPr>
              <a:t>Cumulative </a:t>
            </a:r>
          </a:p>
        </p:txBody>
      </p:sp>
    </p:spTree>
    <p:extLst>
      <p:ext uri="{BB962C8B-B14F-4D97-AF65-F5344CB8AC3E}">
        <p14:creationId xmlns:p14="http://schemas.microsoft.com/office/powerpoint/2010/main" val="1335556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38826F-4D73-492E-91A5-B80F0453752E}"/>
              </a:ext>
            </a:extLst>
          </p:cNvPr>
          <p:cNvSpPr>
            <a:spLocks noGrp="1"/>
          </p:cNvSpPr>
          <p:nvPr>
            <p:ph type="title"/>
          </p:nvPr>
        </p:nvSpPr>
        <p:spPr/>
        <p:txBody>
          <a:bodyPr/>
          <a:lstStyle/>
          <a:p>
            <a:r>
              <a:rPr lang="en-US" sz="1913" dirty="0"/>
              <a:t>CAR T Cell Indications: 2016-2021 (N=4,886)</a:t>
            </a:r>
          </a:p>
        </p:txBody>
      </p:sp>
      <p:graphicFrame>
        <p:nvGraphicFramePr>
          <p:cNvPr id="8" name="Content Placeholder 7">
            <a:extLst>
              <a:ext uri="{FF2B5EF4-FFF2-40B4-BE49-F238E27FC236}">
                <a16:creationId xmlns="" xmlns:a16="http://schemas.microsoft.com/office/drawing/2014/main" id="{664CF5A3-4922-4728-9B0D-FA4B68838DBE}"/>
              </a:ext>
            </a:extLst>
          </p:cNvPr>
          <p:cNvGraphicFramePr>
            <a:graphicFrameLocks noGrp="1"/>
          </p:cNvGraphicFramePr>
          <p:nvPr>
            <p:ph idx="1"/>
            <p:extLst/>
          </p:nvPr>
        </p:nvGraphicFramePr>
        <p:xfrm>
          <a:off x="-536638" y="1557640"/>
          <a:ext cx="4372832" cy="2172443"/>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 xmlns:a16="http://schemas.microsoft.com/office/drawing/2014/main" id="{906141E2-2FF5-4887-B7AF-5ED3D37ACE99}"/>
              </a:ext>
            </a:extLst>
          </p:cNvPr>
          <p:cNvSpPr>
            <a:spLocks noGrp="1"/>
          </p:cNvSpPr>
          <p:nvPr>
            <p:ph type="ftr" sz="quarter" idx="10"/>
          </p:nvPr>
        </p:nvSpPr>
        <p:spPr/>
        <p:txBody>
          <a:bodyPr/>
          <a:lstStyle/>
          <a:p>
            <a:pPr defTabSz="514350">
              <a:defRPr/>
            </a:pPr>
            <a:endParaRPr lang="en-US" sz="1125"/>
          </a:p>
        </p:txBody>
      </p:sp>
      <p:sp>
        <p:nvSpPr>
          <p:cNvPr id="5" name="Slide Number Placeholder 4">
            <a:extLst>
              <a:ext uri="{FF2B5EF4-FFF2-40B4-BE49-F238E27FC236}">
                <a16:creationId xmlns="" xmlns:a16="http://schemas.microsoft.com/office/drawing/2014/main" id="{EEED1DB3-7DF0-47EB-B1E9-B92825B54C0E}"/>
              </a:ext>
            </a:extLst>
          </p:cNvPr>
          <p:cNvSpPr>
            <a:spLocks noGrp="1"/>
          </p:cNvSpPr>
          <p:nvPr>
            <p:ph type="sldNum" sz="quarter" idx="11"/>
          </p:nvPr>
        </p:nvSpPr>
        <p:spPr/>
        <p:txBody>
          <a:bodyPr/>
          <a:lstStyle/>
          <a:p>
            <a:pPr defTabSz="514350">
              <a:defRPr/>
            </a:pPr>
            <a:fld id="{2F10E044-7846-49DF-9D4E-C3E634902D9B}" type="slidenum">
              <a:rPr lang="en-US" altLang="en-US" sz="675"/>
              <a:pPr defTabSz="514350">
                <a:defRPr/>
              </a:pPr>
              <a:t>44</a:t>
            </a:fld>
            <a:endParaRPr lang="en-US" altLang="en-US" sz="675"/>
          </a:p>
        </p:txBody>
      </p:sp>
      <p:sp>
        <p:nvSpPr>
          <p:cNvPr id="9" name="TextBox 8">
            <a:extLst>
              <a:ext uri="{FF2B5EF4-FFF2-40B4-BE49-F238E27FC236}">
                <a16:creationId xmlns="" xmlns:a16="http://schemas.microsoft.com/office/drawing/2014/main" id="{2BCB780F-4CE4-4B93-B0BF-6ECACB22D513}"/>
              </a:ext>
            </a:extLst>
          </p:cNvPr>
          <p:cNvSpPr txBox="1"/>
          <p:nvPr/>
        </p:nvSpPr>
        <p:spPr>
          <a:xfrm>
            <a:off x="2657618" y="3543904"/>
            <a:ext cx="1781366" cy="784830"/>
          </a:xfrm>
          <a:prstGeom prst="rect">
            <a:avLst/>
          </a:prstGeom>
          <a:noFill/>
          <a:ln>
            <a:solidFill>
              <a:schemeClr val="tx1"/>
            </a:solidFill>
          </a:ln>
        </p:spPr>
        <p:txBody>
          <a:bodyPr wrap="square" rtlCol="0">
            <a:spAutoFit/>
          </a:bodyPr>
          <a:lstStyle/>
          <a:p>
            <a:pPr defTabSz="514350">
              <a:defRPr/>
            </a:pPr>
            <a:r>
              <a:rPr lang="en-US" sz="1125" dirty="0">
                <a:solidFill>
                  <a:srgbClr val="000000"/>
                </a:solidFill>
              </a:rPr>
              <a:t>Centers: 176 (US 95%)</a:t>
            </a:r>
          </a:p>
          <a:p>
            <a:pPr defTabSz="514350">
              <a:defRPr/>
            </a:pPr>
            <a:r>
              <a:rPr lang="en-US" sz="1125" dirty="0">
                <a:solidFill>
                  <a:srgbClr val="000000"/>
                </a:solidFill>
              </a:rPr>
              <a:t>Median age: 59 y (&lt;1-91)y</a:t>
            </a:r>
          </a:p>
          <a:p>
            <a:pPr defTabSz="514350">
              <a:defRPr/>
            </a:pPr>
            <a:r>
              <a:rPr lang="en-US" sz="1125" dirty="0">
                <a:solidFill>
                  <a:srgbClr val="000000"/>
                </a:solidFill>
              </a:rPr>
              <a:t>Prior HCT: 33%  </a:t>
            </a:r>
          </a:p>
        </p:txBody>
      </p:sp>
      <p:graphicFrame>
        <p:nvGraphicFramePr>
          <p:cNvPr id="7" name="Content Placeholder 7">
            <a:extLst>
              <a:ext uri="{FF2B5EF4-FFF2-40B4-BE49-F238E27FC236}">
                <a16:creationId xmlns="" xmlns:a16="http://schemas.microsoft.com/office/drawing/2014/main" id="{85A17E18-8484-4A27-B5FA-756BDDE5390E}"/>
              </a:ext>
            </a:extLst>
          </p:cNvPr>
          <p:cNvGraphicFramePr>
            <a:graphicFrameLocks/>
          </p:cNvGraphicFramePr>
          <p:nvPr>
            <p:extLst/>
          </p:nvPr>
        </p:nvGraphicFramePr>
        <p:xfrm>
          <a:off x="2828926" y="1521340"/>
          <a:ext cx="4372832" cy="21724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0220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A549253-E308-480D-B895-73548038AB24}"/>
              </a:ext>
            </a:extLst>
          </p:cNvPr>
          <p:cNvSpPr>
            <a:spLocks noGrp="1"/>
          </p:cNvSpPr>
          <p:nvPr>
            <p:ph type="title"/>
          </p:nvPr>
        </p:nvSpPr>
        <p:spPr>
          <a:xfrm>
            <a:off x="342900" y="728662"/>
            <a:ext cx="5126355" cy="642938"/>
          </a:xfrm>
        </p:spPr>
        <p:txBody>
          <a:bodyPr/>
          <a:lstStyle/>
          <a:p>
            <a:r>
              <a:rPr lang="en-US" sz="2138" dirty="0"/>
              <a:t>Industry-sponsored Projects</a:t>
            </a:r>
          </a:p>
        </p:txBody>
      </p:sp>
      <p:graphicFrame>
        <p:nvGraphicFramePr>
          <p:cNvPr id="7" name="Content Placeholder 6">
            <a:extLst>
              <a:ext uri="{FF2B5EF4-FFF2-40B4-BE49-F238E27FC236}">
                <a16:creationId xmlns="" xmlns:a16="http://schemas.microsoft.com/office/drawing/2014/main" id="{BE6036BD-9271-4973-8611-DD3563B12A49}"/>
              </a:ext>
            </a:extLst>
          </p:cNvPr>
          <p:cNvGraphicFramePr>
            <a:graphicFrameLocks noGrp="1"/>
          </p:cNvGraphicFramePr>
          <p:nvPr>
            <p:ph idx="1"/>
            <p:extLst/>
          </p:nvPr>
        </p:nvGraphicFramePr>
        <p:xfrm>
          <a:off x="182880" y="1343507"/>
          <a:ext cx="6571348" cy="3057525"/>
        </p:xfrm>
        <a:graphic>
          <a:graphicData uri="http://schemas.openxmlformats.org/drawingml/2006/table">
            <a:tbl>
              <a:tblPr firstRow="1" bandRow="1">
                <a:tableStyleId>{2D5ABB26-0587-4C30-8999-92F81FD0307C}</a:tableStyleId>
              </a:tblPr>
              <a:tblGrid>
                <a:gridCol w="1642837">
                  <a:extLst>
                    <a:ext uri="{9D8B030D-6E8A-4147-A177-3AD203B41FA5}">
                      <a16:colId xmlns="" xmlns:a16="http://schemas.microsoft.com/office/drawing/2014/main" val="1993784200"/>
                    </a:ext>
                  </a:extLst>
                </a:gridCol>
                <a:gridCol w="579941">
                  <a:extLst>
                    <a:ext uri="{9D8B030D-6E8A-4147-A177-3AD203B41FA5}">
                      <a16:colId xmlns="" xmlns:a16="http://schemas.microsoft.com/office/drawing/2014/main" val="2746313029"/>
                    </a:ext>
                  </a:extLst>
                </a:gridCol>
                <a:gridCol w="2808410">
                  <a:extLst>
                    <a:ext uri="{9D8B030D-6E8A-4147-A177-3AD203B41FA5}">
                      <a16:colId xmlns="" xmlns:a16="http://schemas.microsoft.com/office/drawing/2014/main" val="2068281408"/>
                    </a:ext>
                  </a:extLst>
                </a:gridCol>
                <a:gridCol w="1540160">
                  <a:extLst>
                    <a:ext uri="{9D8B030D-6E8A-4147-A177-3AD203B41FA5}">
                      <a16:colId xmlns="" xmlns:a16="http://schemas.microsoft.com/office/drawing/2014/main" val="273957105"/>
                    </a:ext>
                  </a:extLst>
                </a:gridCol>
              </a:tblGrid>
              <a:tr h="208598">
                <a:tc>
                  <a:txBody>
                    <a:bodyPr/>
                    <a:lstStyle/>
                    <a:p>
                      <a:r>
                        <a:rPr lang="en-US" sz="900" b="1" dirty="0">
                          <a:solidFill>
                            <a:schemeClr val="accent2"/>
                          </a:solidFill>
                        </a:rPr>
                        <a:t>Project</a:t>
                      </a:r>
                    </a:p>
                  </a:txBody>
                  <a:tcPr marL="51435" marR="51435" marT="25718" marB="25718">
                    <a:solidFill>
                      <a:schemeClr val="bg1"/>
                    </a:solidFill>
                  </a:tcPr>
                </a:tc>
                <a:tc>
                  <a:txBody>
                    <a:bodyPr/>
                    <a:lstStyle/>
                    <a:p>
                      <a:r>
                        <a:rPr lang="en-US" sz="900" b="1" dirty="0">
                          <a:solidFill>
                            <a:schemeClr val="accent2"/>
                          </a:solidFill>
                        </a:rPr>
                        <a:t>Sponsor</a:t>
                      </a:r>
                    </a:p>
                  </a:txBody>
                  <a:tcPr marL="51435" marR="51435" marT="25718" marB="25718">
                    <a:solidFill>
                      <a:schemeClr val="bg1"/>
                    </a:solidFill>
                  </a:tcPr>
                </a:tc>
                <a:tc>
                  <a:txBody>
                    <a:bodyPr/>
                    <a:lstStyle/>
                    <a:p>
                      <a:r>
                        <a:rPr lang="en-US" sz="900" b="1" dirty="0">
                          <a:solidFill>
                            <a:schemeClr val="accent2"/>
                          </a:solidFill>
                        </a:rPr>
                        <a:t>Objective</a:t>
                      </a:r>
                    </a:p>
                  </a:txBody>
                  <a:tcPr marL="51435" marR="51435" marT="25718" marB="25718">
                    <a:solidFill>
                      <a:schemeClr val="bg1"/>
                    </a:solidFill>
                  </a:tcPr>
                </a:tc>
                <a:tc>
                  <a:txBody>
                    <a:bodyPr/>
                    <a:lstStyle/>
                    <a:p>
                      <a:r>
                        <a:rPr lang="en-US" sz="900" b="1" dirty="0">
                          <a:solidFill>
                            <a:schemeClr val="accent2"/>
                          </a:solidFill>
                        </a:rPr>
                        <a:t>Timeline/Duration</a:t>
                      </a:r>
                    </a:p>
                  </a:txBody>
                  <a:tcPr marL="51435" marR="51435" marT="25718" marB="25718">
                    <a:solidFill>
                      <a:schemeClr val="bg1"/>
                    </a:solidFill>
                  </a:tcPr>
                </a:tc>
                <a:extLst>
                  <a:ext uri="{0D108BD9-81ED-4DB2-BD59-A6C34878D82A}">
                    <a16:rowId xmlns="" xmlns:a16="http://schemas.microsoft.com/office/drawing/2014/main" val="1685141865"/>
                  </a:ext>
                </a:extLst>
              </a:tr>
              <a:tr h="462915">
                <a:tc>
                  <a:txBody>
                    <a:bodyPr/>
                    <a:lstStyle/>
                    <a:p>
                      <a:r>
                        <a:rPr lang="en-US" sz="900" b="1" dirty="0" err="1">
                          <a:solidFill>
                            <a:schemeClr val="accent1"/>
                          </a:solidFill>
                        </a:rPr>
                        <a:t>Yescarta</a:t>
                      </a:r>
                      <a:r>
                        <a:rPr lang="en-US" sz="900" b="1" dirty="0">
                          <a:solidFill>
                            <a:schemeClr val="accent1"/>
                          </a:solidFill>
                        </a:rPr>
                        <a:t> LTFU</a:t>
                      </a:r>
                    </a:p>
                    <a:p>
                      <a:pPr>
                        <a:spcBef>
                          <a:spcPts val="600"/>
                        </a:spcBef>
                      </a:pPr>
                      <a:r>
                        <a:rPr lang="en-US" sz="900" b="1" dirty="0">
                          <a:solidFill>
                            <a:schemeClr val="accent1"/>
                          </a:solidFill>
                        </a:rPr>
                        <a:t>(Axicabtagene </a:t>
                      </a:r>
                      <a:r>
                        <a:rPr lang="en-US" sz="900" b="1" dirty="0" err="1">
                          <a:solidFill>
                            <a:schemeClr val="accent1"/>
                          </a:solidFill>
                        </a:rPr>
                        <a:t>ciloleucel</a:t>
                      </a:r>
                      <a:r>
                        <a:rPr lang="en-US" sz="900" b="1" dirty="0">
                          <a:solidFill>
                            <a:schemeClr val="accent1"/>
                          </a:solidFill>
                        </a:rPr>
                        <a:t>)</a:t>
                      </a:r>
                    </a:p>
                  </a:txBody>
                  <a:tcPr marL="51435" marR="51435" marT="25718" marB="25718">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t>Kite</a:t>
                      </a:r>
                    </a:p>
                  </a:txBody>
                  <a:tcPr marL="51435" marR="51435" marT="25718" marB="25718">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Safety and efficacy outcomes (PASS)</a:t>
                      </a:r>
                    </a:p>
                    <a:p>
                      <a:r>
                        <a:rPr lang="en-US" sz="900" b="1" dirty="0">
                          <a:solidFill>
                            <a:schemeClr val="accent3"/>
                          </a:solidFill>
                        </a:rPr>
                        <a:t>N=1,800 </a:t>
                      </a:r>
                      <a:r>
                        <a:rPr lang="en-US" sz="900" b="0" dirty="0">
                          <a:solidFill>
                            <a:schemeClr val="tx1"/>
                          </a:solidFill>
                        </a:rPr>
                        <a:t>(Current 1500 LBL</a:t>
                      </a:r>
                      <a:r>
                        <a:rPr lang="en-US" sz="900" b="0">
                          <a:solidFill>
                            <a:schemeClr val="tx1"/>
                          </a:solidFill>
                        </a:rPr>
                        <a:t>, 79 </a:t>
                      </a:r>
                      <a:r>
                        <a:rPr lang="en-US" sz="900" b="0" dirty="0">
                          <a:solidFill>
                            <a:schemeClr val="tx1"/>
                          </a:solidFill>
                        </a:rPr>
                        <a:t>FL)</a:t>
                      </a:r>
                      <a:endParaRPr lang="en-US" sz="900" b="0" i="1" dirty="0">
                        <a:solidFill>
                          <a:schemeClr val="accent3"/>
                        </a:solidFill>
                      </a:endParaRPr>
                    </a:p>
                    <a:p>
                      <a:r>
                        <a:rPr lang="en-US" sz="900" b="1" dirty="0">
                          <a:solidFill>
                            <a:schemeClr val="accent3"/>
                          </a:solidFill>
                        </a:rPr>
                        <a:t>Diseases: DLBCL (1500), FL (300) </a:t>
                      </a:r>
                    </a:p>
                  </a:txBody>
                  <a:tcPr marL="51435" marR="51435" marT="25718" marB="25718">
                    <a:lnB w="12700" cap="flat" cmpd="sng" algn="ctr">
                      <a:solidFill>
                        <a:schemeClr val="tx1"/>
                      </a:solidFill>
                      <a:prstDash val="solid"/>
                      <a:round/>
                      <a:headEnd type="none" w="med" len="med"/>
                      <a:tailEnd type="none" w="med" len="med"/>
                    </a:lnB>
                    <a:solidFill>
                      <a:schemeClr val="bg1"/>
                    </a:solidFill>
                  </a:tcPr>
                </a:tc>
                <a:tc>
                  <a:txBody>
                    <a:bodyPr/>
                    <a:lstStyle/>
                    <a:p>
                      <a:r>
                        <a:rPr lang="en-US" sz="900" b="1" dirty="0">
                          <a:solidFill>
                            <a:schemeClr val="accent3"/>
                          </a:solidFill>
                        </a:rPr>
                        <a:t>07/2018</a:t>
                      </a:r>
                    </a:p>
                    <a:p>
                      <a:r>
                        <a:rPr lang="en-US" sz="900" b="1" dirty="0">
                          <a:solidFill>
                            <a:schemeClr val="accent3"/>
                          </a:solidFill>
                        </a:rPr>
                        <a:t>5</a:t>
                      </a:r>
                      <a:r>
                        <a:rPr lang="en-US" sz="900" dirty="0"/>
                        <a:t> years of accrual</a:t>
                      </a:r>
                    </a:p>
                    <a:p>
                      <a:r>
                        <a:rPr lang="en-US" sz="900" b="1" dirty="0">
                          <a:solidFill>
                            <a:schemeClr val="accent3"/>
                          </a:solidFill>
                        </a:rPr>
                        <a:t>15 </a:t>
                      </a:r>
                      <a:r>
                        <a:rPr lang="en-US" sz="900" dirty="0"/>
                        <a:t>years of follow up</a:t>
                      </a:r>
                    </a:p>
                  </a:txBody>
                  <a:tcPr marL="51435" marR="51435" marT="25718" marB="25718">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98979593"/>
                  </a:ext>
                </a:extLst>
              </a:tr>
              <a:tr h="462915">
                <a:tc>
                  <a:txBody>
                    <a:bodyPr/>
                    <a:lstStyle/>
                    <a:p>
                      <a:r>
                        <a:rPr lang="en-US" sz="900" b="1" dirty="0" err="1">
                          <a:solidFill>
                            <a:schemeClr val="accent1"/>
                          </a:solidFill>
                        </a:rPr>
                        <a:t>Kymriah</a:t>
                      </a:r>
                      <a:r>
                        <a:rPr lang="en-US" sz="900" b="1" dirty="0">
                          <a:solidFill>
                            <a:schemeClr val="accent1"/>
                          </a:solidFill>
                        </a:rPr>
                        <a:t> LTFU</a:t>
                      </a:r>
                    </a:p>
                    <a:p>
                      <a:r>
                        <a:rPr lang="en-US" sz="900" b="1" dirty="0">
                          <a:solidFill>
                            <a:schemeClr val="accent1"/>
                          </a:solidFill>
                        </a:rPr>
                        <a:t>(</a:t>
                      </a:r>
                      <a:r>
                        <a:rPr lang="en-US" sz="900" b="1" dirty="0" err="1">
                          <a:solidFill>
                            <a:schemeClr val="accent1"/>
                          </a:solidFill>
                        </a:rPr>
                        <a:t>Tisagenlecleucel</a:t>
                      </a:r>
                      <a:r>
                        <a:rPr lang="en-US" sz="900" b="1" dirty="0">
                          <a:solidFill>
                            <a:schemeClr val="accent1"/>
                          </a:solidFill>
                        </a:rPr>
                        <a:t>)</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t>Novartis</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Safety and efficacy outcomes (PASS)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N=2,500 </a:t>
                      </a:r>
                      <a:r>
                        <a:rPr lang="en-US" sz="900" b="0" dirty="0">
                          <a:solidFill>
                            <a:schemeClr val="tx1"/>
                          </a:solidFill>
                        </a:rPr>
                        <a:t>(</a:t>
                      </a:r>
                      <a:r>
                        <a:rPr lang="en-US" sz="900" b="0" i="1" dirty="0">
                          <a:solidFill>
                            <a:schemeClr val="tx1"/>
                          </a:solidFill>
                        </a:rPr>
                        <a:t>Current N=1611</a:t>
                      </a:r>
                      <a:r>
                        <a:rPr lang="en-US" sz="900" b="0" i="1" dirty="0">
                          <a:solidFill>
                            <a:schemeClr val="accent3"/>
                          </a:solidFill>
                        </a:rPr>
                        <a:t>)</a:t>
                      </a:r>
                      <a:endParaRPr lang="en-US" sz="900" b="1" dirty="0">
                        <a:solidFill>
                          <a:schemeClr val="accent3"/>
                        </a:solidFill>
                      </a:endParaRPr>
                    </a:p>
                    <a:p>
                      <a:r>
                        <a:rPr lang="en-US" sz="900" b="1" dirty="0">
                          <a:solidFill>
                            <a:schemeClr val="accent3"/>
                          </a:solidFill>
                        </a:rPr>
                        <a:t>Diseases: DLBCL (1500) and ALL (1000)</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dirty="0">
                          <a:solidFill>
                            <a:schemeClr val="accent3"/>
                          </a:solidFill>
                        </a:rPr>
                        <a:t>08/2018</a:t>
                      </a:r>
                    </a:p>
                    <a:p>
                      <a:r>
                        <a:rPr lang="en-US" sz="900" b="1" dirty="0">
                          <a:solidFill>
                            <a:schemeClr val="accent3"/>
                          </a:solidFill>
                        </a:rPr>
                        <a:t>5</a:t>
                      </a:r>
                      <a:r>
                        <a:rPr lang="en-US" sz="900" dirty="0"/>
                        <a:t> years of accrual</a:t>
                      </a:r>
                    </a:p>
                    <a:p>
                      <a:r>
                        <a:rPr lang="en-US" sz="900" b="1" dirty="0">
                          <a:solidFill>
                            <a:schemeClr val="accent3"/>
                          </a:solidFill>
                        </a:rPr>
                        <a:t>15</a:t>
                      </a:r>
                      <a:r>
                        <a:rPr lang="en-US" sz="900" dirty="0"/>
                        <a:t> years of follow up</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778585"/>
                  </a:ext>
                </a:extLst>
              </a:tr>
              <a:tr h="462915">
                <a:tc>
                  <a:txBody>
                    <a:bodyPr/>
                    <a:lstStyle/>
                    <a:p>
                      <a:r>
                        <a:rPr lang="en-US" sz="900" b="1" dirty="0" err="1">
                          <a:solidFill>
                            <a:schemeClr val="accent1"/>
                          </a:solidFill>
                        </a:rPr>
                        <a:t>Breyanzi</a:t>
                      </a:r>
                      <a:r>
                        <a:rPr lang="en-US" sz="900" b="1" dirty="0">
                          <a:solidFill>
                            <a:schemeClr val="accent1"/>
                          </a:solidFill>
                        </a:rPr>
                        <a:t> LTFU (</a:t>
                      </a:r>
                      <a:r>
                        <a:rPr lang="en-US" sz="900" b="1" dirty="0" err="1">
                          <a:solidFill>
                            <a:schemeClr val="accent1"/>
                          </a:solidFill>
                        </a:rPr>
                        <a:t>Lisocabtagene</a:t>
                      </a:r>
                      <a:r>
                        <a:rPr lang="en-US" sz="900" b="1" dirty="0">
                          <a:solidFill>
                            <a:schemeClr val="accent1"/>
                          </a:solidFill>
                        </a:rPr>
                        <a:t>  </a:t>
                      </a:r>
                      <a:r>
                        <a:rPr lang="en-US" sz="900" b="1" dirty="0" err="1">
                          <a:solidFill>
                            <a:schemeClr val="accent1"/>
                          </a:solidFill>
                        </a:rPr>
                        <a:t>maraleucel</a:t>
                      </a:r>
                      <a:r>
                        <a:rPr lang="en-US" sz="900" b="1" dirty="0">
                          <a:solidFill>
                            <a:schemeClr val="accent1"/>
                          </a:solidFill>
                        </a:rPr>
                        <a:t>)</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t>BMS</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Safety and efficacy outcomes (PASS)</a:t>
                      </a:r>
                    </a:p>
                    <a:p>
                      <a:r>
                        <a:rPr lang="en-US" sz="900" b="1" dirty="0">
                          <a:solidFill>
                            <a:schemeClr val="accent3"/>
                          </a:solidFill>
                        </a:rPr>
                        <a:t>N=1,000 </a:t>
                      </a:r>
                      <a:r>
                        <a:rPr lang="en-US" sz="900" b="0" dirty="0">
                          <a:solidFill>
                            <a:schemeClr val="tx1"/>
                          </a:solidFill>
                        </a:rPr>
                        <a:t>(Current N=35)</a:t>
                      </a:r>
                      <a:endParaRPr lang="en-US" sz="900" b="1" dirty="0">
                        <a:solidFill>
                          <a:schemeClr val="accent3"/>
                        </a:solidFill>
                      </a:endParaRPr>
                    </a:p>
                    <a:p>
                      <a:r>
                        <a:rPr lang="en-US" sz="900" b="1" dirty="0">
                          <a:solidFill>
                            <a:schemeClr val="accent3"/>
                          </a:solidFill>
                        </a:rPr>
                        <a:t>Disease: DLBCL</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dirty="0">
                          <a:solidFill>
                            <a:schemeClr val="accent3"/>
                          </a:solidFill>
                        </a:rPr>
                        <a:t>02/2021</a:t>
                      </a:r>
                    </a:p>
                    <a:p>
                      <a:r>
                        <a:rPr lang="en-US" sz="900" b="1" dirty="0">
                          <a:solidFill>
                            <a:schemeClr val="accent3"/>
                          </a:solidFill>
                        </a:rPr>
                        <a:t>5</a:t>
                      </a:r>
                      <a:r>
                        <a:rPr lang="en-US" sz="900" dirty="0"/>
                        <a:t> years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15</a:t>
                      </a:r>
                      <a:r>
                        <a:rPr lang="en-US" sz="900" dirty="0"/>
                        <a:t> years of follow up</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84978983"/>
                  </a:ext>
                </a:extLst>
              </a:tr>
              <a:tr h="462915">
                <a:tc>
                  <a:txBody>
                    <a:bodyPr/>
                    <a:lstStyle/>
                    <a:p>
                      <a:r>
                        <a:rPr lang="en-US" sz="900" b="1" dirty="0" err="1">
                          <a:solidFill>
                            <a:schemeClr val="accent1"/>
                          </a:solidFill>
                        </a:rPr>
                        <a:t>Abecma</a:t>
                      </a:r>
                      <a:r>
                        <a:rPr lang="en-US" sz="900" b="1" dirty="0">
                          <a:solidFill>
                            <a:schemeClr val="accent1"/>
                          </a:solidFill>
                        </a:rPr>
                        <a:t> LTFU</a:t>
                      </a:r>
                    </a:p>
                    <a:p>
                      <a:r>
                        <a:rPr lang="en-US" sz="900" b="1" dirty="0">
                          <a:solidFill>
                            <a:schemeClr val="accent1"/>
                          </a:solidFill>
                        </a:rPr>
                        <a:t>(</a:t>
                      </a:r>
                      <a:r>
                        <a:rPr lang="en-US" sz="900" b="1" dirty="0" err="1">
                          <a:solidFill>
                            <a:schemeClr val="accent1"/>
                          </a:solidFill>
                        </a:rPr>
                        <a:t>Idecabtagene</a:t>
                      </a:r>
                      <a:r>
                        <a:rPr lang="en-US" sz="900" b="1" dirty="0">
                          <a:solidFill>
                            <a:schemeClr val="accent1"/>
                          </a:solidFill>
                        </a:rPr>
                        <a:t> </a:t>
                      </a:r>
                      <a:r>
                        <a:rPr lang="en-US" sz="900" b="1" dirty="0" err="1">
                          <a:solidFill>
                            <a:schemeClr val="accent1"/>
                          </a:solidFill>
                        </a:rPr>
                        <a:t>vecleucel</a:t>
                      </a:r>
                      <a:r>
                        <a:rPr lang="en-US" sz="900" b="1" dirty="0">
                          <a:solidFill>
                            <a:schemeClr val="accent1"/>
                          </a:solidFill>
                        </a:rPr>
                        <a:t>)</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t>BMS</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Safety and efficacy outcomes (PASS)</a:t>
                      </a:r>
                    </a:p>
                    <a:p>
                      <a:r>
                        <a:rPr lang="en-US" sz="900" b="1" dirty="0">
                          <a:solidFill>
                            <a:schemeClr val="accent3"/>
                          </a:solidFill>
                        </a:rPr>
                        <a:t>N=1,000 </a:t>
                      </a:r>
                      <a:r>
                        <a:rPr lang="en-US" sz="900" b="0" dirty="0">
                          <a:solidFill>
                            <a:schemeClr val="tx1"/>
                          </a:solidFill>
                        </a:rPr>
                        <a:t>(Current N=108)</a:t>
                      </a:r>
                      <a:r>
                        <a:rPr lang="en-US" sz="900" b="1" dirty="0">
                          <a:solidFill>
                            <a:schemeClr val="accent3"/>
                          </a:solidFill>
                        </a:rPr>
                        <a:t> </a:t>
                      </a:r>
                    </a:p>
                    <a:p>
                      <a:r>
                        <a:rPr lang="en-US" sz="900" b="1" dirty="0">
                          <a:solidFill>
                            <a:schemeClr val="accent3"/>
                          </a:solidFill>
                        </a:rPr>
                        <a:t>Disease: Multiple Myeloma</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03/2021</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5</a:t>
                      </a:r>
                      <a:r>
                        <a:rPr lang="en-US" sz="900" dirty="0"/>
                        <a:t> years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15</a:t>
                      </a:r>
                      <a:r>
                        <a:rPr lang="en-US" sz="900" dirty="0"/>
                        <a:t> years of follow up</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40315267"/>
                  </a:ext>
                </a:extLst>
              </a:tr>
              <a:tr h="462915">
                <a:tc>
                  <a:txBody>
                    <a:bodyPr/>
                    <a:lstStyle/>
                    <a:p>
                      <a:r>
                        <a:rPr lang="en-US" sz="900" b="1" dirty="0" err="1">
                          <a:solidFill>
                            <a:schemeClr val="accent1"/>
                          </a:solidFill>
                        </a:rPr>
                        <a:t>Tecartus</a:t>
                      </a:r>
                      <a:endParaRPr lang="en-US" sz="900" b="1" dirty="0">
                        <a:solidFill>
                          <a:schemeClr val="accent1"/>
                        </a:solidFill>
                      </a:endParaRPr>
                    </a:p>
                    <a:p>
                      <a:r>
                        <a:rPr lang="en-US" sz="900" b="1" dirty="0">
                          <a:solidFill>
                            <a:schemeClr val="accent1"/>
                          </a:solidFill>
                        </a:rPr>
                        <a:t>(</a:t>
                      </a:r>
                      <a:r>
                        <a:rPr lang="en-US" sz="900" b="1" dirty="0" err="1">
                          <a:solidFill>
                            <a:schemeClr val="accent1"/>
                          </a:solidFill>
                        </a:rPr>
                        <a:t>Brexucatagene</a:t>
                      </a:r>
                      <a:r>
                        <a:rPr lang="en-US" sz="900" b="1" dirty="0">
                          <a:solidFill>
                            <a:schemeClr val="accent1"/>
                          </a:solidFill>
                        </a:rPr>
                        <a:t> </a:t>
                      </a:r>
                      <a:r>
                        <a:rPr lang="en-US" sz="900" b="1" dirty="0" err="1">
                          <a:solidFill>
                            <a:schemeClr val="accent1"/>
                          </a:solidFill>
                        </a:rPr>
                        <a:t>autoleucel</a:t>
                      </a:r>
                      <a:r>
                        <a:rPr lang="en-US" sz="900" b="1" dirty="0">
                          <a:solidFill>
                            <a:schemeClr val="accent1"/>
                          </a:solidFill>
                        </a:rPr>
                        <a:t>)</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t>Kite</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Safety and efficacy outcomes (PASS)</a:t>
                      </a:r>
                    </a:p>
                    <a:p>
                      <a:r>
                        <a:rPr lang="en-US" sz="900" b="1" dirty="0">
                          <a:solidFill>
                            <a:schemeClr val="accent3"/>
                          </a:solidFill>
                        </a:rPr>
                        <a:t>N=1000 </a:t>
                      </a:r>
                      <a:r>
                        <a:rPr lang="en-US" sz="900" b="0" dirty="0">
                          <a:solidFill>
                            <a:schemeClr val="tx1"/>
                          </a:solidFill>
                        </a:rPr>
                        <a:t>(Current, MCL N=200)</a:t>
                      </a:r>
                      <a:endParaRPr lang="en-US" sz="900" b="1" dirty="0">
                        <a:solidFill>
                          <a:schemeClr val="accent3"/>
                        </a:solidFill>
                      </a:endParaRPr>
                    </a:p>
                    <a:p>
                      <a:r>
                        <a:rPr lang="en-US" sz="900" b="1" dirty="0">
                          <a:solidFill>
                            <a:schemeClr val="accent3"/>
                          </a:solidFill>
                        </a:rPr>
                        <a:t>Disease: Mantle Cell Lymphoma (500), ALL (500)</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07/2020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5</a:t>
                      </a:r>
                      <a:r>
                        <a:rPr lang="en-US" sz="900" dirty="0"/>
                        <a:t> years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15</a:t>
                      </a:r>
                      <a:r>
                        <a:rPr lang="en-US" sz="900" dirty="0"/>
                        <a:t> years of follow up</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55679993"/>
                  </a:ext>
                </a:extLst>
              </a:tr>
              <a:tr h="208598">
                <a:tc>
                  <a:txBody>
                    <a:bodyPr/>
                    <a:lstStyle/>
                    <a:p>
                      <a:endParaRPr lang="en-US" sz="600"/>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600"/>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600"/>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600" dirty="0"/>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38895849"/>
                  </a:ext>
                </a:extLst>
              </a:tr>
              <a:tr h="325755">
                <a:tc>
                  <a:txBody>
                    <a:bodyPr/>
                    <a:lstStyle/>
                    <a:p>
                      <a:r>
                        <a:rPr lang="en-US" sz="900" b="1" dirty="0" err="1">
                          <a:solidFill>
                            <a:schemeClr val="accent1"/>
                          </a:solidFill>
                        </a:rPr>
                        <a:t>Ciltacabtagene</a:t>
                      </a:r>
                      <a:r>
                        <a:rPr lang="en-US" sz="900" b="1" dirty="0">
                          <a:solidFill>
                            <a:schemeClr val="accent1"/>
                          </a:solidFill>
                        </a:rPr>
                        <a:t> </a:t>
                      </a:r>
                      <a:r>
                        <a:rPr lang="en-US" sz="900" b="1" dirty="0" err="1">
                          <a:solidFill>
                            <a:schemeClr val="accent1"/>
                          </a:solidFill>
                        </a:rPr>
                        <a:t>autoleucel</a:t>
                      </a:r>
                      <a:endParaRPr lang="en-US" sz="900" b="1" dirty="0">
                        <a:solidFill>
                          <a:schemeClr val="accent1"/>
                        </a:solidFill>
                      </a:endParaRP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t>Janssen/Legend</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Safety and efficacy outcomes (PASS)</a:t>
                      </a:r>
                    </a:p>
                    <a:p>
                      <a:r>
                        <a:rPr lang="en-US" sz="900" b="1" dirty="0">
                          <a:solidFill>
                            <a:schemeClr val="accent3"/>
                          </a:solidFill>
                        </a:rPr>
                        <a:t>N=1500 Disease: Multiple Myeloma</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5</a:t>
                      </a:r>
                      <a:r>
                        <a:rPr lang="en-US" sz="900" dirty="0"/>
                        <a:t> years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accent3"/>
                          </a:solidFill>
                        </a:rPr>
                        <a:t>15</a:t>
                      </a:r>
                      <a:r>
                        <a:rPr lang="en-US" sz="900" dirty="0"/>
                        <a:t> years of follow up</a:t>
                      </a:r>
                    </a:p>
                  </a:txBody>
                  <a:tcPr marL="51435" marR="51435" marT="25718" marB="25718">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74609704"/>
                  </a:ext>
                </a:extLst>
              </a:tr>
            </a:tbl>
          </a:graphicData>
        </a:graphic>
      </p:graphicFrame>
      <p:sp>
        <p:nvSpPr>
          <p:cNvPr id="4" name="Slide Number Placeholder 3">
            <a:extLst>
              <a:ext uri="{FF2B5EF4-FFF2-40B4-BE49-F238E27FC236}">
                <a16:creationId xmlns="" xmlns:a16="http://schemas.microsoft.com/office/drawing/2014/main" id="{3D755078-FF4E-404F-A1A0-6AA5761FDF66}"/>
              </a:ext>
            </a:extLst>
          </p:cNvPr>
          <p:cNvSpPr>
            <a:spLocks noGrp="1"/>
          </p:cNvSpPr>
          <p:nvPr>
            <p:ph type="sldNum" sz="quarter" idx="11"/>
          </p:nvPr>
        </p:nvSpPr>
        <p:spPr/>
        <p:txBody>
          <a:bodyPr/>
          <a:lstStyle/>
          <a:p>
            <a:fld id="{32C8EC3D-90E4-4F43-BB35-AFAA08E15E9D}" type="slidenum">
              <a:rPr lang="en-US" altLang="en-US" smtClean="0"/>
              <a:pPr/>
              <a:t>45</a:t>
            </a:fld>
            <a:endParaRPr lang="en-US" altLang="en-US"/>
          </a:p>
        </p:txBody>
      </p:sp>
      <p:sp>
        <p:nvSpPr>
          <p:cNvPr id="2" name="TextBox 1">
            <a:extLst>
              <a:ext uri="{FF2B5EF4-FFF2-40B4-BE49-F238E27FC236}">
                <a16:creationId xmlns="" xmlns:a16="http://schemas.microsoft.com/office/drawing/2014/main" id="{CB3DF5AA-9865-44E3-A153-C6745F68B09E}"/>
              </a:ext>
            </a:extLst>
          </p:cNvPr>
          <p:cNvSpPr txBox="1"/>
          <p:nvPr/>
        </p:nvSpPr>
        <p:spPr>
          <a:xfrm>
            <a:off x="197167" y="3857625"/>
            <a:ext cx="1418978" cy="248209"/>
          </a:xfrm>
          <a:prstGeom prst="rect">
            <a:avLst/>
          </a:prstGeom>
          <a:noFill/>
        </p:spPr>
        <p:txBody>
          <a:bodyPr wrap="none" rtlCol="0">
            <a:spAutoFit/>
          </a:bodyPr>
          <a:lstStyle/>
          <a:p>
            <a:pPr defTabSz="685800"/>
            <a:r>
              <a:rPr lang="en-US" sz="1013" b="1" i="1" dirty="0">
                <a:solidFill>
                  <a:srgbClr val="63A70A"/>
                </a:solidFill>
              </a:rPr>
              <a:t>Under Development</a:t>
            </a:r>
          </a:p>
        </p:txBody>
      </p:sp>
    </p:spTree>
    <p:extLst>
      <p:ext uri="{BB962C8B-B14F-4D97-AF65-F5344CB8AC3E}">
        <p14:creationId xmlns:p14="http://schemas.microsoft.com/office/powerpoint/2010/main" val="2842441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DC21A-0457-4166-8F4C-922C29A41567}"/>
              </a:ext>
            </a:extLst>
          </p:cNvPr>
          <p:cNvSpPr>
            <a:spLocks noGrp="1"/>
          </p:cNvSpPr>
          <p:nvPr>
            <p:ph type="title"/>
          </p:nvPr>
        </p:nvSpPr>
        <p:spPr>
          <a:xfrm>
            <a:off x="342901" y="792956"/>
            <a:ext cx="4957931" cy="642938"/>
          </a:xfrm>
        </p:spPr>
        <p:txBody>
          <a:bodyPr/>
          <a:lstStyle/>
          <a:p>
            <a:r>
              <a:rPr lang="en-US" sz="2250" dirty="0"/>
              <a:t>Commercial CAR T cell Indications Annually: 2016-2021</a:t>
            </a:r>
          </a:p>
        </p:txBody>
      </p:sp>
      <p:sp>
        <p:nvSpPr>
          <p:cNvPr id="4" name="Footer Placeholder 3">
            <a:extLst>
              <a:ext uri="{FF2B5EF4-FFF2-40B4-BE49-F238E27FC236}">
                <a16:creationId xmlns="" xmlns:a16="http://schemas.microsoft.com/office/drawing/2014/main" id="{4AEC3391-A99B-4A78-A2AC-4DF077B1AFB4}"/>
              </a:ext>
            </a:extLst>
          </p:cNvPr>
          <p:cNvSpPr>
            <a:spLocks noGrp="1"/>
          </p:cNvSpPr>
          <p:nvPr>
            <p:ph type="ftr" sz="quarter" idx="10"/>
          </p:nvPr>
        </p:nvSpPr>
        <p:spPr/>
        <p:txBody>
          <a:bodyPr/>
          <a:lstStyle/>
          <a:p>
            <a:pPr defTabSz="514350">
              <a:defRPr/>
            </a:pPr>
            <a:r>
              <a:rPr lang="en-US" dirty="0"/>
              <a:t>*Data incomplete</a:t>
            </a:r>
          </a:p>
        </p:txBody>
      </p:sp>
      <p:sp>
        <p:nvSpPr>
          <p:cNvPr id="5" name="Slide Number Placeholder 4">
            <a:extLst>
              <a:ext uri="{FF2B5EF4-FFF2-40B4-BE49-F238E27FC236}">
                <a16:creationId xmlns="" xmlns:a16="http://schemas.microsoft.com/office/drawing/2014/main" id="{D6C5F56F-EC65-406E-928D-4B8EEBAC04AD}"/>
              </a:ext>
            </a:extLst>
          </p:cNvPr>
          <p:cNvSpPr>
            <a:spLocks noGrp="1"/>
          </p:cNvSpPr>
          <p:nvPr>
            <p:ph type="sldNum" sz="quarter" idx="11"/>
          </p:nvPr>
        </p:nvSpPr>
        <p:spPr/>
        <p:txBody>
          <a:bodyPr/>
          <a:lstStyle/>
          <a:p>
            <a:pPr defTabSz="514350">
              <a:defRPr/>
            </a:pPr>
            <a:fld id="{9F8623AF-65DB-466E-B5D1-B6C0738743F2}" type="slidenum">
              <a:rPr lang="en-US" altLang="en-US"/>
              <a:pPr defTabSz="514350">
                <a:defRPr/>
              </a:pPr>
              <a:t>46</a:t>
            </a:fld>
            <a:endParaRPr lang="en-US" altLang="en-US" dirty="0"/>
          </a:p>
        </p:txBody>
      </p:sp>
      <p:graphicFrame>
        <p:nvGraphicFramePr>
          <p:cNvPr id="11" name="Content Placeholder 7">
            <a:extLst>
              <a:ext uri="{FF2B5EF4-FFF2-40B4-BE49-F238E27FC236}">
                <a16:creationId xmlns="" xmlns:a16="http://schemas.microsoft.com/office/drawing/2014/main" id="{6E752033-0935-44D4-A112-B3E76915E9E8}"/>
              </a:ext>
            </a:extLst>
          </p:cNvPr>
          <p:cNvGraphicFramePr>
            <a:graphicFrameLocks noGrp="1"/>
          </p:cNvGraphicFramePr>
          <p:nvPr>
            <p:ph idx="1"/>
            <p:extLst/>
          </p:nvPr>
        </p:nvGraphicFramePr>
        <p:xfrm>
          <a:off x="342900" y="1414462"/>
          <a:ext cx="6172200" cy="2614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0976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794197"/>
            <a:ext cx="5060426" cy="642938"/>
          </a:xfrm>
        </p:spPr>
        <p:txBody>
          <a:bodyPr/>
          <a:lstStyle/>
          <a:p>
            <a:r>
              <a:rPr lang="en-US" sz="2250" dirty="0"/>
              <a:t>Trends in Transplants and Cellular therapies for NHL in the US</a:t>
            </a:r>
            <a:endParaRPr lang="en-US" sz="1350" dirty="0"/>
          </a:p>
        </p:txBody>
      </p:sp>
      <p:sp>
        <p:nvSpPr>
          <p:cNvPr id="8" name="Slide Number Placeholder 7"/>
          <p:cNvSpPr>
            <a:spLocks noGrp="1"/>
          </p:cNvSpPr>
          <p:nvPr>
            <p:ph type="sldNum" sz="quarter" idx="11"/>
          </p:nvPr>
        </p:nvSpPr>
        <p:spPr/>
        <p:txBody>
          <a:bodyPr/>
          <a:lstStyle/>
          <a:p>
            <a:fld id="{23A446DA-D2FC-491E-A26B-6B2D41D55751}" type="slidenum">
              <a:rPr lang="en-US" smtClean="0"/>
              <a:pPr/>
              <a:t>47</a:t>
            </a:fld>
            <a:endParaRPr lang="en-US" dirty="0"/>
          </a:p>
        </p:txBody>
      </p:sp>
      <p:pic>
        <p:nvPicPr>
          <p:cNvPr id="5" name="Content Placeholder 4">
            <a:extLst>
              <a:ext uri="{FF2B5EF4-FFF2-40B4-BE49-F238E27FC236}">
                <a16:creationId xmlns="" xmlns:a16="http://schemas.microsoft.com/office/drawing/2014/main" id="{2129EFD4-5602-4618-A54D-BEAA06497CA7}"/>
              </a:ext>
            </a:extLst>
          </p:cNvPr>
          <p:cNvPicPr>
            <a:picLocks noGrp="1" noChangeAspect="1"/>
          </p:cNvPicPr>
          <p:nvPr>
            <p:ph idx="1"/>
          </p:nvPr>
        </p:nvPicPr>
        <p:blipFill>
          <a:blip r:embed="rId3"/>
          <a:stretch>
            <a:fillRect/>
          </a:stretch>
        </p:blipFill>
        <p:spPr>
          <a:xfrm>
            <a:off x="178728" y="1936767"/>
            <a:ext cx="3011136" cy="1537121"/>
          </a:xfrm>
          <a:prstGeom prst="rect">
            <a:avLst/>
          </a:prstGeom>
        </p:spPr>
      </p:pic>
      <p:pic>
        <p:nvPicPr>
          <p:cNvPr id="9" name="Picture 8">
            <a:extLst>
              <a:ext uri="{FF2B5EF4-FFF2-40B4-BE49-F238E27FC236}">
                <a16:creationId xmlns="" xmlns:a16="http://schemas.microsoft.com/office/drawing/2014/main" id="{E665D512-EB0E-4BBA-8D97-EEE8D295857B}"/>
              </a:ext>
            </a:extLst>
          </p:cNvPr>
          <p:cNvPicPr>
            <a:picLocks noChangeAspect="1"/>
          </p:cNvPicPr>
          <p:nvPr/>
        </p:nvPicPr>
        <p:blipFill>
          <a:blip r:embed="rId4"/>
          <a:stretch>
            <a:fillRect/>
          </a:stretch>
        </p:blipFill>
        <p:spPr>
          <a:xfrm>
            <a:off x="3429000" y="1824593"/>
            <a:ext cx="3178012" cy="1761469"/>
          </a:xfrm>
          <a:prstGeom prst="rect">
            <a:avLst/>
          </a:prstGeom>
        </p:spPr>
      </p:pic>
      <p:sp>
        <p:nvSpPr>
          <p:cNvPr id="10" name="TextBox 9">
            <a:extLst>
              <a:ext uri="{FF2B5EF4-FFF2-40B4-BE49-F238E27FC236}">
                <a16:creationId xmlns="" xmlns:a16="http://schemas.microsoft.com/office/drawing/2014/main" id="{13374EBF-4105-4F2E-AC23-4ABCC9BD7A47}"/>
              </a:ext>
            </a:extLst>
          </p:cNvPr>
          <p:cNvSpPr txBox="1"/>
          <p:nvPr/>
        </p:nvSpPr>
        <p:spPr>
          <a:xfrm>
            <a:off x="836438" y="1656267"/>
            <a:ext cx="1787669" cy="248209"/>
          </a:xfrm>
          <a:prstGeom prst="rect">
            <a:avLst/>
          </a:prstGeom>
          <a:noFill/>
        </p:spPr>
        <p:txBody>
          <a:bodyPr wrap="none" rtlCol="0">
            <a:spAutoFit/>
          </a:bodyPr>
          <a:lstStyle/>
          <a:p>
            <a:pPr defTabSz="685800"/>
            <a:r>
              <a:rPr lang="en-US" sz="1013" dirty="0">
                <a:solidFill>
                  <a:srgbClr val="000000"/>
                </a:solidFill>
              </a:rPr>
              <a:t>Autologous HCT for DLBCL</a:t>
            </a:r>
          </a:p>
        </p:txBody>
      </p:sp>
      <p:sp>
        <p:nvSpPr>
          <p:cNvPr id="11" name="TextBox 10">
            <a:extLst>
              <a:ext uri="{FF2B5EF4-FFF2-40B4-BE49-F238E27FC236}">
                <a16:creationId xmlns="" xmlns:a16="http://schemas.microsoft.com/office/drawing/2014/main" id="{03C2663F-A364-4D90-AA5E-6FCE9922E899}"/>
              </a:ext>
            </a:extLst>
          </p:cNvPr>
          <p:cNvSpPr txBox="1"/>
          <p:nvPr/>
        </p:nvSpPr>
        <p:spPr>
          <a:xfrm>
            <a:off x="4225096" y="1656267"/>
            <a:ext cx="2348720" cy="248209"/>
          </a:xfrm>
          <a:prstGeom prst="rect">
            <a:avLst/>
          </a:prstGeom>
          <a:noFill/>
        </p:spPr>
        <p:txBody>
          <a:bodyPr wrap="none" rtlCol="0">
            <a:spAutoFit/>
          </a:bodyPr>
          <a:lstStyle/>
          <a:p>
            <a:pPr defTabSz="685800"/>
            <a:r>
              <a:rPr lang="en-US" sz="1013" dirty="0">
                <a:solidFill>
                  <a:srgbClr val="000000"/>
                </a:solidFill>
              </a:rPr>
              <a:t>Allogeneic HCT  and CAR T for NHL*</a:t>
            </a:r>
          </a:p>
        </p:txBody>
      </p:sp>
      <p:cxnSp>
        <p:nvCxnSpPr>
          <p:cNvPr id="13" name="Straight Arrow Connector 12">
            <a:extLst>
              <a:ext uri="{FF2B5EF4-FFF2-40B4-BE49-F238E27FC236}">
                <a16:creationId xmlns="" xmlns:a16="http://schemas.microsoft.com/office/drawing/2014/main" id="{E37D4DC4-C00B-4321-9EA3-EE5FA19F938E}"/>
              </a:ext>
            </a:extLst>
          </p:cNvPr>
          <p:cNvCxnSpPr/>
          <p:nvPr/>
        </p:nvCxnSpPr>
        <p:spPr>
          <a:xfrm>
            <a:off x="2608869" y="2058726"/>
            <a:ext cx="477232" cy="1219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7D0D6E80-AAEB-4DB1-AE1A-049FC67F65B7}"/>
              </a:ext>
            </a:extLst>
          </p:cNvPr>
          <p:cNvCxnSpPr/>
          <p:nvPr/>
        </p:nvCxnSpPr>
        <p:spPr>
          <a:xfrm>
            <a:off x="6156613" y="2645786"/>
            <a:ext cx="322088" cy="27535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 xmlns:a16="http://schemas.microsoft.com/office/drawing/2014/main" id="{57C20948-CCFD-4915-A5CF-CEDD439B513A}"/>
              </a:ext>
            </a:extLst>
          </p:cNvPr>
          <p:cNvSpPr txBox="1"/>
          <p:nvPr/>
        </p:nvSpPr>
        <p:spPr>
          <a:xfrm>
            <a:off x="264969" y="3780993"/>
            <a:ext cx="3768980" cy="248209"/>
          </a:xfrm>
          <a:prstGeom prst="rect">
            <a:avLst/>
          </a:prstGeom>
          <a:noFill/>
        </p:spPr>
        <p:txBody>
          <a:bodyPr wrap="none" rtlCol="0">
            <a:spAutoFit/>
          </a:bodyPr>
          <a:lstStyle/>
          <a:p>
            <a:pPr defTabSz="685800"/>
            <a:r>
              <a:rPr lang="en-US" sz="1013" dirty="0">
                <a:solidFill>
                  <a:srgbClr val="000000"/>
                </a:solidFill>
              </a:rPr>
              <a:t>Decrease in both </a:t>
            </a:r>
            <a:r>
              <a:rPr lang="en-US" sz="1013" dirty="0" err="1">
                <a:solidFill>
                  <a:srgbClr val="000000"/>
                </a:solidFill>
              </a:rPr>
              <a:t>Allos</a:t>
            </a:r>
            <a:r>
              <a:rPr lang="en-US" sz="1013" dirty="0">
                <a:solidFill>
                  <a:srgbClr val="000000"/>
                </a:solidFill>
              </a:rPr>
              <a:t> and Auto HCTs for DLBCL since 2018.</a:t>
            </a:r>
          </a:p>
        </p:txBody>
      </p:sp>
      <p:sp>
        <p:nvSpPr>
          <p:cNvPr id="17" name="TextBox 16">
            <a:extLst>
              <a:ext uri="{FF2B5EF4-FFF2-40B4-BE49-F238E27FC236}">
                <a16:creationId xmlns="" xmlns:a16="http://schemas.microsoft.com/office/drawing/2014/main" id="{081F7954-370F-4F17-95F0-FE4B4777DAB0}"/>
              </a:ext>
            </a:extLst>
          </p:cNvPr>
          <p:cNvSpPr txBox="1"/>
          <p:nvPr/>
        </p:nvSpPr>
        <p:spPr>
          <a:xfrm>
            <a:off x="4218064" y="4186306"/>
            <a:ext cx="2345514" cy="248209"/>
          </a:xfrm>
          <a:prstGeom prst="rect">
            <a:avLst/>
          </a:prstGeom>
          <a:noFill/>
        </p:spPr>
        <p:txBody>
          <a:bodyPr wrap="none" rtlCol="0">
            <a:spAutoFit/>
          </a:bodyPr>
          <a:lstStyle/>
          <a:p>
            <a:pPr defTabSz="685800"/>
            <a:r>
              <a:rPr lang="en-US" sz="1013" dirty="0">
                <a:solidFill>
                  <a:srgbClr val="000000"/>
                </a:solidFill>
              </a:rPr>
              <a:t>*Shah N. and Hamadani H JCO 2020</a:t>
            </a:r>
          </a:p>
        </p:txBody>
      </p:sp>
      <p:cxnSp>
        <p:nvCxnSpPr>
          <p:cNvPr id="4" name="Straight Arrow Connector 3">
            <a:extLst>
              <a:ext uri="{FF2B5EF4-FFF2-40B4-BE49-F238E27FC236}">
                <a16:creationId xmlns="" xmlns:a16="http://schemas.microsoft.com/office/drawing/2014/main" id="{684E12C6-4380-4A66-B5B1-3B69DCF9F67C}"/>
              </a:ext>
            </a:extLst>
          </p:cNvPr>
          <p:cNvCxnSpPr/>
          <p:nvPr/>
        </p:nvCxnSpPr>
        <p:spPr>
          <a:xfrm flipV="1">
            <a:off x="5834659" y="2058727"/>
            <a:ext cx="283964" cy="464804"/>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790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B9F5A931-7A39-4483-8310-88B2E90F4C33}"/>
              </a:ext>
            </a:extLst>
          </p:cNvPr>
          <p:cNvSpPr>
            <a:spLocks noGrp="1"/>
          </p:cNvSpPr>
          <p:nvPr>
            <p:ph type="title"/>
          </p:nvPr>
        </p:nvSpPr>
        <p:spPr/>
        <p:txBody>
          <a:bodyPr/>
          <a:lstStyle/>
          <a:p>
            <a:r>
              <a:rPr lang="en-US" dirty="0" err="1"/>
              <a:t>Tisagenlecleucel</a:t>
            </a:r>
            <a:r>
              <a:rPr lang="en-US" dirty="0"/>
              <a:t> Real World Data </a:t>
            </a:r>
          </a:p>
        </p:txBody>
      </p:sp>
      <p:pic>
        <p:nvPicPr>
          <p:cNvPr id="10" name="Content Placeholder 9">
            <a:extLst>
              <a:ext uri="{FF2B5EF4-FFF2-40B4-BE49-F238E27FC236}">
                <a16:creationId xmlns="" xmlns:a16="http://schemas.microsoft.com/office/drawing/2014/main" id="{2389FAF5-4669-405D-AAAC-2E2890804B15}"/>
              </a:ext>
            </a:extLst>
          </p:cNvPr>
          <p:cNvPicPr>
            <a:picLocks noGrp="1" noChangeAspect="1"/>
          </p:cNvPicPr>
          <p:nvPr>
            <p:ph idx="1"/>
          </p:nvPr>
        </p:nvPicPr>
        <p:blipFill>
          <a:blip r:embed="rId2"/>
          <a:stretch>
            <a:fillRect/>
          </a:stretch>
        </p:blipFill>
        <p:spPr>
          <a:xfrm>
            <a:off x="1906042" y="1414463"/>
            <a:ext cx="3161571" cy="2713891"/>
          </a:xfrm>
          <a:prstGeom prst="rect">
            <a:avLst/>
          </a:prstGeom>
        </p:spPr>
      </p:pic>
      <p:sp>
        <p:nvSpPr>
          <p:cNvPr id="5" name="Footer Placeholder 4">
            <a:extLst>
              <a:ext uri="{FF2B5EF4-FFF2-40B4-BE49-F238E27FC236}">
                <a16:creationId xmlns="" xmlns:a16="http://schemas.microsoft.com/office/drawing/2014/main" id="{AABE3E9F-444A-48ED-9DDF-9AC9E81F0756}"/>
              </a:ext>
            </a:extLst>
          </p:cNvPr>
          <p:cNvSpPr>
            <a:spLocks noGrp="1"/>
          </p:cNvSpPr>
          <p:nvPr>
            <p:ph type="ftr" sz="quarter" idx="10"/>
          </p:nvPr>
        </p:nvSpPr>
        <p:spPr/>
        <p:txBody>
          <a:bodyPr/>
          <a:lstStyle/>
          <a:p>
            <a:pPr>
              <a:defRPr/>
            </a:pPr>
            <a:r>
              <a:rPr lang="en-US" dirty="0"/>
              <a:t>Pasquini MC et al, Blood Advances 2020</a:t>
            </a:r>
          </a:p>
        </p:txBody>
      </p:sp>
      <p:sp>
        <p:nvSpPr>
          <p:cNvPr id="6" name="Slide Number Placeholder 5">
            <a:extLst>
              <a:ext uri="{FF2B5EF4-FFF2-40B4-BE49-F238E27FC236}">
                <a16:creationId xmlns="" xmlns:a16="http://schemas.microsoft.com/office/drawing/2014/main" id="{287CB0A0-7C0C-4EDA-A113-3B6009F3323A}"/>
              </a:ext>
            </a:extLst>
          </p:cNvPr>
          <p:cNvSpPr>
            <a:spLocks noGrp="1"/>
          </p:cNvSpPr>
          <p:nvPr>
            <p:ph type="sldNum" sz="quarter" idx="11"/>
          </p:nvPr>
        </p:nvSpPr>
        <p:spPr/>
        <p:txBody>
          <a:bodyPr/>
          <a:lstStyle/>
          <a:p>
            <a:pPr>
              <a:defRPr/>
            </a:pPr>
            <a:fld id="{D1664F0E-52F2-4675-9B8A-2348D14DC94B}" type="slidenum">
              <a:rPr lang="en-US" altLang="en-US" smtClean="0"/>
              <a:pPr>
                <a:defRPr/>
              </a:pPr>
              <a:t>48</a:t>
            </a:fld>
            <a:endParaRPr lang="en-US" altLang="en-US" dirty="0"/>
          </a:p>
        </p:txBody>
      </p:sp>
    </p:spTree>
    <p:extLst>
      <p:ext uri="{BB962C8B-B14F-4D97-AF65-F5344CB8AC3E}">
        <p14:creationId xmlns:p14="http://schemas.microsoft.com/office/powerpoint/2010/main" val="2354850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8C9CBB-0D03-4D83-A3C5-16FCF070EC73}"/>
              </a:ext>
            </a:extLst>
          </p:cNvPr>
          <p:cNvSpPr>
            <a:spLocks noGrp="1"/>
          </p:cNvSpPr>
          <p:nvPr>
            <p:ph type="title"/>
          </p:nvPr>
        </p:nvSpPr>
        <p:spPr/>
        <p:txBody>
          <a:bodyPr/>
          <a:lstStyle/>
          <a:p>
            <a:r>
              <a:rPr lang="en-US" dirty="0"/>
              <a:t>CRS with </a:t>
            </a:r>
            <a:r>
              <a:rPr lang="en-US" dirty="0" err="1"/>
              <a:t>Tisagenlecleucel</a:t>
            </a:r>
            <a:r>
              <a:rPr lang="en-US" dirty="0"/>
              <a:t> by indication</a:t>
            </a:r>
          </a:p>
        </p:txBody>
      </p:sp>
      <p:pic>
        <p:nvPicPr>
          <p:cNvPr id="6" name="Content Placeholder 5">
            <a:extLst>
              <a:ext uri="{FF2B5EF4-FFF2-40B4-BE49-F238E27FC236}">
                <a16:creationId xmlns="" xmlns:a16="http://schemas.microsoft.com/office/drawing/2014/main" id="{01BE6FD1-77E6-4BF0-BF5B-F49210F973AC}"/>
              </a:ext>
            </a:extLst>
          </p:cNvPr>
          <p:cNvPicPr>
            <a:picLocks noGrp="1" noChangeAspect="1"/>
          </p:cNvPicPr>
          <p:nvPr>
            <p:ph idx="1"/>
          </p:nvPr>
        </p:nvPicPr>
        <p:blipFill>
          <a:blip r:embed="rId2"/>
          <a:stretch>
            <a:fillRect/>
          </a:stretch>
        </p:blipFill>
        <p:spPr>
          <a:xfrm>
            <a:off x="903528" y="1472476"/>
            <a:ext cx="4693722" cy="2467361"/>
          </a:xfrm>
          <a:prstGeom prst="rect">
            <a:avLst/>
          </a:prstGeom>
        </p:spPr>
      </p:pic>
      <p:sp>
        <p:nvSpPr>
          <p:cNvPr id="4" name="Footer Placeholder 3">
            <a:extLst>
              <a:ext uri="{FF2B5EF4-FFF2-40B4-BE49-F238E27FC236}">
                <a16:creationId xmlns="" xmlns:a16="http://schemas.microsoft.com/office/drawing/2014/main" id="{DA0CAFDE-6DB8-4EEF-8185-7831F0DCC350}"/>
              </a:ext>
            </a:extLst>
          </p:cNvPr>
          <p:cNvSpPr>
            <a:spLocks noGrp="1"/>
          </p:cNvSpPr>
          <p:nvPr>
            <p:ph type="ftr" sz="quarter" idx="10"/>
          </p:nvPr>
        </p:nvSpPr>
        <p:spPr/>
        <p:txBody>
          <a:bodyPr/>
          <a:lstStyle/>
          <a:p>
            <a:pPr>
              <a:defRPr/>
            </a:pPr>
            <a:r>
              <a:rPr lang="en-US" dirty="0"/>
              <a:t>Pasquini MC et al, Blood Advances </a:t>
            </a:r>
            <a:r>
              <a:rPr lang="en-US" i="1" dirty="0"/>
              <a:t>2020</a:t>
            </a:r>
            <a:endParaRPr lang="en-US" dirty="0"/>
          </a:p>
        </p:txBody>
      </p:sp>
      <p:sp>
        <p:nvSpPr>
          <p:cNvPr id="5" name="Slide Number Placeholder 4">
            <a:extLst>
              <a:ext uri="{FF2B5EF4-FFF2-40B4-BE49-F238E27FC236}">
                <a16:creationId xmlns="" xmlns:a16="http://schemas.microsoft.com/office/drawing/2014/main" id="{C1DA80A5-27ED-4921-9C9C-02966F58F205}"/>
              </a:ext>
            </a:extLst>
          </p:cNvPr>
          <p:cNvSpPr>
            <a:spLocks noGrp="1"/>
          </p:cNvSpPr>
          <p:nvPr>
            <p:ph type="sldNum" sz="quarter" idx="11"/>
          </p:nvPr>
        </p:nvSpPr>
        <p:spPr/>
        <p:txBody>
          <a:bodyPr/>
          <a:lstStyle/>
          <a:p>
            <a:pPr>
              <a:defRPr/>
            </a:pPr>
            <a:fld id="{9F8623AF-65DB-466E-B5D1-B6C0738743F2}" type="slidenum">
              <a:rPr lang="en-US" altLang="en-US" smtClean="0"/>
              <a:pPr>
                <a:defRPr/>
              </a:pPr>
              <a:t>49</a:t>
            </a:fld>
            <a:endParaRPr lang="en-US" altLang="en-US" dirty="0"/>
          </a:p>
        </p:txBody>
      </p:sp>
    </p:spTree>
    <p:extLst>
      <p:ext uri="{BB962C8B-B14F-4D97-AF65-F5344CB8AC3E}">
        <p14:creationId xmlns:p14="http://schemas.microsoft.com/office/powerpoint/2010/main" val="914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085A07A-E26E-9149-9025-2D882BF0FB11}"/>
              </a:ext>
            </a:extLst>
          </p:cNvPr>
          <p:cNvSpPr>
            <a:spLocks noGrp="1"/>
          </p:cNvSpPr>
          <p:nvPr>
            <p:ph type="title"/>
          </p:nvPr>
        </p:nvSpPr>
        <p:spPr/>
        <p:txBody>
          <a:bodyPr>
            <a:normAutofit fontScale="90000"/>
          </a:bodyPr>
          <a:lstStyle/>
          <a:p>
            <a:r>
              <a:rPr lang="en-US" dirty="0"/>
              <a:t>A short history of EBMT and its registry (1)</a:t>
            </a:r>
          </a:p>
        </p:txBody>
      </p:sp>
      <p:sp>
        <p:nvSpPr>
          <p:cNvPr id="3" name="Espace réservé du contenu 2">
            <a:extLst>
              <a:ext uri="{FF2B5EF4-FFF2-40B4-BE49-F238E27FC236}">
                <a16:creationId xmlns="" xmlns:a16="http://schemas.microsoft.com/office/drawing/2014/main" id="{9668D65E-757C-B342-AACD-94C04851D146}"/>
              </a:ext>
            </a:extLst>
          </p:cNvPr>
          <p:cNvSpPr>
            <a:spLocks noGrp="1"/>
          </p:cNvSpPr>
          <p:nvPr>
            <p:ph idx="1"/>
          </p:nvPr>
        </p:nvSpPr>
        <p:spPr>
          <a:xfrm>
            <a:off x="471488" y="1669851"/>
            <a:ext cx="5915025" cy="2573536"/>
          </a:xfrm>
        </p:spPr>
        <p:txBody>
          <a:bodyPr>
            <a:normAutofit fontScale="62500" lnSpcReduction="20000"/>
          </a:bodyPr>
          <a:lstStyle/>
          <a:p>
            <a:pPr marL="214313" indent="-214313">
              <a:buFont typeface="Wingdings" pitchFamily="2" charset="2"/>
              <a:buChar char="Ø"/>
            </a:pPr>
            <a:r>
              <a:rPr lang="en-US" dirty="0"/>
              <a:t>EBMT was established more than 4 decades ago by a small group of European scientists who were working on the early development of autologous and allogeneic hematopoietic cell transplantation</a:t>
            </a:r>
          </a:p>
          <a:p>
            <a:pPr marL="214313" indent="-214313">
              <a:buFont typeface="Wingdings" pitchFamily="2" charset="2"/>
              <a:buChar char="Ø"/>
            </a:pPr>
            <a:r>
              <a:rPr lang="en-US" dirty="0"/>
              <a:t>Hematopoietic cell transplantation never reached the status of a medicinal product (no marketing approval)</a:t>
            </a:r>
          </a:p>
          <a:p>
            <a:pPr marL="600075" lvl="1" indent="-214313">
              <a:buFont typeface="Wingdings" pitchFamily="2" charset="2"/>
              <a:buChar char="Ø"/>
            </a:pPr>
            <a:r>
              <a:rPr lang="en-US" dirty="0"/>
              <a:t>Different regulatory framework applies to an organization that largely draws on point-of-care organizations</a:t>
            </a:r>
          </a:p>
          <a:p>
            <a:pPr marL="214313" indent="-214313">
              <a:buFont typeface="Wingdings" pitchFamily="2" charset="2"/>
              <a:buChar char="Ø"/>
            </a:pPr>
            <a:r>
              <a:rPr lang="en-US" dirty="0"/>
              <a:t>The procedure is entailed with significant toxicities, that derives in part from the long-term persistence and activity of infused hematopoietic cells</a:t>
            </a:r>
          </a:p>
          <a:p>
            <a:pPr marL="214313" indent="-214313">
              <a:buFont typeface="Wingdings" pitchFamily="2" charset="2"/>
              <a:buChar char="Ø"/>
            </a:pPr>
            <a:r>
              <a:rPr lang="en-US" dirty="0"/>
              <a:t>The role of auto-HCT and </a:t>
            </a:r>
            <a:r>
              <a:rPr lang="en-US" dirty="0" err="1"/>
              <a:t>allo</a:t>
            </a:r>
            <a:r>
              <a:rPr lang="en-US" dirty="0"/>
              <a:t>-HCT has greatly evolved over time as new indications were explored, but also as the development and commercialization of other categories of innovative therapies reduced or in some instances near annihilated the need for HCT</a:t>
            </a:r>
          </a:p>
        </p:txBody>
      </p:sp>
    </p:spTree>
    <p:extLst>
      <p:ext uri="{BB962C8B-B14F-4D97-AF65-F5344CB8AC3E}">
        <p14:creationId xmlns:p14="http://schemas.microsoft.com/office/powerpoint/2010/main" val="985666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7A5036-5534-47AF-A5DB-080028A2C4B2}"/>
              </a:ext>
            </a:extLst>
          </p:cNvPr>
          <p:cNvSpPr>
            <a:spLocks noGrp="1"/>
          </p:cNvSpPr>
          <p:nvPr>
            <p:ph type="title"/>
          </p:nvPr>
        </p:nvSpPr>
        <p:spPr/>
        <p:txBody>
          <a:bodyPr/>
          <a:lstStyle/>
          <a:p>
            <a:r>
              <a:rPr lang="en-US" sz="2250" dirty="0"/>
              <a:t>Responses and Survival Outcomes with </a:t>
            </a:r>
            <a:r>
              <a:rPr lang="en-US" sz="2250" dirty="0" err="1"/>
              <a:t>Tisagenlecleucel</a:t>
            </a:r>
            <a:r>
              <a:rPr lang="en-US" sz="2250" dirty="0"/>
              <a:t> </a:t>
            </a:r>
          </a:p>
        </p:txBody>
      </p:sp>
      <p:pic>
        <p:nvPicPr>
          <p:cNvPr id="6" name="Content Placeholder 5">
            <a:extLst>
              <a:ext uri="{FF2B5EF4-FFF2-40B4-BE49-F238E27FC236}">
                <a16:creationId xmlns="" xmlns:a16="http://schemas.microsoft.com/office/drawing/2014/main" id="{301F620D-0167-4468-A161-92E148C1599D}"/>
              </a:ext>
            </a:extLst>
          </p:cNvPr>
          <p:cNvPicPr>
            <a:picLocks noGrp="1" noChangeAspect="1"/>
          </p:cNvPicPr>
          <p:nvPr>
            <p:ph idx="1"/>
          </p:nvPr>
        </p:nvPicPr>
        <p:blipFill>
          <a:blip r:embed="rId2"/>
          <a:stretch>
            <a:fillRect/>
          </a:stretch>
        </p:blipFill>
        <p:spPr>
          <a:xfrm>
            <a:off x="455326" y="1484585"/>
            <a:ext cx="5892074" cy="2733801"/>
          </a:xfrm>
          <a:prstGeom prst="rect">
            <a:avLst/>
          </a:prstGeom>
        </p:spPr>
      </p:pic>
      <p:sp>
        <p:nvSpPr>
          <p:cNvPr id="4" name="Footer Placeholder 3">
            <a:extLst>
              <a:ext uri="{FF2B5EF4-FFF2-40B4-BE49-F238E27FC236}">
                <a16:creationId xmlns="" xmlns:a16="http://schemas.microsoft.com/office/drawing/2014/main" id="{DD51D5C5-F910-4C77-AC0B-65CCDC3741DB}"/>
              </a:ext>
            </a:extLst>
          </p:cNvPr>
          <p:cNvSpPr>
            <a:spLocks noGrp="1"/>
          </p:cNvSpPr>
          <p:nvPr>
            <p:ph type="ftr" sz="quarter" idx="10"/>
          </p:nvPr>
        </p:nvSpPr>
        <p:spPr/>
        <p:txBody>
          <a:bodyPr/>
          <a:lstStyle/>
          <a:p>
            <a:pPr>
              <a:defRPr/>
            </a:pPr>
            <a:r>
              <a:rPr lang="en-US" dirty="0"/>
              <a:t>Pasquini MC et al, Blood Advances </a:t>
            </a:r>
            <a:r>
              <a:rPr lang="en-US" i="1" dirty="0"/>
              <a:t>2020</a:t>
            </a:r>
            <a:endParaRPr lang="en-US" dirty="0"/>
          </a:p>
        </p:txBody>
      </p:sp>
      <p:sp>
        <p:nvSpPr>
          <p:cNvPr id="5" name="Slide Number Placeholder 4">
            <a:extLst>
              <a:ext uri="{FF2B5EF4-FFF2-40B4-BE49-F238E27FC236}">
                <a16:creationId xmlns="" xmlns:a16="http://schemas.microsoft.com/office/drawing/2014/main" id="{6D4E1E26-6BB1-4B8E-BD3A-4A839EA0980C}"/>
              </a:ext>
            </a:extLst>
          </p:cNvPr>
          <p:cNvSpPr>
            <a:spLocks noGrp="1"/>
          </p:cNvSpPr>
          <p:nvPr>
            <p:ph type="sldNum" sz="quarter" idx="11"/>
          </p:nvPr>
        </p:nvSpPr>
        <p:spPr/>
        <p:txBody>
          <a:bodyPr/>
          <a:lstStyle/>
          <a:p>
            <a:pPr>
              <a:defRPr/>
            </a:pPr>
            <a:fld id="{9F8623AF-65DB-466E-B5D1-B6C0738743F2}" type="slidenum">
              <a:rPr lang="en-US" altLang="en-US" smtClean="0"/>
              <a:pPr>
                <a:defRPr/>
              </a:pPr>
              <a:t>50</a:t>
            </a:fld>
            <a:endParaRPr lang="en-US" altLang="en-US" dirty="0"/>
          </a:p>
        </p:txBody>
      </p:sp>
    </p:spTree>
    <p:extLst>
      <p:ext uri="{BB962C8B-B14F-4D97-AF65-F5344CB8AC3E}">
        <p14:creationId xmlns:p14="http://schemas.microsoft.com/office/powerpoint/2010/main" val="3167179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B22A4648-B29C-4805-9A08-711A866860FF}"/>
              </a:ext>
            </a:extLst>
          </p:cNvPr>
          <p:cNvSpPr>
            <a:spLocks noGrp="1"/>
          </p:cNvSpPr>
          <p:nvPr>
            <p:ph type="title"/>
          </p:nvPr>
        </p:nvSpPr>
        <p:spPr/>
        <p:txBody>
          <a:bodyPr/>
          <a:lstStyle/>
          <a:p>
            <a:r>
              <a:rPr lang="en-US" dirty="0" err="1"/>
              <a:t>Yescarta</a:t>
            </a:r>
            <a:r>
              <a:rPr lang="en-US" dirty="0"/>
              <a:t> Post Approval Safety Study - US</a:t>
            </a:r>
          </a:p>
        </p:txBody>
      </p:sp>
      <p:grpSp>
        <p:nvGrpSpPr>
          <p:cNvPr id="16" name="Group 15">
            <a:extLst>
              <a:ext uri="{FF2B5EF4-FFF2-40B4-BE49-F238E27FC236}">
                <a16:creationId xmlns="" xmlns:a16="http://schemas.microsoft.com/office/drawing/2014/main" id="{63C971F8-8444-47F5-BF75-8611ED151CB5}"/>
              </a:ext>
            </a:extLst>
          </p:cNvPr>
          <p:cNvGrpSpPr/>
          <p:nvPr/>
        </p:nvGrpSpPr>
        <p:grpSpPr>
          <a:xfrm>
            <a:off x="809029" y="1464252"/>
            <a:ext cx="5857802" cy="2723614"/>
            <a:chOff x="2108204" y="1348656"/>
            <a:chExt cx="8868613" cy="3714295"/>
          </a:xfrm>
        </p:grpSpPr>
        <p:sp>
          <p:nvSpPr>
            <p:cNvPr id="17" name="Rectangle 16">
              <a:extLst>
                <a:ext uri="{FF2B5EF4-FFF2-40B4-BE49-F238E27FC236}">
                  <a16:creationId xmlns="" xmlns:a16="http://schemas.microsoft.com/office/drawing/2014/main" id="{0DBBB291-46A8-464B-B021-5C7C33C7DC44}"/>
                </a:ext>
              </a:extLst>
            </p:cNvPr>
            <p:cNvSpPr/>
            <p:nvPr/>
          </p:nvSpPr>
          <p:spPr>
            <a:xfrm>
              <a:off x="5035291" y="1348656"/>
              <a:ext cx="2468880" cy="822960"/>
            </a:xfrm>
            <a:prstGeom prst="rect">
              <a:avLst/>
            </a:prstGeom>
            <a:solidFill>
              <a:srgbClr val="0079C1"/>
            </a:solidFill>
            <a:ln w="25400" cap="flat" cmpd="sng" algn="ctr">
              <a:solidFill>
                <a:srgbClr val="0079C1">
                  <a:shade val="50000"/>
                </a:srgbClr>
              </a:solidFill>
              <a:prstDash val="solid"/>
            </a:ln>
            <a:effectLst/>
          </p:spPr>
          <p:txBody>
            <a:bodyPr rtlCol="0" anchor="ctr"/>
            <a:lstStyle/>
            <a:p>
              <a:pPr algn="ctr" defTabSz="514350" eaLnBrk="0" fontAlgn="base" hangingPunct="0">
                <a:spcBef>
                  <a:spcPct val="0"/>
                </a:spcBef>
                <a:spcAft>
                  <a:spcPct val="0"/>
                </a:spcAft>
                <a:defRPr/>
              </a:pPr>
              <a:r>
                <a:rPr lang="en-US" sz="900" b="1" kern="0" dirty="0">
                  <a:solidFill>
                    <a:srgbClr val="FDFDFD"/>
                  </a:solidFill>
                </a:rPr>
                <a:t>Axi-Cel for LBCL</a:t>
              </a:r>
            </a:p>
            <a:p>
              <a:pPr algn="ctr" defTabSz="514350" eaLnBrk="0" fontAlgn="base" hangingPunct="0">
                <a:spcBef>
                  <a:spcPct val="0"/>
                </a:spcBef>
                <a:spcAft>
                  <a:spcPct val="0"/>
                </a:spcAft>
                <a:defRPr/>
              </a:pPr>
              <a:r>
                <a:rPr lang="en-US" sz="900" b="1" kern="0" dirty="0">
                  <a:solidFill>
                    <a:srgbClr val="FDFDFD"/>
                  </a:solidFill>
                </a:rPr>
                <a:t>Oct 2017 – Aug 2020</a:t>
              </a:r>
            </a:p>
            <a:p>
              <a:pPr algn="ctr" defTabSz="514350" eaLnBrk="0" fontAlgn="base" hangingPunct="0">
                <a:spcBef>
                  <a:spcPct val="0"/>
                </a:spcBef>
                <a:spcAft>
                  <a:spcPct val="0"/>
                </a:spcAft>
                <a:defRPr/>
              </a:pPr>
              <a:r>
                <a:rPr lang="en-US" sz="900" b="1" kern="0" dirty="0">
                  <a:solidFill>
                    <a:srgbClr val="FDFDFD"/>
                  </a:solidFill>
                </a:rPr>
                <a:t>N=1,734</a:t>
              </a:r>
            </a:p>
          </p:txBody>
        </p:sp>
        <p:sp>
          <p:nvSpPr>
            <p:cNvPr id="18" name="Rectangle 17">
              <a:extLst>
                <a:ext uri="{FF2B5EF4-FFF2-40B4-BE49-F238E27FC236}">
                  <a16:creationId xmlns="" xmlns:a16="http://schemas.microsoft.com/office/drawing/2014/main" id="{D8ECC752-F17C-4F6E-B977-2BC27DD61954}"/>
                </a:ext>
              </a:extLst>
            </p:cNvPr>
            <p:cNvSpPr/>
            <p:nvPr/>
          </p:nvSpPr>
          <p:spPr>
            <a:xfrm>
              <a:off x="5492491" y="2698029"/>
              <a:ext cx="1554480" cy="822960"/>
            </a:xfrm>
            <a:prstGeom prst="rect">
              <a:avLst/>
            </a:prstGeom>
            <a:solidFill>
              <a:srgbClr val="0079C1"/>
            </a:solidFill>
            <a:ln w="25400" cap="flat" cmpd="sng" algn="ctr">
              <a:solidFill>
                <a:srgbClr val="0079C1">
                  <a:shade val="50000"/>
                </a:srgbClr>
              </a:solidFill>
              <a:prstDash val="solid"/>
            </a:ln>
            <a:effectLst/>
          </p:spPr>
          <p:txBody>
            <a:bodyPr rtlCol="0" anchor="ctr"/>
            <a:lstStyle/>
            <a:p>
              <a:pPr algn="ctr" defTabSz="514350" eaLnBrk="0" fontAlgn="base" hangingPunct="0">
                <a:spcBef>
                  <a:spcPct val="0"/>
                </a:spcBef>
                <a:spcAft>
                  <a:spcPct val="0"/>
                </a:spcAft>
                <a:defRPr/>
              </a:pPr>
              <a:r>
                <a:rPr lang="en-US" sz="900" b="1" kern="0" dirty="0">
                  <a:solidFill>
                    <a:srgbClr val="FDFDFD"/>
                  </a:solidFill>
                </a:rPr>
                <a:t>Patient Enrollment N=1,500</a:t>
              </a:r>
            </a:p>
          </p:txBody>
        </p:sp>
        <p:sp>
          <p:nvSpPr>
            <p:cNvPr id="19" name="Rectangle 18">
              <a:extLst>
                <a:ext uri="{FF2B5EF4-FFF2-40B4-BE49-F238E27FC236}">
                  <a16:creationId xmlns="" xmlns:a16="http://schemas.microsoft.com/office/drawing/2014/main" id="{CA4A87AA-E740-43B6-906B-29D18F95639C}"/>
                </a:ext>
              </a:extLst>
            </p:cNvPr>
            <p:cNvSpPr/>
            <p:nvPr/>
          </p:nvSpPr>
          <p:spPr>
            <a:xfrm>
              <a:off x="2108204" y="1917988"/>
              <a:ext cx="2651760" cy="1097280"/>
            </a:xfrm>
            <a:prstGeom prst="rect">
              <a:avLst/>
            </a:prstGeom>
            <a:noFill/>
            <a:ln w="12700" cap="flat" cmpd="sng" algn="ctr">
              <a:solidFill>
                <a:srgbClr val="0079C1">
                  <a:shade val="50000"/>
                </a:srgbClr>
              </a:solidFill>
              <a:prstDash val="solid"/>
            </a:ln>
            <a:effectLst/>
          </p:spPr>
          <p:txBody>
            <a:bodyPr rtlCol="0" anchor="ctr"/>
            <a:lstStyle/>
            <a:p>
              <a:pPr algn="ctr" defTabSz="514350" eaLnBrk="0" fontAlgn="base" hangingPunct="0">
                <a:spcBef>
                  <a:spcPct val="0"/>
                </a:spcBef>
                <a:spcAft>
                  <a:spcPct val="0"/>
                </a:spcAft>
                <a:defRPr/>
              </a:pPr>
              <a:r>
                <a:rPr lang="en-US" sz="900" kern="0" dirty="0">
                  <a:solidFill>
                    <a:srgbClr val="0079C1">
                      <a:lumMod val="75000"/>
                    </a:srgbClr>
                  </a:solidFill>
                </a:rPr>
                <a:t>Exclusions:</a:t>
              </a:r>
            </a:p>
            <a:p>
              <a:pPr algn="ctr" defTabSz="514350" eaLnBrk="0" fontAlgn="base" hangingPunct="0">
                <a:spcBef>
                  <a:spcPct val="0"/>
                </a:spcBef>
                <a:spcAft>
                  <a:spcPct val="0"/>
                </a:spcAft>
                <a:defRPr/>
              </a:pPr>
              <a:r>
                <a:rPr lang="en-US" sz="900" kern="0" dirty="0">
                  <a:solidFill>
                    <a:srgbClr val="0079C1">
                      <a:lumMod val="75000"/>
                    </a:srgbClr>
                  </a:solidFill>
                </a:rPr>
                <a:t>No Consent, N=146</a:t>
              </a:r>
            </a:p>
            <a:p>
              <a:pPr algn="ctr" defTabSz="514350" eaLnBrk="0" fontAlgn="base" hangingPunct="0">
                <a:spcBef>
                  <a:spcPct val="0"/>
                </a:spcBef>
                <a:spcAft>
                  <a:spcPct val="0"/>
                </a:spcAft>
                <a:defRPr/>
              </a:pPr>
              <a:r>
                <a:rPr lang="en-US" sz="900" kern="0" dirty="0">
                  <a:solidFill>
                    <a:srgbClr val="0079C1">
                      <a:lumMod val="75000"/>
                    </a:srgbClr>
                  </a:solidFill>
                </a:rPr>
                <a:t>Axi-Cel on </a:t>
              </a:r>
            </a:p>
            <a:p>
              <a:pPr algn="ctr" defTabSz="514350" eaLnBrk="0" fontAlgn="base" hangingPunct="0">
                <a:spcBef>
                  <a:spcPct val="0"/>
                </a:spcBef>
                <a:spcAft>
                  <a:spcPct val="0"/>
                </a:spcAft>
                <a:defRPr/>
              </a:pPr>
              <a:r>
                <a:rPr lang="en-US" sz="900" kern="0" dirty="0">
                  <a:solidFill>
                    <a:srgbClr val="0079C1">
                      <a:lumMod val="75000"/>
                    </a:srgbClr>
                  </a:solidFill>
                </a:rPr>
                <a:t>Clinical Trials, N= 88</a:t>
              </a:r>
            </a:p>
          </p:txBody>
        </p:sp>
        <p:cxnSp>
          <p:nvCxnSpPr>
            <p:cNvPr id="21" name="Straight Connector 20">
              <a:extLst>
                <a:ext uri="{FF2B5EF4-FFF2-40B4-BE49-F238E27FC236}">
                  <a16:creationId xmlns="" xmlns:a16="http://schemas.microsoft.com/office/drawing/2014/main" id="{53EEE075-ABB3-47FC-ACF0-8AB8C51A42AA}"/>
                </a:ext>
              </a:extLst>
            </p:cNvPr>
            <p:cNvCxnSpPr>
              <a:cxnSpLocks/>
              <a:stCxn id="17" idx="2"/>
              <a:endCxn id="18" idx="0"/>
            </p:cNvCxnSpPr>
            <p:nvPr/>
          </p:nvCxnSpPr>
          <p:spPr>
            <a:xfrm>
              <a:off x="6269731" y="2171616"/>
              <a:ext cx="0" cy="526413"/>
            </a:xfrm>
            <a:prstGeom prst="line">
              <a:avLst/>
            </a:prstGeom>
            <a:noFill/>
            <a:ln w="38100" cap="flat" cmpd="sng" algn="ctr">
              <a:solidFill>
                <a:srgbClr val="0079C1">
                  <a:shade val="95000"/>
                  <a:satMod val="105000"/>
                </a:srgbClr>
              </a:solidFill>
              <a:prstDash val="solid"/>
            </a:ln>
            <a:effectLst/>
          </p:spPr>
        </p:cxnSp>
        <p:sp>
          <p:nvSpPr>
            <p:cNvPr id="22" name="TextBox 21">
              <a:extLst>
                <a:ext uri="{FF2B5EF4-FFF2-40B4-BE49-F238E27FC236}">
                  <a16:creationId xmlns="" xmlns:a16="http://schemas.microsoft.com/office/drawing/2014/main" id="{8B8A884A-EDC7-4607-8EC7-8B047E69C07F}"/>
                </a:ext>
              </a:extLst>
            </p:cNvPr>
            <p:cNvSpPr txBox="1"/>
            <p:nvPr/>
          </p:nvSpPr>
          <p:spPr>
            <a:xfrm>
              <a:off x="9239456" y="4161069"/>
              <a:ext cx="1737361" cy="692548"/>
            </a:xfrm>
            <a:prstGeom prst="rect">
              <a:avLst/>
            </a:prstGeom>
            <a:noFill/>
          </p:spPr>
          <p:txBody>
            <a:bodyPr wrap="square" rtlCol="0">
              <a:spAutoFit/>
            </a:bodyPr>
            <a:lstStyle/>
            <a:p>
              <a:pPr algn="ctr" defTabSz="514350" eaLnBrk="0" fontAlgn="base" hangingPunct="0">
                <a:spcBef>
                  <a:spcPct val="0"/>
                </a:spcBef>
                <a:spcAft>
                  <a:spcPct val="0"/>
                </a:spcAft>
                <a:defRPr/>
              </a:pPr>
              <a:r>
                <a:rPr lang="en-US" sz="900" kern="0" dirty="0">
                  <a:solidFill>
                    <a:srgbClr val="000000"/>
                  </a:solidFill>
                </a:rPr>
                <a:t>Median follow-up 12 months </a:t>
              </a:r>
            </a:p>
            <a:p>
              <a:pPr algn="ctr" defTabSz="514350" eaLnBrk="0" fontAlgn="base" hangingPunct="0">
                <a:spcBef>
                  <a:spcPct val="0"/>
                </a:spcBef>
                <a:spcAft>
                  <a:spcPct val="0"/>
                </a:spcAft>
                <a:defRPr/>
              </a:pPr>
              <a:r>
                <a:rPr lang="en-US" sz="900" kern="0" dirty="0">
                  <a:solidFill>
                    <a:srgbClr val="000000"/>
                  </a:solidFill>
                </a:rPr>
                <a:t>(6-29 months)</a:t>
              </a:r>
            </a:p>
          </p:txBody>
        </p:sp>
        <p:cxnSp>
          <p:nvCxnSpPr>
            <p:cNvPr id="23" name="Straight Connector 22">
              <a:extLst>
                <a:ext uri="{FF2B5EF4-FFF2-40B4-BE49-F238E27FC236}">
                  <a16:creationId xmlns="" xmlns:a16="http://schemas.microsoft.com/office/drawing/2014/main" id="{18E23ABA-1067-49C7-B13B-61407069BBD4}"/>
                </a:ext>
              </a:extLst>
            </p:cNvPr>
            <p:cNvCxnSpPr>
              <a:cxnSpLocks/>
              <a:stCxn id="19" idx="3"/>
            </p:cNvCxnSpPr>
            <p:nvPr/>
          </p:nvCxnSpPr>
          <p:spPr>
            <a:xfrm>
              <a:off x="4759964" y="2466628"/>
              <a:ext cx="1509767" cy="0"/>
            </a:xfrm>
            <a:prstGeom prst="line">
              <a:avLst/>
            </a:prstGeom>
            <a:noFill/>
            <a:ln w="38100" cap="flat" cmpd="sng" algn="ctr">
              <a:solidFill>
                <a:srgbClr val="0079C1">
                  <a:shade val="95000"/>
                  <a:satMod val="105000"/>
                </a:srgbClr>
              </a:solidFill>
              <a:prstDash val="solid"/>
            </a:ln>
            <a:effectLst/>
          </p:spPr>
        </p:cxnSp>
        <p:sp>
          <p:nvSpPr>
            <p:cNvPr id="24" name="TextBox 23">
              <a:extLst>
                <a:ext uri="{FF2B5EF4-FFF2-40B4-BE49-F238E27FC236}">
                  <a16:creationId xmlns="" xmlns:a16="http://schemas.microsoft.com/office/drawing/2014/main" id="{39C24CFF-15AA-4642-8196-B645298B6C43}"/>
                </a:ext>
              </a:extLst>
            </p:cNvPr>
            <p:cNvSpPr txBox="1"/>
            <p:nvPr/>
          </p:nvSpPr>
          <p:spPr>
            <a:xfrm>
              <a:off x="7084568" y="4129043"/>
              <a:ext cx="1005840" cy="503672"/>
            </a:xfrm>
            <a:prstGeom prst="rect">
              <a:avLst/>
            </a:prstGeom>
            <a:noFill/>
          </p:spPr>
          <p:txBody>
            <a:bodyPr wrap="square" rtlCol="0">
              <a:spAutoFit/>
            </a:bodyPr>
            <a:lstStyle/>
            <a:p>
              <a:pPr algn="ctr" defTabSz="514350" eaLnBrk="0" fontAlgn="base" hangingPunct="0">
                <a:spcBef>
                  <a:spcPct val="0"/>
                </a:spcBef>
                <a:spcAft>
                  <a:spcPct val="0"/>
                </a:spcAft>
                <a:defRPr/>
              </a:pPr>
              <a:r>
                <a:rPr lang="en-US" sz="900" kern="0" dirty="0">
                  <a:solidFill>
                    <a:srgbClr val="000000"/>
                  </a:solidFill>
                </a:rPr>
                <a:t>Analysis Set</a:t>
              </a:r>
            </a:p>
          </p:txBody>
        </p:sp>
        <p:sp>
          <p:nvSpPr>
            <p:cNvPr id="25" name="Rectangle 24">
              <a:extLst>
                <a:ext uri="{FF2B5EF4-FFF2-40B4-BE49-F238E27FC236}">
                  <a16:creationId xmlns="" xmlns:a16="http://schemas.microsoft.com/office/drawing/2014/main" id="{E7636F7C-906D-4751-A34A-61E2A6F912A0}"/>
                </a:ext>
              </a:extLst>
            </p:cNvPr>
            <p:cNvSpPr/>
            <p:nvPr/>
          </p:nvSpPr>
          <p:spPr>
            <a:xfrm>
              <a:off x="2108204" y="3239397"/>
              <a:ext cx="2651760" cy="1280160"/>
            </a:xfrm>
            <a:prstGeom prst="rect">
              <a:avLst/>
            </a:prstGeom>
            <a:noFill/>
            <a:ln w="12700" cap="flat" cmpd="sng" algn="ctr">
              <a:solidFill>
                <a:srgbClr val="0079C1">
                  <a:shade val="50000"/>
                </a:srgbClr>
              </a:solidFill>
              <a:prstDash val="solid"/>
            </a:ln>
            <a:effectLst/>
          </p:spPr>
          <p:txBody>
            <a:bodyPr rtlCol="0" anchor="ctr"/>
            <a:lstStyle/>
            <a:p>
              <a:pPr algn="ctr" defTabSz="514350" eaLnBrk="0" fontAlgn="base" hangingPunct="0">
                <a:spcBef>
                  <a:spcPct val="0"/>
                </a:spcBef>
                <a:spcAft>
                  <a:spcPct val="0"/>
                </a:spcAft>
                <a:defRPr/>
              </a:pPr>
              <a:r>
                <a:rPr lang="en-US" sz="900" kern="0" dirty="0">
                  <a:solidFill>
                    <a:srgbClr val="0079C1">
                      <a:lumMod val="75000"/>
                    </a:srgbClr>
                  </a:solidFill>
                </a:rPr>
                <a:t>Exclusions:</a:t>
              </a:r>
            </a:p>
            <a:p>
              <a:pPr algn="ctr" defTabSz="514350" eaLnBrk="0" fontAlgn="base" hangingPunct="0">
                <a:spcBef>
                  <a:spcPct val="0"/>
                </a:spcBef>
                <a:spcAft>
                  <a:spcPct val="0"/>
                </a:spcAft>
                <a:defRPr/>
              </a:pPr>
              <a:r>
                <a:rPr lang="en-US" sz="900" kern="0" dirty="0">
                  <a:solidFill>
                    <a:srgbClr val="0079C1">
                      <a:lumMod val="75000"/>
                    </a:srgbClr>
                  </a:solidFill>
                </a:rPr>
                <a:t>Withdrew Consent, N=1</a:t>
              </a:r>
            </a:p>
            <a:p>
              <a:pPr algn="ctr" defTabSz="514350" eaLnBrk="0" fontAlgn="base" hangingPunct="0">
                <a:spcBef>
                  <a:spcPct val="0"/>
                </a:spcBef>
                <a:spcAft>
                  <a:spcPct val="0"/>
                </a:spcAft>
                <a:defRPr/>
              </a:pPr>
              <a:r>
                <a:rPr lang="en-US" sz="900" kern="0" dirty="0">
                  <a:solidFill>
                    <a:srgbClr val="0079C1">
                      <a:lumMod val="75000"/>
                    </a:srgbClr>
                  </a:solidFill>
                </a:rPr>
                <a:t>Incomplete, N= 8,</a:t>
              </a:r>
            </a:p>
            <a:p>
              <a:pPr algn="ctr" defTabSz="514350" eaLnBrk="0" fontAlgn="base" hangingPunct="0">
                <a:spcBef>
                  <a:spcPct val="0"/>
                </a:spcBef>
                <a:spcAft>
                  <a:spcPct val="0"/>
                </a:spcAft>
                <a:defRPr/>
              </a:pPr>
              <a:r>
                <a:rPr lang="en-US" sz="900" kern="0" dirty="0">
                  <a:solidFill>
                    <a:srgbClr val="0079C1">
                      <a:lumMod val="75000"/>
                    </a:srgbClr>
                  </a:solidFill>
                </a:rPr>
                <a:t>Follow up &lt; 6mo, </a:t>
              </a:r>
            </a:p>
            <a:p>
              <a:pPr algn="ctr" defTabSz="514350" eaLnBrk="0" fontAlgn="base" hangingPunct="0">
                <a:spcBef>
                  <a:spcPct val="0"/>
                </a:spcBef>
                <a:spcAft>
                  <a:spcPct val="0"/>
                </a:spcAft>
                <a:defRPr/>
              </a:pPr>
              <a:r>
                <a:rPr lang="en-US" sz="900" kern="0" dirty="0">
                  <a:solidFill>
                    <a:srgbClr val="0079C1">
                      <a:lumMod val="75000"/>
                    </a:srgbClr>
                  </a:solidFill>
                </a:rPr>
                <a:t>N=268</a:t>
              </a:r>
            </a:p>
          </p:txBody>
        </p:sp>
        <p:cxnSp>
          <p:nvCxnSpPr>
            <p:cNvPr id="26" name="Straight Connector 25">
              <a:extLst>
                <a:ext uri="{FF2B5EF4-FFF2-40B4-BE49-F238E27FC236}">
                  <a16:creationId xmlns="" xmlns:a16="http://schemas.microsoft.com/office/drawing/2014/main" id="{1CDEF792-61C6-484E-8208-8A690BF77078}"/>
                </a:ext>
              </a:extLst>
            </p:cNvPr>
            <p:cNvCxnSpPr>
              <a:cxnSpLocks/>
              <a:stCxn id="25" idx="3"/>
            </p:cNvCxnSpPr>
            <p:nvPr/>
          </p:nvCxnSpPr>
          <p:spPr>
            <a:xfrm>
              <a:off x="4759964" y="3879477"/>
              <a:ext cx="1509767" cy="0"/>
            </a:xfrm>
            <a:prstGeom prst="line">
              <a:avLst/>
            </a:prstGeom>
            <a:noFill/>
            <a:ln w="38100" cap="flat" cmpd="sng" algn="ctr">
              <a:solidFill>
                <a:srgbClr val="0079C1">
                  <a:shade val="95000"/>
                  <a:satMod val="105000"/>
                </a:srgbClr>
              </a:solidFill>
              <a:prstDash val="solid"/>
            </a:ln>
            <a:effectLst/>
          </p:spPr>
        </p:cxnSp>
        <p:sp>
          <p:nvSpPr>
            <p:cNvPr id="27" name="Rectangle 26">
              <a:extLst>
                <a:ext uri="{FF2B5EF4-FFF2-40B4-BE49-F238E27FC236}">
                  <a16:creationId xmlns="" xmlns:a16="http://schemas.microsoft.com/office/drawing/2014/main" id="{2224EC03-A277-4728-86BC-AE1EEE6917F5}"/>
                </a:ext>
              </a:extLst>
            </p:cNvPr>
            <p:cNvSpPr/>
            <p:nvPr/>
          </p:nvSpPr>
          <p:spPr>
            <a:xfrm>
              <a:off x="5389745" y="4136208"/>
              <a:ext cx="1737359" cy="548640"/>
            </a:xfrm>
            <a:prstGeom prst="rect">
              <a:avLst/>
            </a:prstGeom>
            <a:solidFill>
              <a:srgbClr val="0079C1"/>
            </a:solidFill>
            <a:ln w="25400" cap="flat" cmpd="sng" algn="ctr">
              <a:solidFill>
                <a:srgbClr val="0079C1">
                  <a:shade val="50000"/>
                </a:srgbClr>
              </a:solidFill>
              <a:prstDash val="solid"/>
            </a:ln>
            <a:effectLst/>
          </p:spPr>
          <p:txBody>
            <a:bodyPr rtlCol="0" anchor="ctr"/>
            <a:lstStyle/>
            <a:p>
              <a:pPr algn="ctr" defTabSz="514350" eaLnBrk="0" fontAlgn="base" hangingPunct="0">
                <a:spcBef>
                  <a:spcPct val="0"/>
                </a:spcBef>
                <a:spcAft>
                  <a:spcPct val="0"/>
                </a:spcAft>
                <a:defRPr/>
              </a:pPr>
              <a:r>
                <a:rPr lang="en-US" sz="900" b="1" kern="0" dirty="0">
                  <a:solidFill>
                    <a:srgbClr val="FDFDFD"/>
                  </a:solidFill>
                </a:rPr>
                <a:t>6 </a:t>
              </a:r>
              <a:r>
                <a:rPr lang="en-US" sz="900" b="1" kern="0" dirty="0" err="1">
                  <a:solidFill>
                    <a:srgbClr val="FDFDFD"/>
                  </a:solidFill>
                </a:rPr>
                <a:t>mo</a:t>
              </a:r>
              <a:r>
                <a:rPr lang="en-US" sz="900" b="1" kern="0" dirty="0">
                  <a:solidFill>
                    <a:srgbClr val="FDFDFD"/>
                  </a:solidFill>
                </a:rPr>
                <a:t> Follow up N=1,223*</a:t>
              </a:r>
            </a:p>
          </p:txBody>
        </p:sp>
        <p:cxnSp>
          <p:nvCxnSpPr>
            <p:cNvPr id="28" name="Straight Connector 27">
              <a:extLst>
                <a:ext uri="{FF2B5EF4-FFF2-40B4-BE49-F238E27FC236}">
                  <a16:creationId xmlns="" xmlns:a16="http://schemas.microsoft.com/office/drawing/2014/main" id="{799B9CB2-8EAC-42FA-B95D-410AF7028AFB}"/>
                </a:ext>
              </a:extLst>
            </p:cNvPr>
            <p:cNvCxnSpPr>
              <a:cxnSpLocks/>
              <a:endCxn id="18" idx="2"/>
            </p:cNvCxnSpPr>
            <p:nvPr/>
          </p:nvCxnSpPr>
          <p:spPr>
            <a:xfrm flipV="1">
              <a:off x="6269731" y="3520989"/>
              <a:ext cx="0" cy="640080"/>
            </a:xfrm>
            <a:prstGeom prst="line">
              <a:avLst/>
            </a:prstGeom>
            <a:noFill/>
            <a:ln w="38100" cap="flat" cmpd="sng" algn="ctr">
              <a:solidFill>
                <a:srgbClr val="0079C1">
                  <a:shade val="95000"/>
                  <a:satMod val="105000"/>
                </a:srgbClr>
              </a:solidFill>
              <a:prstDash val="solid"/>
            </a:ln>
            <a:effectLst/>
          </p:spPr>
        </p:cxnSp>
        <p:sp>
          <p:nvSpPr>
            <p:cNvPr id="31" name="TextBox 30">
              <a:extLst>
                <a:ext uri="{FF2B5EF4-FFF2-40B4-BE49-F238E27FC236}">
                  <a16:creationId xmlns="" xmlns:a16="http://schemas.microsoft.com/office/drawing/2014/main" id="{7E9A5DA3-751A-4F43-947A-4C0950AF641B}"/>
                </a:ext>
              </a:extLst>
            </p:cNvPr>
            <p:cNvSpPr txBox="1"/>
            <p:nvPr/>
          </p:nvSpPr>
          <p:spPr>
            <a:xfrm>
              <a:off x="4318005" y="4748157"/>
              <a:ext cx="2926080" cy="314794"/>
            </a:xfrm>
            <a:prstGeom prst="rect">
              <a:avLst/>
            </a:prstGeom>
            <a:noFill/>
          </p:spPr>
          <p:txBody>
            <a:bodyPr wrap="square" rtlCol="0">
              <a:spAutoFit/>
            </a:bodyPr>
            <a:lstStyle/>
            <a:p>
              <a:pPr algn="r" defTabSz="514350" eaLnBrk="0" fontAlgn="base" hangingPunct="0">
                <a:spcBef>
                  <a:spcPct val="0"/>
                </a:spcBef>
                <a:spcAft>
                  <a:spcPct val="0"/>
                </a:spcAft>
                <a:defRPr/>
              </a:pPr>
              <a:r>
                <a:rPr lang="pt-BR" sz="900" kern="0" dirty="0">
                  <a:solidFill>
                    <a:srgbClr val="000000"/>
                  </a:solidFill>
                </a:rPr>
                <a:t>Datacut  January 22, 2021</a:t>
              </a:r>
              <a:endParaRPr lang="en-US" sz="900" kern="0" dirty="0">
                <a:solidFill>
                  <a:srgbClr val="000000"/>
                </a:solidFill>
              </a:endParaRPr>
            </a:p>
          </p:txBody>
        </p:sp>
      </p:grpSp>
      <p:sp>
        <p:nvSpPr>
          <p:cNvPr id="3" name="TextBox 2">
            <a:extLst>
              <a:ext uri="{FF2B5EF4-FFF2-40B4-BE49-F238E27FC236}">
                <a16:creationId xmlns="" xmlns:a16="http://schemas.microsoft.com/office/drawing/2014/main" id="{3C5F6675-8F42-4861-9C93-2DD72CE13EE4}"/>
              </a:ext>
            </a:extLst>
          </p:cNvPr>
          <p:cNvSpPr txBox="1"/>
          <p:nvPr/>
        </p:nvSpPr>
        <p:spPr>
          <a:xfrm>
            <a:off x="3557757" y="4269041"/>
            <a:ext cx="1925527" cy="248209"/>
          </a:xfrm>
          <a:prstGeom prst="rect">
            <a:avLst/>
          </a:prstGeom>
          <a:noFill/>
        </p:spPr>
        <p:txBody>
          <a:bodyPr wrap="none" rtlCol="0">
            <a:spAutoFit/>
          </a:bodyPr>
          <a:lstStyle/>
          <a:p>
            <a:pPr defTabSz="685800"/>
            <a:r>
              <a:rPr lang="en-US" sz="1013" dirty="0">
                <a:solidFill>
                  <a:srgbClr val="000000"/>
                </a:solidFill>
              </a:rPr>
              <a:t>Jacobson C et al, ASCO 2021</a:t>
            </a:r>
          </a:p>
        </p:txBody>
      </p:sp>
    </p:spTree>
    <p:extLst>
      <p:ext uri="{BB962C8B-B14F-4D97-AF65-F5344CB8AC3E}">
        <p14:creationId xmlns:p14="http://schemas.microsoft.com/office/powerpoint/2010/main" val="1413541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F04707-F17D-4298-ACEB-D23AC0D797E3}"/>
              </a:ext>
            </a:extLst>
          </p:cNvPr>
          <p:cNvSpPr>
            <a:spLocks noGrp="1"/>
          </p:cNvSpPr>
          <p:nvPr>
            <p:ph type="title"/>
          </p:nvPr>
        </p:nvSpPr>
        <p:spPr/>
        <p:txBody>
          <a:bodyPr/>
          <a:lstStyle/>
          <a:p>
            <a:r>
              <a:rPr lang="en-US" dirty="0"/>
              <a:t>Patient Demographics (</a:t>
            </a:r>
            <a:r>
              <a:rPr lang="en-US" dirty="0" err="1"/>
              <a:t>Yescarta</a:t>
            </a:r>
            <a:r>
              <a:rPr lang="en-US" dirty="0"/>
              <a:t> PASS)</a:t>
            </a:r>
          </a:p>
        </p:txBody>
      </p:sp>
      <p:sp>
        <p:nvSpPr>
          <p:cNvPr id="5" name="Slide Number Placeholder 4">
            <a:extLst>
              <a:ext uri="{FF2B5EF4-FFF2-40B4-BE49-F238E27FC236}">
                <a16:creationId xmlns="" xmlns:a16="http://schemas.microsoft.com/office/drawing/2014/main" id="{7EE12E8B-E604-4445-AB73-4F45E175FD54}"/>
              </a:ext>
            </a:extLst>
          </p:cNvPr>
          <p:cNvSpPr>
            <a:spLocks noGrp="1"/>
          </p:cNvSpPr>
          <p:nvPr>
            <p:ph type="sldNum" sz="quarter" idx="11"/>
          </p:nvPr>
        </p:nvSpPr>
        <p:spPr/>
        <p:txBody>
          <a:bodyPr/>
          <a:lstStyle/>
          <a:p>
            <a:pPr defTabSz="514350" fontAlgn="base">
              <a:spcBef>
                <a:spcPct val="0"/>
              </a:spcBef>
              <a:spcAft>
                <a:spcPct val="0"/>
              </a:spcAft>
              <a:defRPr/>
            </a:pPr>
            <a:fld id="{100A5761-1B3C-4150-A85D-55D21464807F}" type="slidenum">
              <a:rPr lang="en-US" altLang="en-US"/>
              <a:pPr defTabSz="514350" fontAlgn="base">
                <a:spcBef>
                  <a:spcPct val="0"/>
                </a:spcBef>
                <a:spcAft>
                  <a:spcPct val="0"/>
                </a:spcAft>
                <a:defRPr/>
              </a:pPr>
              <a:t>52</a:t>
            </a:fld>
            <a:endParaRPr lang="en-US" altLang="en-US"/>
          </a:p>
        </p:txBody>
      </p:sp>
      <p:graphicFrame>
        <p:nvGraphicFramePr>
          <p:cNvPr id="4" name="Table 6">
            <a:extLst>
              <a:ext uri="{FF2B5EF4-FFF2-40B4-BE49-F238E27FC236}">
                <a16:creationId xmlns="" xmlns:a16="http://schemas.microsoft.com/office/drawing/2014/main" id="{868434F5-7739-49B5-8C5C-D40A8DB9E976}"/>
              </a:ext>
            </a:extLst>
          </p:cNvPr>
          <p:cNvGraphicFramePr>
            <a:graphicFrameLocks noGrp="1" noChangeAspect="1"/>
          </p:cNvGraphicFramePr>
          <p:nvPr>
            <p:ph idx="1"/>
          </p:nvPr>
        </p:nvGraphicFramePr>
        <p:xfrm>
          <a:off x="300037" y="1400710"/>
          <a:ext cx="5872163" cy="2711768"/>
        </p:xfrm>
        <a:graphic>
          <a:graphicData uri="http://schemas.openxmlformats.org/drawingml/2006/table">
            <a:tbl>
              <a:tblPr firstRow="1" bandRow="1">
                <a:tableStyleId>{5C22544A-7EE6-4342-B048-85BDC9FD1C3A}</a:tableStyleId>
              </a:tblPr>
              <a:tblGrid>
                <a:gridCol w="4051527">
                  <a:extLst>
                    <a:ext uri="{9D8B030D-6E8A-4147-A177-3AD203B41FA5}">
                      <a16:colId xmlns="" xmlns:a16="http://schemas.microsoft.com/office/drawing/2014/main" val="2663735195"/>
                    </a:ext>
                  </a:extLst>
                </a:gridCol>
                <a:gridCol w="1820636">
                  <a:extLst>
                    <a:ext uri="{9D8B030D-6E8A-4147-A177-3AD203B41FA5}">
                      <a16:colId xmlns="" xmlns:a16="http://schemas.microsoft.com/office/drawing/2014/main" val="1990551351"/>
                    </a:ext>
                  </a:extLst>
                </a:gridCol>
              </a:tblGrid>
              <a:tr h="220135">
                <a:tc>
                  <a:txBody>
                    <a:bodyPr/>
                    <a:lstStyle/>
                    <a:p>
                      <a:pPr marL="0" marR="0" algn="l">
                        <a:lnSpc>
                          <a:spcPct val="107000"/>
                        </a:lnSpc>
                        <a:spcBef>
                          <a:spcPts val="100"/>
                        </a:spcBef>
                        <a:spcAft>
                          <a:spcPts val="100"/>
                        </a:spcAft>
                      </a:pPr>
                      <a:r>
                        <a:rPr lang="en-US" sz="1400" dirty="0">
                          <a:effectLst/>
                        </a:rPr>
                        <a:t>Characteristic</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baseline="0" dirty="0">
                          <a:effectLst/>
                        </a:rPr>
                        <a:t>Total</a:t>
                      </a:r>
                      <a:endParaRPr lang="en-US" sz="1400" b="1"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3718467"/>
                  </a:ext>
                </a:extLst>
              </a:tr>
              <a:tr h="220135">
                <a:tc>
                  <a:txBody>
                    <a:bodyPr/>
                    <a:lstStyle/>
                    <a:p>
                      <a:pPr marL="0" marR="0" algn="l">
                        <a:lnSpc>
                          <a:spcPct val="107000"/>
                        </a:lnSpc>
                        <a:spcBef>
                          <a:spcPts val="100"/>
                        </a:spcBef>
                        <a:spcAft>
                          <a:spcPts val="100"/>
                        </a:spcAft>
                      </a:pPr>
                      <a:r>
                        <a:rPr lang="en-US" sz="1400" dirty="0">
                          <a:solidFill>
                            <a:srgbClr val="000000"/>
                          </a:solidFill>
                          <a:effectLst/>
                        </a:rPr>
                        <a:t>No. of patients</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1,223</a:t>
                      </a:r>
                    </a:p>
                  </a:txBody>
                  <a:tcPr marL="51435" marR="51435" marT="0" marB="0" anchor="ctr"/>
                </a:tc>
                <a:extLst>
                  <a:ext uri="{0D108BD9-81ED-4DB2-BD59-A6C34878D82A}">
                    <a16:rowId xmlns="" xmlns:a16="http://schemas.microsoft.com/office/drawing/2014/main" val="3606524260"/>
                  </a:ext>
                </a:extLst>
              </a:tr>
              <a:tr h="220135">
                <a:tc>
                  <a:txBody>
                    <a:bodyPr/>
                    <a:lstStyle/>
                    <a:p>
                      <a:pPr marL="0" marR="0" indent="0" algn="l">
                        <a:lnSpc>
                          <a:spcPct val="107000"/>
                        </a:lnSpc>
                        <a:spcBef>
                          <a:spcPts val="100"/>
                        </a:spcBef>
                        <a:spcAft>
                          <a:spcPts val="100"/>
                        </a:spcAft>
                      </a:pPr>
                      <a:r>
                        <a:rPr lang="en-US" sz="1400" dirty="0">
                          <a:solidFill>
                            <a:srgbClr val="000000"/>
                          </a:solidFill>
                          <a:effectLst/>
                        </a:rPr>
                        <a:t>No. of US centers</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76</a:t>
                      </a:r>
                    </a:p>
                  </a:txBody>
                  <a:tcPr marL="51435" marR="51435" marT="0" marB="0" anchor="ctr"/>
                </a:tc>
                <a:extLst>
                  <a:ext uri="{0D108BD9-81ED-4DB2-BD59-A6C34878D82A}">
                    <a16:rowId xmlns="" xmlns:a16="http://schemas.microsoft.com/office/drawing/2014/main" val="1065938360"/>
                  </a:ext>
                </a:extLst>
              </a:tr>
              <a:tr h="220135">
                <a:tc>
                  <a:txBody>
                    <a:bodyPr/>
                    <a:lstStyle/>
                    <a:p>
                      <a:pPr marL="0" marR="0" indent="0" algn="l">
                        <a:lnSpc>
                          <a:spcPct val="107000"/>
                        </a:lnSpc>
                        <a:spcBef>
                          <a:spcPts val="100"/>
                        </a:spcBef>
                        <a:spcAft>
                          <a:spcPts val="100"/>
                        </a:spcAft>
                      </a:pPr>
                      <a:r>
                        <a:rPr lang="en-US" sz="1400" dirty="0">
                          <a:solidFill>
                            <a:srgbClr val="000000"/>
                          </a:solidFill>
                          <a:effectLst/>
                        </a:rPr>
                        <a:t>Median age, years (range)</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62 (19-91)</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523593996"/>
                  </a:ext>
                </a:extLst>
              </a:tr>
              <a:tr h="220135">
                <a:tc>
                  <a:txBody>
                    <a:bodyPr/>
                    <a:lstStyle/>
                    <a:p>
                      <a:pPr marL="0" marR="0" indent="0" algn="l">
                        <a:lnSpc>
                          <a:spcPct val="107000"/>
                        </a:lnSpc>
                        <a:spcBef>
                          <a:spcPts val="100"/>
                        </a:spcBef>
                        <a:spcAft>
                          <a:spcPts val="100"/>
                        </a:spcAft>
                      </a:pPr>
                      <a:r>
                        <a:rPr lang="en-US" sz="1400" u="none" dirty="0">
                          <a:solidFill>
                            <a:srgbClr val="000000"/>
                          </a:solidFill>
                          <a:effectLst/>
                          <a:latin typeface="+mn-lt"/>
                          <a:ea typeface="Times New Roman" panose="02020603050405020304" pitchFamily="18" charset="0"/>
                          <a:cs typeface="Times New Roman" panose="02020603050405020304" pitchFamily="18" charset="0"/>
                        </a:rPr>
                        <a:t>     ≥65 y</a:t>
                      </a:r>
                      <a:endParaRPr lang="en-US" sz="1400" u="sng"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38%</a:t>
                      </a:r>
                    </a:p>
                  </a:txBody>
                  <a:tcPr marL="51435" marR="51435" marT="0" marB="0" anchor="ctr"/>
                </a:tc>
                <a:extLst>
                  <a:ext uri="{0D108BD9-81ED-4DB2-BD59-A6C34878D82A}">
                    <a16:rowId xmlns="" xmlns:a16="http://schemas.microsoft.com/office/drawing/2014/main" val="332057857"/>
                  </a:ext>
                </a:extLst>
              </a:tr>
              <a:tr h="220135">
                <a:tc>
                  <a:txBody>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lang="en-US" sz="1400" dirty="0">
                          <a:solidFill>
                            <a:srgbClr val="000000"/>
                          </a:solidFill>
                          <a:effectLst/>
                        </a:rPr>
                        <a:t>Male</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65%</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126062407"/>
                  </a:ext>
                </a:extLst>
              </a:tr>
              <a:tr h="220135">
                <a:tc>
                  <a:txBody>
                    <a:bodyPr/>
                    <a:lstStyle/>
                    <a:p>
                      <a:pPr marL="0" marR="0" lvl="0" indent="0" algn="l" defTabSz="685800" rtl="0" eaLnBrk="1" fontAlgn="auto" latinLnBrk="0" hangingPunct="1">
                        <a:lnSpc>
                          <a:spcPct val="107000"/>
                        </a:lnSpc>
                        <a:spcBef>
                          <a:spcPts val="100"/>
                        </a:spcBef>
                        <a:spcAft>
                          <a:spcPts val="100"/>
                        </a:spcAft>
                        <a:buClrTx/>
                        <a:buSzTx/>
                        <a:buFontTx/>
                        <a:buNone/>
                        <a:tabLst/>
                        <a:defRPr/>
                      </a:pPr>
                      <a:r>
                        <a:rPr lang="en-US" sz="1400" dirty="0">
                          <a:solidFill>
                            <a:srgbClr val="000000"/>
                          </a:solidFill>
                          <a:effectLst/>
                        </a:rPr>
                        <a:t>ECOG performance status 0-1</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83%</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325093700"/>
                  </a:ext>
                </a:extLst>
              </a:tr>
              <a:tr h="208598">
                <a:tc>
                  <a:txBody>
                    <a:bodyPr/>
                    <a:lstStyle/>
                    <a:p>
                      <a:pPr algn="l"/>
                      <a:r>
                        <a:rPr lang="en-US" sz="1400" dirty="0">
                          <a:solidFill>
                            <a:srgbClr val="000000"/>
                          </a:solidFill>
                        </a:rPr>
                        <a:t>Prior History of Malignancy</a:t>
                      </a:r>
                    </a:p>
                  </a:txBody>
                  <a:tcPr marL="51435" marR="51435" marT="0" marB="0" anchor="ctr"/>
                </a:tc>
                <a:tc>
                  <a:txBody>
                    <a:bodyPr/>
                    <a:lstStyle/>
                    <a:p>
                      <a:pPr algn="ctr"/>
                      <a:r>
                        <a:rPr lang="en-US" sz="1400" dirty="0">
                          <a:solidFill>
                            <a:srgbClr val="000000"/>
                          </a:solidFill>
                        </a:rPr>
                        <a:t>16%</a:t>
                      </a:r>
                    </a:p>
                  </a:txBody>
                  <a:tcPr marL="51435" marR="51435" marT="0" marB="0" anchor="ctr"/>
                </a:tc>
                <a:extLst>
                  <a:ext uri="{0D108BD9-81ED-4DB2-BD59-A6C34878D82A}">
                    <a16:rowId xmlns="" xmlns:a16="http://schemas.microsoft.com/office/drawing/2014/main" val="977158258"/>
                  </a:ext>
                </a:extLst>
              </a:tr>
              <a:tr h="220135">
                <a:tc>
                  <a:txBody>
                    <a:bodyPr/>
                    <a:lstStyle/>
                    <a:p>
                      <a:pPr marL="0" marR="0" indent="0" algn="l">
                        <a:lnSpc>
                          <a:spcPct val="107000"/>
                        </a:lnSpc>
                        <a:spcBef>
                          <a:spcPts val="100"/>
                        </a:spcBef>
                        <a:spcAft>
                          <a:spcPts val="100"/>
                        </a:spcAft>
                      </a:pPr>
                      <a:r>
                        <a:rPr lang="en-US" sz="1400" dirty="0">
                          <a:solidFill>
                            <a:srgbClr val="000000"/>
                          </a:solidFill>
                          <a:effectLst/>
                        </a:rPr>
                        <a:t>Transformed lymphoma</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26%</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842480630"/>
                  </a:ext>
                </a:extLst>
              </a:tr>
              <a:tr h="220135">
                <a:tc>
                  <a:txBody>
                    <a:bodyPr/>
                    <a:lstStyle/>
                    <a:p>
                      <a:pPr marL="0" marR="0" indent="0" algn="l">
                        <a:lnSpc>
                          <a:spcPct val="107000"/>
                        </a:lnSpc>
                        <a:spcBef>
                          <a:spcPts val="100"/>
                        </a:spcBef>
                        <a:spcAft>
                          <a:spcPts val="100"/>
                        </a:spcAft>
                      </a:pPr>
                      <a:r>
                        <a:rPr lang="en-US" sz="1400" dirty="0">
                          <a:solidFill>
                            <a:srgbClr val="000000"/>
                          </a:solidFill>
                          <a:effectLst/>
                        </a:rPr>
                        <a:t>Double/triple hit lymphoma</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15%</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526973121"/>
                  </a:ext>
                </a:extLst>
              </a:tr>
              <a:tr h="220135">
                <a:tc>
                  <a:txBody>
                    <a:bodyPr/>
                    <a:lstStyle/>
                    <a:p>
                      <a:pPr marL="0" marR="0" indent="0" algn="l">
                        <a:lnSpc>
                          <a:spcPct val="107000"/>
                        </a:lnSpc>
                        <a:spcBef>
                          <a:spcPts val="100"/>
                        </a:spcBef>
                        <a:spcAft>
                          <a:spcPts val="100"/>
                        </a:spcAft>
                      </a:pPr>
                      <a:r>
                        <a:rPr lang="en-US" sz="1400" dirty="0">
                          <a:solidFill>
                            <a:srgbClr val="000000"/>
                          </a:solidFill>
                          <a:effectLst/>
                        </a:rPr>
                        <a:t>Chemotherapy resistant disease</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66%</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4134157562"/>
                  </a:ext>
                </a:extLst>
              </a:tr>
              <a:tr h="220135">
                <a:tc>
                  <a:txBody>
                    <a:bodyPr/>
                    <a:lstStyle/>
                    <a:p>
                      <a:pPr algn="l"/>
                      <a:r>
                        <a:rPr lang="en-US" sz="1400" dirty="0">
                          <a:solidFill>
                            <a:srgbClr val="000000"/>
                          </a:solidFill>
                        </a:rPr>
                        <a:t>Prior auto-HCT</a:t>
                      </a:r>
                      <a:endParaRPr lang="en-US" sz="1400" dirty="0">
                        <a:solidFill>
                          <a:srgbClr val="000000"/>
                        </a:solidFill>
                        <a:latin typeface="+mn-lt"/>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27%</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4261245225"/>
                  </a:ext>
                </a:extLst>
              </a:tr>
              <a:tr h="220135">
                <a:tc>
                  <a:txBody>
                    <a:bodyPr/>
                    <a:lstStyle/>
                    <a:p>
                      <a:pPr algn="l"/>
                      <a:r>
                        <a:rPr lang="en-US" sz="1400" dirty="0">
                          <a:solidFill>
                            <a:srgbClr val="000000"/>
                          </a:solidFill>
                        </a:rPr>
                        <a:t>Time from diagnosis </a:t>
                      </a:r>
                      <a:r>
                        <a:rPr lang="en-US" sz="1400">
                          <a:solidFill>
                            <a:srgbClr val="000000"/>
                          </a:solidFill>
                        </a:rPr>
                        <a:t>to Axi-Cel</a:t>
                      </a:r>
                      <a:r>
                        <a:rPr lang="en-US" sz="1400" dirty="0">
                          <a:solidFill>
                            <a:srgbClr val="000000"/>
                          </a:solidFill>
                        </a:rPr>
                        <a:t>, median months</a:t>
                      </a:r>
                      <a:endParaRPr lang="en-US" sz="1400" dirty="0">
                        <a:solidFill>
                          <a:srgbClr val="000000"/>
                        </a:solidFill>
                        <a:latin typeface="+mn-lt"/>
                      </a:endParaRPr>
                    </a:p>
                  </a:txBody>
                  <a:tcPr marL="51435" marR="51435" marT="0" marB="0" anchor="ctr"/>
                </a:tc>
                <a:tc>
                  <a:txBody>
                    <a:bodyPr/>
                    <a:lstStyle/>
                    <a:p>
                      <a:pPr marL="0" marR="0" algn="ctr">
                        <a:lnSpc>
                          <a:spcPct val="107000"/>
                        </a:lnSpc>
                        <a:spcBef>
                          <a:spcPts val="100"/>
                        </a:spcBef>
                        <a:spcAft>
                          <a:spcPts val="100"/>
                        </a:spcAft>
                      </a:pPr>
                      <a:r>
                        <a:rPr lang="en-US" sz="1400" dirty="0">
                          <a:solidFill>
                            <a:srgbClr val="000000"/>
                          </a:solidFill>
                          <a:effectLst/>
                        </a:rPr>
                        <a:t>14</a:t>
                      </a: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82661439"/>
                  </a:ext>
                </a:extLst>
              </a:tr>
            </a:tbl>
          </a:graphicData>
        </a:graphic>
      </p:graphicFrame>
      <p:sp>
        <p:nvSpPr>
          <p:cNvPr id="6" name="TextBox 5">
            <a:extLst>
              <a:ext uri="{FF2B5EF4-FFF2-40B4-BE49-F238E27FC236}">
                <a16:creationId xmlns="" xmlns:a16="http://schemas.microsoft.com/office/drawing/2014/main" id="{EEA2D63E-0F7A-402C-9505-8E104DF30920}"/>
              </a:ext>
            </a:extLst>
          </p:cNvPr>
          <p:cNvSpPr txBox="1"/>
          <p:nvPr/>
        </p:nvSpPr>
        <p:spPr>
          <a:xfrm>
            <a:off x="3557757" y="4269041"/>
            <a:ext cx="1925527" cy="248209"/>
          </a:xfrm>
          <a:prstGeom prst="rect">
            <a:avLst/>
          </a:prstGeom>
          <a:noFill/>
        </p:spPr>
        <p:txBody>
          <a:bodyPr wrap="none" rtlCol="0">
            <a:spAutoFit/>
          </a:bodyPr>
          <a:lstStyle/>
          <a:p>
            <a:pPr defTabSz="685800"/>
            <a:r>
              <a:rPr lang="en-US" sz="1013" dirty="0">
                <a:solidFill>
                  <a:srgbClr val="000000"/>
                </a:solidFill>
              </a:rPr>
              <a:t>Jacobson C et al, ASCO 2021</a:t>
            </a:r>
          </a:p>
        </p:txBody>
      </p:sp>
    </p:spTree>
    <p:extLst>
      <p:ext uri="{BB962C8B-B14F-4D97-AF65-F5344CB8AC3E}">
        <p14:creationId xmlns:p14="http://schemas.microsoft.com/office/powerpoint/2010/main" val="3169856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4E54658F-186F-4E9F-A0A9-03D5D418C568}"/>
              </a:ext>
            </a:extLst>
          </p:cNvPr>
          <p:cNvSpPr>
            <a:spLocks noGrp="1"/>
          </p:cNvSpPr>
          <p:nvPr>
            <p:ph type="title"/>
          </p:nvPr>
        </p:nvSpPr>
        <p:spPr/>
        <p:txBody>
          <a:bodyPr/>
          <a:lstStyle/>
          <a:p>
            <a:r>
              <a:rPr lang="en-US" dirty="0"/>
              <a:t>Disease Overall Response after </a:t>
            </a:r>
            <a:r>
              <a:rPr lang="en-US" dirty="0" err="1"/>
              <a:t>Yescarta</a:t>
            </a:r>
            <a:endParaRPr lang="en-US" dirty="0"/>
          </a:p>
        </p:txBody>
      </p:sp>
      <p:pic>
        <p:nvPicPr>
          <p:cNvPr id="5" name="Picture 4">
            <a:extLst>
              <a:ext uri="{FF2B5EF4-FFF2-40B4-BE49-F238E27FC236}">
                <a16:creationId xmlns="" xmlns:a16="http://schemas.microsoft.com/office/drawing/2014/main" id="{C197D8EF-441F-4DD3-947F-B00C7E883B0A}"/>
              </a:ext>
            </a:extLst>
          </p:cNvPr>
          <p:cNvPicPr>
            <a:picLocks noChangeAspect="1"/>
          </p:cNvPicPr>
          <p:nvPr/>
        </p:nvPicPr>
        <p:blipFill>
          <a:blip r:embed="rId3"/>
          <a:stretch>
            <a:fillRect/>
          </a:stretch>
        </p:blipFill>
        <p:spPr>
          <a:xfrm>
            <a:off x="722443" y="1371600"/>
            <a:ext cx="5106857" cy="2845249"/>
          </a:xfrm>
          <a:prstGeom prst="rect">
            <a:avLst/>
          </a:prstGeom>
        </p:spPr>
      </p:pic>
      <p:sp>
        <p:nvSpPr>
          <p:cNvPr id="4" name="TextBox 3">
            <a:extLst>
              <a:ext uri="{FF2B5EF4-FFF2-40B4-BE49-F238E27FC236}">
                <a16:creationId xmlns="" xmlns:a16="http://schemas.microsoft.com/office/drawing/2014/main" id="{B0DC2A48-1ABE-40B2-826E-0D4A8313DDE0}"/>
              </a:ext>
            </a:extLst>
          </p:cNvPr>
          <p:cNvSpPr txBox="1"/>
          <p:nvPr/>
        </p:nvSpPr>
        <p:spPr>
          <a:xfrm>
            <a:off x="3557757" y="4269041"/>
            <a:ext cx="1925527" cy="248209"/>
          </a:xfrm>
          <a:prstGeom prst="rect">
            <a:avLst/>
          </a:prstGeom>
          <a:noFill/>
        </p:spPr>
        <p:txBody>
          <a:bodyPr wrap="none" rtlCol="0">
            <a:spAutoFit/>
          </a:bodyPr>
          <a:lstStyle/>
          <a:p>
            <a:pPr defTabSz="685800"/>
            <a:r>
              <a:rPr lang="en-US" sz="1013" dirty="0">
                <a:solidFill>
                  <a:srgbClr val="000000"/>
                </a:solidFill>
              </a:rPr>
              <a:t>Jacobson C et al, ASCO 2021</a:t>
            </a:r>
          </a:p>
        </p:txBody>
      </p:sp>
    </p:spTree>
    <p:extLst>
      <p:ext uri="{BB962C8B-B14F-4D97-AF65-F5344CB8AC3E}">
        <p14:creationId xmlns:p14="http://schemas.microsoft.com/office/powerpoint/2010/main" val="195116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170251B3-BE1E-49EC-A223-81C5D032CBD1}"/>
              </a:ext>
            </a:extLst>
          </p:cNvPr>
          <p:cNvSpPr>
            <a:spLocks noGrp="1"/>
          </p:cNvSpPr>
          <p:nvPr>
            <p:ph type="title"/>
          </p:nvPr>
        </p:nvSpPr>
        <p:spPr/>
        <p:txBody>
          <a:bodyPr/>
          <a:lstStyle/>
          <a:p>
            <a:r>
              <a:rPr lang="en-US" dirty="0"/>
              <a:t>PFS and OS by Disease Status for patients with DLBCL after </a:t>
            </a:r>
            <a:r>
              <a:rPr lang="en-US" dirty="0" err="1"/>
              <a:t>Yescarta</a:t>
            </a:r>
            <a:endParaRPr lang="en-US" dirty="0"/>
          </a:p>
        </p:txBody>
      </p:sp>
      <p:sp>
        <p:nvSpPr>
          <p:cNvPr id="8" name="Slide Number Placeholder 7">
            <a:extLst>
              <a:ext uri="{FF2B5EF4-FFF2-40B4-BE49-F238E27FC236}">
                <a16:creationId xmlns="" xmlns:a16="http://schemas.microsoft.com/office/drawing/2014/main" id="{392D2FDF-7466-4951-8F23-0A67C09A871B}"/>
              </a:ext>
            </a:extLst>
          </p:cNvPr>
          <p:cNvSpPr>
            <a:spLocks noGrp="1"/>
          </p:cNvSpPr>
          <p:nvPr>
            <p:ph type="sldNum" sz="quarter" idx="11"/>
          </p:nvPr>
        </p:nvSpPr>
        <p:spPr/>
        <p:txBody>
          <a:bodyPr/>
          <a:lstStyle/>
          <a:p>
            <a:pPr defTabSz="514350" fontAlgn="base">
              <a:spcBef>
                <a:spcPct val="0"/>
              </a:spcBef>
              <a:spcAft>
                <a:spcPct val="0"/>
              </a:spcAft>
              <a:defRPr/>
            </a:pPr>
            <a:fld id="{E2499B6F-DC29-4E5F-9C37-C66D964CC423}" type="slidenum">
              <a:rPr lang="en-US" altLang="en-US"/>
              <a:pPr defTabSz="514350" fontAlgn="base">
                <a:spcBef>
                  <a:spcPct val="0"/>
                </a:spcBef>
                <a:spcAft>
                  <a:spcPct val="0"/>
                </a:spcAft>
                <a:defRPr/>
              </a:pPr>
              <a:t>54</a:t>
            </a:fld>
            <a:endParaRPr lang="en-US" altLang="en-US"/>
          </a:p>
        </p:txBody>
      </p:sp>
      <p:pic>
        <p:nvPicPr>
          <p:cNvPr id="4" name="Picture 3">
            <a:extLst>
              <a:ext uri="{FF2B5EF4-FFF2-40B4-BE49-F238E27FC236}">
                <a16:creationId xmlns="" xmlns:a16="http://schemas.microsoft.com/office/drawing/2014/main" id="{476597F3-6000-4687-917B-7F7665EF1B80}"/>
              </a:ext>
            </a:extLst>
          </p:cNvPr>
          <p:cNvPicPr>
            <a:picLocks noChangeAspect="1"/>
          </p:cNvPicPr>
          <p:nvPr/>
        </p:nvPicPr>
        <p:blipFill>
          <a:blip r:embed="rId3"/>
          <a:stretch>
            <a:fillRect/>
          </a:stretch>
        </p:blipFill>
        <p:spPr>
          <a:xfrm>
            <a:off x="-69504" y="1371600"/>
            <a:ext cx="3498504" cy="2640687"/>
          </a:xfrm>
          <a:prstGeom prst="rect">
            <a:avLst/>
          </a:prstGeom>
        </p:spPr>
      </p:pic>
      <p:pic>
        <p:nvPicPr>
          <p:cNvPr id="5" name="Picture 4">
            <a:extLst>
              <a:ext uri="{FF2B5EF4-FFF2-40B4-BE49-F238E27FC236}">
                <a16:creationId xmlns="" xmlns:a16="http://schemas.microsoft.com/office/drawing/2014/main" id="{0C0E53FA-BD15-4E03-8083-97817ACFB794}"/>
              </a:ext>
            </a:extLst>
          </p:cNvPr>
          <p:cNvPicPr>
            <a:picLocks noChangeAspect="1"/>
          </p:cNvPicPr>
          <p:nvPr/>
        </p:nvPicPr>
        <p:blipFill>
          <a:blip r:embed="rId4"/>
          <a:stretch>
            <a:fillRect/>
          </a:stretch>
        </p:blipFill>
        <p:spPr>
          <a:xfrm>
            <a:off x="3293269" y="1371600"/>
            <a:ext cx="3569876" cy="2598870"/>
          </a:xfrm>
          <a:prstGeom prst="rect">
            <a:avLst/>
          </a:prstGeom>
        </p:spPr>
      </p:pic>
      <p:sp>
        <p:nvSpPr>
          <p:cNvPr id="10" name="Footer Placeholder 9">
            <a:extLst>
              <a:ext uri="{FF2B5EF4-FFF2-40B4-BE49-F238E27FC236}">
                <a16:creationId xmlns="" xmlns:a16="http://schemas.microsoft.com/office/drawing/2014/main" id="{E5C2155B-A3F7-44F1-B437-8D10C2B69FA5}"/>
              </a:ext>
            </a:extLst>
          </p:cNvPr>
          <p:cNvSpPr txBox="1">
            <a:spLocks noGrp="1"/>
          </p:cNvSpPr>
          <p:nvPr>
            <p:ph type="ftr" sz="quarter" idx="10"/>
          </p:nvPr>
        </p:nvSpPr>
        <p:spPr>
          <a:xfrm>
            <a:off x="2992369" y="4188349"/>
            <a:ext cx="2108269" cy="265457"/>
          </a:xfrm>
          <a:prstGeom prst="rect">
            <a:avLst/>
          </a:prstGeom>
          <a:noFill/>
        </p:spPr>
        <p:txBody>
          <a:bodyPr wrap="none" rtlCol="0">
            <a:spAutoFit/>
          </a:bodyPr>
          <a:lstStyle/>
          <a:p>
            <a:r>
              <a:rPr lang="en-US" dirty="0"/>
              <a:t>Jacobson C et al, ASCO 2021</a:t>
            </a:r>
          </a:p>
        </p:txBody>
      </p:sp>
    </p:spTree>
    <p:extLst>
      <p:ext uri="{BB962C8B-B14F-4D97-AF65-F5344CB8AC3E}">
        <p14:creationId xmlns:p14="http://schemas.microsoft.com/office/powerpoint/2010/main" val="2384680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E48C2F05-30DA-4D4D-B979-D953D4C444F5}"/>
              </a:ext>
            </a:extLst>
          </p:cNvPr>
          <p:cNvSpPr>
            <a:spLocks noGrp="1"/>
          </p:cNvSpPr>
          <p:nvPr>
            <p:ph type="title"/>
          </p:nvPr>
        </p:nvSpPr>
        <p:spPr/>
        <p:txBody>
          <a:bodyPr/>
          <a:lstStyle/>
          <a:p>
            <a:r>
              <a:rPr lang="en-US" dirty="0"/>
              <a:t>Landmark Analysis at 6 months after </a:t>
            </a:r>
            <a:r>
              <a:rPr lang="en-US" dirty="0" err="1"/>
              <a:t>Yescarta</a:t>
            </a:r>
            <a:r>
              <a:rPr lang="en-US" dirty="0"/>
              <a:t> for DLBCL </a:t>
            </a:r>
          </a:p>
        </p:txBody>
      </p:sp>
      <p:sp>
        <p:nvSpPr>
          <p:cNvPr id="7" name="Footer Placeholder 6">
            <a:extLst>
              <a:ext uri="{FF2B5EF4-FFF2-40B4-BE49-F238E27FC236}">
                <a16:creationId xmlns="" xmlns:a16="http://schemas.microsoft.com/office/drawing/2014/main" id="{F51F86F4-A9D6-4952-B4FA-DD8B08314C71}"/>
              </a:ext>
            </a:extLst>
          </p:cNvPr>
          <p:cNvSpPr>
            <a:spLocks noGrp="1"/>
          </p:cNvSpPr>
          <p:nvPr>
            <p:ph type="ftr" sz="quarter" idx="10"/>
          </p:nvPr>
        </p:nvSpPr>
        <p:spPr>
          <a:xfrm>
            <a:off x="71049" y="3711898"/>
            <a:ext cx="6319157" cy="652283"/>
          </a:xfrm>
        </p:spPr>
        <p:txBody>
          <a:bodyPr/>
          <a:lstStyle/>
          <a:p>
            <a:pPr algn="ctr" defTabSz="514350">
              <a:defRPr/>
            </a:pPr>
            <a:r>
              <a:rPr lang="en-US" i="1" dirty="0"/>
              <a:t>Patients who did not achieve CR or relapsed/progressed/died within 6 months after CT or had less than 6 months of follow-up were excluded. Patients who had unknown progression status or unknown time to progression are excluded.</a:t>
            </a:r>
          </a:p>
          <a:p>
            <a:pPr algn="ctr" defTabSz="514350">
              <a:defRPr/>
            </a:pPr>
            <a:endParaRPr lang="en-US" dirty="0"/>
          </a:p>
        </p:txBody>
      </p:sp>
      <p:sp>
        <p:nvSpPr>
          <p:cNvPr id="8" name="Slide Number Placeholder 7">
            <a:extLst>
              <a:ext uri="{FF2B5EF4-FFF2-40B4-BE49-F238E27FC236}">
                <a16:creationId xmlns="" xmlns:a16="http://schemas.microsoft.com/office/drawing/2014/main" id="{0C6016CF-D4A9-4902-B783-9ADCD4DDDEB0}"/>
              </a:ext>
            </a:extLst>
          </p:cNvPr>
          <p:cNvSpPr>
            <a:spLocks noGrp="1"/>
          </p:cNvSpPr>
          <p:nvPr>
            <p:ph type="sldNum" sz="quarter" idx="11"/>
          </p:nvPr>
        </p:nvSpPr>
        <p:spPr/>
        <p:txBody>
          <a:bodyPr/>
          <a:lstStyle/>
          <a:p>
            <a:pPr defTabSz="514350" fontAlgn="base">
              <a:spcBef>
                <a:spcPct val="0"/>
              </a:spcBef>
              <a:spcAft>
                <a:spcPct val="0"/>
              </a:spcAft>
              <a:defRPr/>
            </a:pPr>
            <a:fld id="{E2499B6F-DC29-4E5F-9C37-C66D964CC423}" type="slidenum">
              <a:rPr lang="en-US" altLang="en-US"/>
              <a:pPr defTabSz="514350" fontAlgn="base">
                <a:spcBef>
                  <a:spcPct val="0"/>
                </a:spcBef>
                <a:spcAft>
                  <a:spcPct val="0"/>
                </a:spcAft>
                <a:defRPr/>
              </a:pPr>
              <a:t>55</a:t>
            </a:fld>
            <a:endParaRPr lang="en-US" altLang="en-US"/>
          </a:p>
        </p:txBody>
      </p:sp>
      <p:pic>
        <p:nvPicPr>
          <p:cNvPr id="2" name="Picture 1">
            <a:extLst>
              <a:ext uri="{FF2B5EF4-FFF2-40B4-BE49-F238E27FC236}">
                <a16:creationId xmlns="" xmlns:a16="http://schemas.microsoft.com/office/drawing/2014/main" id="{F2910413-EC77-4459-B310-CD4C0A8E2D93}"/>
              </a:ext>
            </a:extLst>
          </p:cNvPr>
          <p:cNvPicPr>
            <a:picLocks noChangeAspect="1"/>
          </p:cNvPicPr>
          <p:nvPr/>
        </p:nvPicPr>
        <p:blipFill>
          <a:blip r:embed="rId3"/>
          <a:stretch>
            <a:fillRect/>
          </a:stretch>
        </p:blipFill>
        <p:spPr>
          <a:xfrm>
            <a:off x="71050" y="1571490"/>
            <a:ext cx="3238433" cy="2179592"/>
          </a:xfrm>
          <a:prstGeom prst="rect">
            <a:avLst/>
          </a:prstGeom>
        </p:spPr>
      </p:pic>
      <p:pic>
        <p:nvPicPr>
          <p:cNvPr id="3" name="Picture 2">
            <a:extLst>
              <a:ext uri="{FF2B5EF4-FFF2-40B4-BE49-F238E27FC236}">
                <a16:creationId xmlns="" xmlns:a16="http://schemas.microsoft.com/office/drawing/2014/main" id="{104944FE-61CF-41BF-9142-DFCE3AD5BED3}"/>
              </a:ext>
            </a:extLst>
          </p:cNvPr>
          <p:cNvPicPr>
            <a:picLocks noChangeAspect="1"/>
          </p:cNvPicPr>
          <p:nvPr/>
        </p:nvPicPr>
        <p:blipFill>
          <a:blip r:embed="rId4"/>
          <a:stretch>
            <a:fillRect/>
          </a:stretch>
        </p:blipFill>
        <p:spPr>
          <a:xfrm>
            <a:off x="3309483" y="1392419"/>
            <a:ext cx="3238433" cy="2179592"/>
          </a:xfrm>
          <a:prstGeom prst="rect">
            <a:avLst/>
          </a:prstGeom>
        </p:spPr>
      </p:pic>
      <p:sp>
        <p:nvSpPr>
          <p:cNvPr id="10" name="TextBox 9">
            <a:extLst>
              <a:ext uri="{FF2B5EF4-FFF2-40B4-BE49-F238E27FC236}">
                <a16:creationId xmlns="" xmlns:a16="http://schemas.microsoft.com/office/drawing/2014/main" id="{B67E46CB-F5CC-46E2-8A3D-188415386805}"/>
              </a:ext>
            </a:extLst>
          </p:cNvPr>
          <p:cNvSpPr txBox="1"/>
          <p:nvPr/>
        </p:nvSpPr>
        <p:spPr>
          <a:xfrm>
            <a:off x="3557757" y="4269041"/>
            <a:ext cx="1925527" cy="248209"/>
          </a:xfrm>
          <a:prstGeom prst="rect">
            <a:avLst/>
          </a:prstGeom>
          <a:noFill/>
        </p:spPr>
        <p:txBody>
          <a:bodyPr wrap="none" rtlCol="0">
            <a:spAutoFit/>
          </a:bodyPr>
          <a:lstStyle/>
          <a:p>
            <a:pPr defTabSz="685800"/>
            <a:r>
              <a:rPr lang="en-US" sz="1013" dirty="0">
                <a:solidFill>
                  <a:srgbClr val="000000"/>
                </a:solidFill>
              </a:rPr>
              <a:t>Jacobson C et al, ASCO 2021</a:t>
            </a:r>
          </a:p>
        </p:txBody>
      </p:sp>
    </p:spTree>
    <p:extLst>
      <p:ext uri="{BB962C8B-B14F-4D97-AF65-F5344CB8AC3E}">
        <p14:creationId xmlns:p14="http://schemas.microsoft.com/office/powerpoint/2010/main" val="409444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 xmlns:a16="http://schemas.microsoft.com/office/drawing/2014/main" id="{45BE1C6F-E9CE-40A9-B79A-B558D5055DF0}"/>
              </a:ext>
            </a:extLst>
          </p:cNvPr>
          <p:cNvGraphicFramePr>
            <a:graphicFrameLocks noGrp="1"/>
          </p:cNvGraphicFramePr>
          <p:nvPr>
            <p:ph sz="half" idx="1"/>
          </p:nvPr>
        </p:nvGraphicFramePr>
        <p:xfrm>
          <a:off x="73985" y="2463459"/>
          <a:ext cx="3257550" cy="162357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 xmlns:a16="http://schemas.microsoft.com/office/drawing/2014/main" id="{8F9262B6-4377-478A-B9A6-B313F056606B}"/>
              </a:ext>
            </a:extLst>
          </p:cNvPr>
          <p:cNvSpPr>
            <a:spLocks noGrp="1"/>
          </p:cNvSpPr>
          <p:nvPr>
            <p:ph type="title"/>
          </p:nvPr>
        </p:nvSpPr>
        <p:spPr>
          <a:xfrm>
            <a:off x="150019" y="838384"/>
            <a:ext cx="6557963" cy="438233"/>
          </a:xfrm>
        </p:spPr>
        <p:txBody>
          <a:bodyPr/>
          <a:lstStyle/>
          <a:p>
            <a:r>
              <a:rPr lang="en-US" sz="1969" dirty="0"/>
              <a:t>CRS Grading and Treatment Patterns after </a:t>
            </a:r>
            <a:r>
              <a:rPr lang="en-US" sz="1969" dirty="0" err="1"/>
              <a:t>Yescarta</a:t>
            </a:r>
            <a:r>
              <a:rPr lang="en-US" sz="1969" dirty="0"/>
              <a:t> (N=1,223)</a:t>
            </a:r>
          </a:p>
        </p:txBody>
      </p:sp>
      <p:sp>
        <p:nvSpPr>
          <p:cNvPr id="10" name="Footer Placeholder 9">
            <a:extLst>
              <a:ext uri="{FF2B5EF4-FFF2-40B4-BE49-F238E27FC236}">
                <a16:creationId xmlns="" xmlns:a16="http://schemas.microsoft.com/office/drawing/2014/main" id="{9AD1A19E-C32C-4962-8AC0-29897053B817}"/>
              </a:ext>
            </a:extLst>
          </p:cNvPr>
          <p:cNvSpPr txBox="1">
            <a:spLocks noGrp="1"/>
          </p:cNvSpPr>
          <p:nvPr>
            <p:ph type="ftr" sz="quarter" idx="10"/>
          </p:nvPr>
        </p:nvSpPr>
        <p:spPr>
          <a:xfrm>
            <a:off x="1435517" y="4132258"/>
            <a:ext cx="3412673" cy="438710"/>
          </a:xfrm>
          <a:prstGeom prst="rect">
            <a:avLst/>
          </a:prstGeom>
          <a:noFill/>
        </p:spPr>
        <p:txBody>
          <a:bodyPr wrap="square" rtlCol="0">
            <a:spAutoFit/>
          </a:bodyPr>
          <a:lstStyle/>
          <a:p>
            <a:pPr algn="ctr"/>
            <a:r>
              <a:rPr lang="en-US" sz="788" baseline="30000" dirty="0"/>
              <a:t>1 </a:t>
            </a:r>
            <a:r>
              <a:rPr lang="en-US" sz="788" dirty="0"/>
              <a:t>Lee D et al , Blood 2014; </a:t>
            </a:r>
            <a:r>
              <a:rPr lang="en-US" sz="788" baseline="30000" dirty="0"/>
              <a:t>2 </a:t>
            </a:r>
            <a:r>
              <a:rPr lang="en-US" sz="788" dirty="0"/>
              <a:t>ASTCT Consensus, Lee D et al, BBMT 2018, *Treatment of CRS not mutually exclusive. </a:t>
            </a:r>
            <a:r>
              <a:rPr lang="en-US" sz="675" dirty="0"/>
              <a:t>Jacobson C et al, ASCO 2021</a:t>
            </a:r>
          </a:p>
        </p:txBody>
      </p:sp>
      <p:graphicFrame>
        <p:nvGraphicFramePr>
          <p:cNvPr id="11" name="Content Placeholder 7">
            <a:extLst>
              <a:ext uri="{FF2B5EF4-FFF2-40B4-BE49-F238E27FC236}">
                <a16:creationId xmlns="" xmlns:a16="http://schemas.microsoft.com/office/drawing/2014/main" id="{7C51A3A0-19F5-4D45-BCFE-5A8259EF3963}"/>
              </a:ext>
            </a:extLst>
          </p:cNvPr>
          <p:cNvGraphicFramePr>
            <a:graphicFrameLocks/>
          </p:cNvGraphicFramePr>
          <p:nvPr/>
        </p:nvGraphicFramePr>
        <p:xfrm>
          <a:off x="3371343" y="1566564"/>
          <a:ext cx="3412673" cy="2637894"/>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 xmlns:a16="http://schemas.microsoft.com/office/drawing/2014/main" id="{92796571-09E5-4997-859C-714ABEB285FD}"/>
              </a:ext>
            </a:extLst>
          </p:cNvPr>
          <p:cNvSpPr/>
          <p:nvPr/>
        </p:nvSpPr>
        <p:spPr>
          <a:xfrm>
            <a:off x="2578468" y="2571750"/>
            <a:ext cx="232756" cy="248209"/>
          </a:xfrm>
          <a:prstGeom prst="rect">
            <a:avLst/>
          </a:prstGeom>
        </p:spPr>
        <p:txBody>
          <a:bodyPr wrap="none">
            <a:spAutoFit/>
          </a:bodyPr>
          <a:lstStyle/>
          <a:p>
            <a:pPr defTabSz="514350" eaLnBrk="0" fontAlgn="base" hangingPunct="0">
              <a:spcBef>
                <a:spcPct val="0"/>
              </a:spcBef>
              <a:spcAft>
                <a:spcPct val="0"/>
              </a:spcAft>
              <a:defRPr/>
            </a:pPr>
            <a:r>
              <a:rPr lang="en-US" sz="1013" baseline="30000">
                <a:solidFill>
                  <a:srgbClr val="000000"/>
                </a:solidFill>
              </a:rPr>
              <a:t>1</a:t>
            </a:r>
            <a:endParaRPr lang="en-US" sz="1013" dirty="0">
              <a:solidFill>
                <a:srgbClr val="000000"/>
              </a:solidFill>
            </a:endParaRPr>
          </a:p>
        </p:txBody>
      </p:sp>
      <p:sp>
        <p:nvSpPr>
          <p:cNvPr id="5" name="Rectangle 4">
            <a:extLst>
              <a:ext uri="{FF2B5EF4-FFF2-40B4-BE49-F238E27FC236}">
                <a16:creationId xmlns="" xmlns:a16="http://schemas.microsoft.com/office/drawing/2014/main" id="{94F27D22-92C0-4E03-B7F7-EA36A986B78B}"/>
              </a:ext>
            </a:extLst>
          </p:cNvPr>
          <p:cNvSpPr/>
          <p:nvPr/>
        </p:nvSpPr>
        <p:spPr>
          <a:xfrm>
            <a:off x="3141854" y="2779500"/>
            <a:ext cx="232756" cy="248209"/>
          </a:xfrm>
          <a:prstGeom prst="rect">
            <a:avLst/>
          </a:prstGeom>
        </p:spPr>
        <p:txBody>
          <a:bodyPr wrap="none">
            <a:spAutoFit/>
          </a:bodyPr>
          <a:lstStyle/>
          <a:p>
            <a:pPr defTabSz="514350" eaLnBrk="0" fontAlgn="base" hangingPunct="0">
              <a:spcBef>
                <a:spcPct val="0"/>
              </a:spcBef>
              <a:spcAft>
                <a:spcPct val="0"/>
              </a:spcAft>
              <a:defRPr/>
            </a:pPr>
            <a:r>
              <a:rPr lang="en-US" sz="1013" baseline="30000" dirty="0">
                <a:solidFill>
                  <a:srgbClr val="000000"/>
                </a:solidFill>
              </a:rPr>
              <a:t>2</a:t>
            </a:r>
            <a:endParaRPr lang="en-US" sz="1013" dirty="0">
              <a:solidFill>
                <a:srgbClr val="000000"/>
              </a:solidFill>
            </a:endParaRPr>
          </a:p>
        </p:txBody>
      </p:sp>
      <p:sp>
        <p:nvSpPr>
          <p:cNvPr id="6" name="TextBox 5">
            <a:extLst>
              <a:ext uri="{FF2B5EF4-FFF2-40B4-BE49-F238E27FC236}">
                <a16:creationId xmlns="" xmlns:a16="http://schemas.microsoft.com/office/drawing/2014/main" id="{A0BEA367-D531-4F45-89B5-717AC089B6C2}"/>
              </a:ext>
            </a:extLst>
          </p:cNvPr>
          <p:cNvSpPr txBox="1"/>
          <p:nvPr/>
        </p:nvSpPr>
        <p:spPr>
          <a:xfrm>
            <a:off x="3803651" y="1445103"/>
            <a:ext cx="2408032" cy="248209"/>
          </a:xfrm>
          <a:prstGeom prst="rect">
            <a:avLst/>
          </a:prstGeom>
          <a:noFill/>
        </p:spPr>
        <p:txBody>
          <a:bodyPr wrap="none" rtlCol="0">
            <a:spAutoFit/>
          </a:bodyPr>
          <a:lstStyle/>
          <a:p>
            <a:pPr defTabSz="514350" eaLnBrk="0" fontAlgn="base" hangingPunct="0">
              <a:spcBef>
                <a:spcPct val="0"/>
              </a:spcBef>
              <a:spcAft>
                <a:spcPct val="0"/>
              </a:spcAft>
              <a:defRPr/>
            </a:pPr>
            <a:r>
              <a:rPr lang="en-US" sz="1013" dirty="0">
                <a:solidFill>
                  <a:srgbClr val="000000"/>
                </a:solidFill>
              </a:rPr>
              <a:t>CRS Treatment* according to grading</a:t>
            </a:r>
            <a:r>
              <a:rPr lang="en-US" sz="1013" baseline="30000" dirty="0">
                <a:solidFill>
                  <a:srgbClr val="000000"/>
                </a:solidFill>
              </a:rPr>
              <a:t>1</a:t>
            </a:r>
            <a:endParaRPr lang="en-US" sz="1013" dirty="0">
              <a:solidFill>
                <a:srgbClr val="000000"/>
              </a:solidFill>
            </a:endParaRPr>
          </a:p>
        </p:txBody>
      </p:sp>
      <p:graphicFrame>
        <p:nvGraphicFramePr>
          <p:cNvPr id="12" name="Table 11">
            <a:extLst>
              <a:ext uri="{FF2B5EF4-FFF2-40B4-BE49-F238E27FC236}">
                <a16:creationId xmlns="" xmlns:a16="http://schemas.microsoft.com/office/drawing/2014/main" id="{DB40FC11-90ED-4A95-A3BB-238853915158}"/>
              </a:ext>
            </a:extLst>
          </p:cNvPr>
          <p:cNvGraphicFramePr>
            <a:graphicFrameLocks noGrp="1"/>
          </p:cNvGraphicFramePr>
          <p:nvPr/>
        </p:nvGraphicFramePr>
        <p:xfrm>
          <a:off x="315779" y="1416485"/>
          <a:ext cx="2901539" cy="929546"/>
        </p:xfrm>
        <a:graphic>
          <a:graphicData uri="http://schemas.openxmlformats.org/drawingml/2006/table">
            <a:tbl>
              <a:tblPr firstRow="1" bandRow="1"/>
              <a:tblGrid>
                <a:gridCol w="2205843">
                  <a:extLst>
                    <a:ext uri="{9D8B030D-6E8A-4147-A177-3AD203B41FA5}">
                      <a16:colId xmlns="" xmlns:a16="http://schemas.microsoft.com/office/drawing/2014/main" val="2635165952"/>
                    </a:ext>
                  </a:extLst>
                </a:gridCol>
                <a:gridCol w="695696">
                  <a:extLst>
                    <a:ext uri="{9D8B030D-6E8A-4147-A177-3AD203B41FA5}">
                      <a16:colId xmlns="" xmlns:a16="http://schemas.microsoft.com/office/drawing/2014/main" val="3286067721"/>
                    </a:ext>
                  </a:extLst>
                </a:gridCol>
              </a:tblGrid>
              <a:tr h="198365">
                <a:tc>
                  <a:txBody>
                    <a:bodyPr/>
                    <a:lstStyle>
                      <a:lvl1pPr marL="0" algn="l" defTabSz="2385199" rtl="0" eaLnBrk="1" latinLnBrk="0" hangingPunct="1">
                        <a:defRPr sz="4717" b="1" kern="1200">
                          <a:solidFill>
                            <a:schemeClr val="lt1"/>
                          </a:solidFill>
                          <a:latin typeface="Arial"/>
                        </a:defRPr>
                      </a:lvl1pPr>
                      <a:lvl2pPr marL="1192600" algn="l" defTabSz="2385199" rtl="0" eaLnBrk="1" latinLnBrk="0" hangingPunct="1">
                        <a:defRPr sz="4717" b="1" kern="1200">
                          <a:solidFill>
                            <a:schemeClr val="lt1"/>
                          </a:solidFill>
                          <a:latin typeface="Arial"/>
                        </a:defRPr>
                      </a:lvl2pPr>
                      <a:lvl3pPr marL="2385199" algn="l" defTabSz="2385199" rtl="0" eaLnBrk="1" latinLnBrk="0" hangingPunct="1">
                        <a:defRPr sz="4717" b="1" kern="1200">
                          <a:solidFill>
                            <a:schemeClr val="lt1"/>
                          </a:solidFill>
                          <a:latin typeface="Arial"/>
                        </a:defRPr>
                      </a:lvl3pPr>
                      <a:lvl4pPr marL="3577800" algn="l" defTabSz="2385199" rtl="0" eaLnBrk="1" latinLnBrk="0" hangingPunct="1">
                        <a:defRPr sz="4717" b="1" kern="1200">
                          <a:solidFill>
                            <a:schemeClr val="lt1"/>
                          </a:solidFill>
                          <a:latin typeface="Arial"/>
                        </a:defRPr>
                      </a:lvl4pPr>
                      <a:lvl5pPr marL="4770399" algn="l" defTabSz="2385199" rtl="0" eaLnBrk="1" latinLnBrk="0" hangingPunct="1">
                        <a:defRPr sz="4717" b="1" kern="1200">
                          <a:solidFill>
                            <a:schemeClr val="lt1"/>
                          </a:solidFill>
                          <a:latin typeface="Arial"/>
                        </a:defRPr>
                      </a:lvl5pPr>
                      <a:lvl6pPr marL="5962999" algn="l" defTabSz="2385199" rtl="0" eaLnBrk="1" latinLnBrk="0" hangingPunct="1">
                        <a:defRPr sz="4717" b="1" kern="1200">
                          <a:solidFill>
                            <a:schemeClr val="lt1"/>
                          </a:solidFill>
                          <a:latin typeface="Arial"/>
                        </a:defRPr>
                      </a:lvl6pPr>
                      <a:lvl7pPr marL="7155598" algn="l" defTabSz="2385199" rtl="0" eaLnBrk="1" latinLnBrk="0" hangingPunct="1">
                        <a:defRPr sz="4717" b="1" kern="1200">
                          <a:solidFill>
                            <a:schemeClr val="lt1"/>
                          </a:solidFill>
                          <a:latin typeface="Arial"/>
                        </a:defRPr>
                      </a:lvl7pPr>
                      <a:lvl8pPr marL="8348198" algn="l" defTabSz="2385199" rtl="0" eaLnBrk="1" latinLnBrk="0" hangingPunct="1">
                        <a:defRPr sz="4717" b="1" kern="1200">
                          <a:solidFill>
                            <a:schemeClr val="lt1"/>
                          </a:solidFill>
                          <a:latin typeface="Arial"/>
                        </a:defRPr>
                      </a:lvl8pPr>
                      <a:lvl9pPr marL="9540799" algn="l" defTabSz="2385199" rtl="0" eaLnBrk="1" latinLnBrk="0" hangingPunct="1">
                        <a:defRPr sz="4717" b="1" kern="1200">
                          <a:solidFill>
                            <a:schemeClr val="lt1"/>
                          </a:solidFill>
                          <a:latin typeface="Arial"/>
                        </a:defRPr>
                      </a:lvl9pPr>
                    </a:lstStyle>
                    <a:p>
                      <a:pPr marL="0" marR="0">
                        <a:lnSpc>
                          <a:spcPct val="107000"/>
                        </a:lnSpc>
                        <a:spcBef>
                          <a:spcPts val="100"/>
                        </a:spcBef>
                        <a:spcAft>
                          <a:spcPts val="100"/>
                        </a:spcAft>
                      </a:pPr>
                      <a:r>
                        <a:rPr lang="en-US" sz="900" dirty="0">
                          <a:solidFill>
                            <a:schemeClr val="bg1"/>
                          </a:solidFill>
                          <a:effectLst/>
                          <a:latin typeface="+mn-lt"/>
                        </a:rPr>
                        <a:t>Characteristic</a:t>
                      </a:r>
                      <a:endParaRPr lang="en-US" sz="900" b="1" dirty="0">
                        <a:solidFill>
                          <a:schemeClr val="bg1"/>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12700" cmpd="sng">
                      <a:solidFill>
                        <a:srgbClr val="FDFDFD"/>
                      </a:solidFill>
                    </a:lnT>
                    <a:lnB w="38100" cmpd="sng">
                      <a:solidFill>
                        <a:srgbClr val="FDFDFD"/>
                      </a:solidFill>
                    </a:lnB>
                    <a:lnTlToBr w="12700" cmpd="sng">
                      <a:noFill/>
                      <a:prstDash val="solid"/>
                    </a:lnTlToBr>
                    <a:lnBlToTr w="12700" cmpd="sng">
                      <a:noFill/>
                      <a:prstDash val="solid"/>
                    </a:lnBlToTr>
                    <a:solidFill>
                      <a:srgbClr val="0079C1"/>
                    </a:solidFill>
                  </a:tcPr>
                </a:tc>
                <a:tc>
                  <a:txBody>
                    <a:bodyPr/>
                    <a:lstStyle>
                      <a:lvl1pPr marL="0" algn="l" defTabSz="2385199" rtl="0" eaLnBrk="1" latinLnBrk="0" hangingPunct="1">
                        <a:defRPr sz="4717" b="1" kern="1200">
                          <a:solidFill>
                            <a:schemeClr val="lt1"/>
                          </a:solidFill>
                          <a:latin typeface="Arial"/>
                        </a:defRPr>
                      </a:lvl1pPr>
                      <a:lvl2pPr marL="1192600" algn="l" defTabSz="2385199" rtl="0" eaLnBrk="1" latinLnBrk="0" hangingPunct="1">
                        <a:defRPr sz="4717" b="1" kern="1200">
                          <a:solidFill>
                            <a:schemeClr val="lt1"/>
                          </a:solidFill>
                          <a:latin typeface="Arial"/>
                        </a:defRPr>
                      </a:lvl2pPr>
                      <a:lvl3pPr marL="2385199" algn="l" defTabSz="2385199" rtl="0" eaLnBrk="1" latinLnBrk="0" hangingPunct="1">
                        <a:defRPr sz="4717" b="1" kern="1200">
                          <a:solidFill>
                            <a:schemeClr val="lt1"/>
                          </a:solidFill>
                          <a:latin typeface="Arial"/>
                        </a:defRPr>
                      </a:lvl3pPr>
                      <a:lvl4pPr marL="3577800" algn="l" defTabSz="2385199" rtl="0" eaLnBrk="1" latinLnBrk="0" hangingPunct="1">
                        <a:defRPr sz="4717" b="1" kern="1200">
                          <a:solidFill>
                            <a:schemeClr val="lt1"/>
                          </a:solidFill>
                          <a:latin typeface="Arial"/>
                        </a:defRPr>
                      </a:lvl4pPr>
                      <a:lvl5pPr marL="4770399" algn="l" defTabSz="2385199" rtl="0" eaLnBrk="1" latinLnBrk="0" hangingPunct="1">
                        <a:defRPr sz="4717" b="1" kern="1200">
                          <a:solidFill>
                            <a:schemeClr val="lt1"/>
                          </a:solidFill>
                          <a:latin typeface="Arial"/>
                        </a:defRPr>
                      </a:lvl5pPr>
                      <a:lvl6pPr marL="5962999" algn="l" defTabSz="2385199" rtl="0" eaLnBrk="1" latinLnBrk="0" hangingPunct="1">
                        <a:defRPr sz="4717" b="1" kern="1200">
                          <a:solidFill>
                            <a:schemeClr val="lt1"/>
                          </a:solidFill>
                          <a:latin typeface="Arial"/>
                        </a:defRPr>
                      </a:lvl6pPr>
                      <a:lvl7pPr marL="7155598" algn="l" defTabSz="2385199" rtl="0" eaLnBrk="1" latinLnBrk="0" hangingPunct="1">
                        <a:defRPr sz="4717" b="1" kern="1200">
                          <a:solidFill>
                            <a:schemeClr val="lt1"/>
                          </a:solidFill>
                          <a:latin typeface="Arial"/>
                        </a:defRPr>
                      </a:lvl7pPr>
                      <a:lvl8pPr marL="8348198" algn="l" defTabSz="2385199" rtl="0" eaLnBrk="1" latinLnBrk="0" hangingPunct="1">
                        <a:defRPr sz="4717" b="1" kern="1200">
                          <a:solidFill>
                            <a:schemeClr val="lt1"/>
                          </a:solidFill>
                          <a:latin typeface="Arial"/>
                        </a:defRPr>
                      </a:lvl8pPr>
                      <a:lvl9pPr marL="9540799" algn="l" defTabSz="2385199" rtl="0" eaLnBrk="1" latinLnBrk="0" hangingPunct="1">
                        <a:defRPr sz="4717" b="1" kern="1200">
                          <a:solidFill>
                            <a:schemeClr val="lt1"/>
                          </a:solidFill>
                          <a:latin typeface="Arial"/>
                        </a:defRPr>
                      </a:lvl9pPr>
                    </a:lstStyle>
                    <a:p>
                      <a:pPr marL="0" marR="0" algn="ctr">
                        <a:lnSpc>
                          <a:spcPct val="107000"/>
                        </a:lnSpc>
                        <a:spcBef>
                          <a:spcPts val="100"/>
                        </a:spcBef>
                        <a:spcAft>
                          <a:spcPts val="100"/>
                        </a:spcAft>
                      </a:pPr>
                      <a:r>
                        <a:rPr lang="en-US" sz="900" b="1" dirty="0">
                          <a:solidFill>
                            <a:schemeClr val="bg1"/>
                          </a:solidFill>
                          <a:effectLst/>
                          <a:latin typeface="+mn-lt"/>
                          <a:ea typeface="Times New Roman" panose="02020603050405020304" pitchFamily="18" charset="0"/>
                          <a:cs typeface="Times New Roman" panose="02020603050405020304" pitchFamily="18" charset="0"/>
                        </a:rPr>
                        <a:t>Total</a:t>
                      </a:r>
                    </a:p>
                  </a:txBody>
                  <a:tcPr marL="51435" marR="51435" marT="0" marB="0" anchor="ctr">
                    <a:lnL w="12700" cmpd="sng">
                      <a:solidFill>
                        <a:srgbClr val="FDFDFD"/>
                      </a:solidFill>
                    </a:lnL>
                    <a:lnR w="12700" cmpd="sng">
                      <a:solidFill>
                        <a:srgbClr val="FDFDFD"/>
                      </a:solidFill>
                    </a:lnR>
                    <a:lnT w="12700" cmpd="sng">
                      <a:solidFill>
                        <a:srgbClr val="FDFDFD"/>
                      </a:solidFill>
                    </a:lnT>
                    <a:lnB w="38100" cmpd="sng">
                      <a:solidFill>
                        <a:srgbClr val="FDFDFD"/>
                      </a:solidFill>
                    </a:lnB>
                    <a:lnTlToBr w="12700" cmpd="sng">
                      <a:noFill/>
                      <a:prstDash val="solid"/>
                    </a:lnTlToBr>
                    <a:lnBlToTr w="12700" cmpd="sng">
                      <a:noFill/>
                      <a:prstDash val="solid"/>
                    </a:lnBlToTr>
                    <a:solidFill>
                      <a:srgbClr val="0079C1"/>
                    </a:solidFill>
                  </a:tcPr>
                </a:tc>
                <a:extLst>
                  <a:ext uri="{0D108BD9-81ED-4DB2-BD59-A6C34878D82A}">
                    <a16:rowId xmlns="" xmlns:a16="http://schemas.microsoft.com/office/drawing/2014/main" val="258798312"/>
                  </a:ext>
                </a:extLst>
              </a:tr>
              <a:tr h="146780">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a:lnSpc>
                          <a:spcPct val="107000"/>
                        </a:lnSpc>
                        <a:spcBef>
                          <a:spcPts val="100"/>
                        </a:spcBef>
                        <a:spcAft>
                          <a:spcPts val="100"/>
                        </a:spcAft>
                      </a:pPr>
                      <a:r>
                        <a:rPr lang="en-US" sz="900" dirty="0">
                          <a:solidFill>
                            <a:srgbClr val="000000"/>
                          </a:solidFill>
                          <a:effectLst/>
                          <a:latin typeface="+mn-lt"/>
                        </a:rPr>
                        <a:t>Any CRS / Grade </a:t>
                      </a:r>
                      <a:r>
                        <a:rPr lang="en-US" sz="900" u="none" dirty="0">
                          <a:solidFill>
                            <a:srgbClr val="000000"/>
                          </a:solidFill>
                          <a:effectLst/>
                          <a:latin typeface="+mn-lt"/>
                        </a:rPr>
                        <a:t>≥3 </a:t>
                      </a:r>
                      <a:r>
                        <a:rPr lang="en-US" sz="900" u="none" baseline="30000" dirty="0">
                          <a:solidFill>
                            <a:srgbClr val="000000"/>
                          </a:solidFill>
                          <a:effectLst/>
                          <a:latin typeface="+mn-lt"/>
                        </a:rPr>
                        <a:t>1</a:t>
                      </a:r>
                      <a:endParaRPr lang="en-US" sz="900" baseline="300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381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40000"/>
                      </a:srgbClr>
                    </a:solidFill>
                  </a:tcPr>
                </a:tc>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algn="ctr">
                        <a:lnSpc>
                          <a:spcPct val="107000"/>
                        </a:lnSpc>
                        <a:spcBef>
                          <a:spcPts val="100"/>
                        </a:spcBef>
                        <a:spcAft>
                          <a:spcPts val="100"/>
                        </a:spcAft>
                      </a:pPr>
                      <a:r>
                        <a:rPr lang="en-US" sz="900" dirty="0">
                          <a:solidFill>
                            <a:srgbClr val="000000"/>
                          </a:solidFill>
                          <a:effectLst/>
                          <a:latin typeface="+mn-lt"/>
                        </a:rPr>
                        <a:t>82% / 9%</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381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40000"/>
                      </a:srgbClr>
                    </a:solidFill>
                  </a:tcPr>
                </a:tc>
                <a:extLst>
                  <a:ext uri="{0D108BD9-81ED-4DB2-BD59-A6C34878D82A}">
                    <a16:rowId xmlns="" xmlns:a16="http://schemas.microsoft.com/office/drawing/2014/main" val="1455193112"/>
                  </a:ext>
                </a:extLst>
              </a:tr>
              <a:tr h="198365">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indent="0">
                        <a:lnSpc>
                          <a:spcPct val="107000"/>
                        </a:lnSpc>
                        <a:spcBef>
                          <a:spcPts val="100"/>
                        </a:spcBef>
                        <a:spcAft>
                          <a:spcPts val="100"/>
                        </a:spcAft>
                      </a:pPr>
                      <a:r>
                        <a:rPr lang="en-US" sz="900" dirty="0">
                          <a:solidFill>
                            <a:srgbClr val="000000"/>
                          </a:solidFill>
                          <a:effectLst/>
                          <a:latin typeface="+mn-lt"/>
                        </a:rPr>
                        <a:t>Time to CRS, median (range) in days</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127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20000"/>
                      </a:srgbClr>
                    </a:solidFill>
                  </a:tcPr>
                </a:tc>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algn="ctr">
                        <a:lnSpc>
                          <a:spcPct val="107000"/>
                        </a:lnSpc>
                        <a:spcBef>
                          <a:spcPts val="100"/>
                        </a:spcBef>
                        <a:spcAft>
                          <a:spcPts val="100"/>
                        </a:spcAft>
                      </a:pPr>
                      <a:r>
                        <a:rPr lang="en-US" sz="900" dirty="0">
                          <a:solidFill>
                            <a:srgbClr val="000000"/>
                          </a:solidFill>
                          <a:effectLst/>
                          <a:latin typeface="+mn-lt"/>
                          <a:ea typeface="Times New Roman" panose="02020603050405020304" pitchFamily="18" charset="0"/>
                          <a:cs typeface="Times New Roman" panose="02020603050405020304" pitchFamily="18" charset="0"/>
                        </a:rPr>
                        <a:t>4 (1-28)</a:t>
                      </a:r>
                    </a:p>
                  </a:txBody>
                  <a:tcPr marL="51435" marR="51435" marT="0" marB="0" anchor="ctr">
                    <a:lnL w="12700" cmpd="sng">
                      <a:solidFill>
                        <a:srgbClr val="FDFDFD"/>
                      </a:solidFill>
                    </a:lnL>
                    <a:lnR w="12700" cmpd="sng">
                      <a:solidFill>
                        <a:srgbClr val="FDFDFD"/>
                      </a:solidFill>
                    </a:lnR>
                    <a:lnT w="127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20000"/>
                      </a:srgbClr>
                    </a:solidFill>
                  </a:tcPr>
                </a:tc>
                <a:extLst>
                  <a:ext uri="{0D108BD9-81ED-4DB2-BD59-A6C34878D82A}">
                    <a16:rowId xmlns="" xmlns:a16="http://schemas.microsoft.com/office/drawing/2014/main" val="989591756"/>
                  </a:ext>
                </a:extLst>
              </a:tr>
              <a:tr h="198365">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lvl="0" indent="0" algn="l" defTabSz="914400" rtl="0" eaLnBrk="1" fontAlgn="auto" latinLnBrk="0" hangingPunct="1">
                        <a:lnSpc>
                          <a:spcPct val="107000"/>
                        </a:lnSpc>
                        <a:spcBef>
                          <a:spcPts val="100"/>
                        </a:spcBef>
                        <a:spcAft>
                          <a:spcPts val="100"/>
                        </a:spcAft>
                        <a:buClrTx/>
                        <a:buSzTx/>
                        <a:buFontTx/>
                        <a:buNone/>
                        <a:tabLst/>
                        <a:defRPr/>
                      </a:pPr>
                      <a:r>
                        <a:rPr lang="en-US" sz="900" dirty="0">
                          <a:solidFill>
                            <a:srgbClr val="000000"/>
                          </a:solidFill>
                          <a:effectLst/>
                          <a:latin typeface="+mn-lt"/>
                        </a:rPr>
                        <a:t>CRS resolved by day 14 post Axi-Cel</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127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40000"/>
                      </a:srgbClr>
                    </a:solidFill>
                  </a:tcPr>
                </a:tc>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algn="ctr">
                        <a:lnSpc>
                          <a:spcPct val="107000"/>
                        </a:lnSpc>
                        <a:spcBef>
                          <a:spcPts val="100"/>
                        </a:spcBef>
                        <a:spcAft>
                          <a:spcPts val="100"/>
                        </a:spcAft>
                      </a:pPr>
                      <a:r>
                        <a:rPr lang="en-US" sz="900" dirty="0">
                          <a:solidFill>
                            <a:srgbClr val="000000"/>
                          </a:solidFill>
                          <a:effectLst/>
                          <a:latin typeface="+mn-lt"/>
                        </a:rPr>
                        <a:t>89%</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127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40000"/>
                      </a:srgbClr>
                    </a:solidFill>
                  </a:tcPr>
                </a:tc>
                <a:extLst>
                  <a:ext uri="{0D108BD9-81ED-4DB2-BD59-A6C34878D82A}">
                    <a16:rowId xmlns="" xmlns:a16="http://schemas.microsoft.com/office/drawing/2014/main" val="2153962094"/>
                  </a:ext>
                </a:extLst>
              </a:tr>
              <a:tr h="198365">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a:lnSpc>
                          <a:spcPct val="107000"/>
                        </a:lnSpc>
                        <a:spcBef>
                          <a:spcPts val="100"/>
                        </a:spcBef>
                        <a:spcAft>
                          <a:spcPts val="100"/>
                        </a:spcAft>
                      </a:pPr>
                      <a:r>
                        <a:rPr lang="en-US" sz="900" dirty="0">
                          <a:solidFill>
                            <a:srgbClr val="000000"/>
                          </a:solidFill>
                          <a:effectLst/>
                          <a:latin typeface="+mn-lt"/>
                        </a:rPr>
                        <a:t>Duration of CRS, median in days </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127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20000"/>
                      </a:srgbClr>
                    </a:solidFill>
                  </a:tcPr>
                </a:tc>
                <a:tc>
                  <a:txBody>
                    <a:bodyPr/>
                    <a:lstStyle>
                      <a:lvl1pPr marL="0" algn="l" defTabSz="2385199" rtl="0" eaLnBrk="1" latinLnBrk="0" hangingPunct="1">
                        <a:defRPr sz="4717" kern="1200">
                          <a:solidFill>
                            <a:schemeClr val="dk1"/>
                          </a:solidFill>
                          <a:latin typeface="Arial"/>
                        </a:defRPr>
                      </a:lvl1pPr>
                      <a:lvl2pPr marL="1192600" algn="l" defTabSz="2385199" rtl="0" eaLnBrk="1" latinLnBrk="0" hangingPunct="1">
                        <a:defRPr sz="4717" kern="1200">
                          <a:solidFill>
                            <a:schemeClr val="dk1"/>
                          </a:solidFill>
                          <a:latin typeface="Arial"/>
                        </a:defRPr>
                      </a:lvl2pPr>
                      <a:lvl3pPr marL="2385199" algn="l" defTabSz="2385199" rtl="0" eaLnBrk="1" latinLnBrk="0" hangingPunct="1">
                        <a:defRPr sz="4717" kern="1200">
                          <a:solidFill>
                            <a:schemeClr val="dk1"/>
                          </a:solidFill>
                          <a:latin typeface="Arial"/>
                        </a:defRPr>
                      </a:lvl3pPr>
                      <a:lvl4pPr marL="3577800" algn="l" defTabSz="2385199" rtl="0" eaLnBrk="1" latinLnBrk="0" hangingPunct="1">
                        <a:defRPr sz="4717" kern="1200">
                          <a:solidFill>
                            <a:schemeClr val="dk1"/>
                          </a:solidFill>
                          <a:latin typeface="Arial"/>
                        </a:defRPr>
                      </a:lvl4pPr>
                      <a:lvl5pPr marL="4770399" algn="l" defTabSz="2385199" rtl="0" eaLnBrk="1" latinLnBrk="0" hangingPunct="1">
                        <a:defRPr sz="4717" kern="1200">
                          <a:solidFill>
                            <a:schemeClr val="dk1"/>
                          </a:solidFill>
                          <a:latin typeface="Arial"/>
                        </a:defRPr>
                      </a:lvl5pPr>
                      <a:lvl6pPr marL="5962999" algn="l" defTabSz="2385199" rtl="0" eaLnBrk="1" latinLnBrk="0" hangingPunct="1">
                        <a:defRPr sz="4717" kern="1200">
                          <a:solidFill>
                            <a:schemeClr val="dk1"/>
                          </a:solidFill>
                          <a:latin typeface="Arial"/>
                        </a:defRPr>
                      </a:lvl6pPr>
                      <a:lvl7pPr marL="7155598" algn="l" defTabSz="2385199" rtl="0" eaLnBrk="1" latinLnBrk="0" hangingPunct="1">
                        <a:defRPr sz="4717" kern="1200">
                          <a:solidFill>
                            <a:schemeClr val="dk1"/>
                          </a:solidFill>
                          <a:latin typeface="Arial"/>
                        </a:defRPr>
                      </a:lvl7pPr>
                      <a:lvl8pPr marL="8348198" algn="l" defTabSz="2385199" rtl="0" eaLnBrk="1" latinLnBrk="0" hangingPunct="1">
                        <a:defRPr sz="4717" kern="1200">
                          <a:solidFill>
                            <a:schemeClr val="dk1"/>
                          </a:solidFill>
                          <a:latin typeface="Arial"/>
                        </a:defRPr>
                      </a:lvl8pPr>
                      <a:lvl9pPr marL="9540799" algn="l" defTabSz="2385199" rtl="0" eaLnBrk="1" latinLnBrk="0" hangingPunct="1">
                        <a:defRPr sz="4717" kern="1200">
                          <a:solidFill>
                            <a:schemeClr val="dk1"/>
                          </a:solidFill>
                          <a:latin typeface="Arial"/>
                        </a:defRPr>
                      </a:lvl9pPr>
                    </a:lstStyle>
                    <a:p>
                      <a:pPr marL="0" marR="0" algn="ctr">
                        <a:lnSpc>
                          <a:spcPct val="107000"/>
                        </a:lnSpc>
                        <a:spcBef>
                          <a:spcPts val="100"/>
                        </a:spcBef>
                        <a:spcAft>
                          <a:spcPts val="100"/>
                        </a:spcAft>
                      </a:pPr>
                      <a:r>
                        <a:rPr lang="en-US" sz="900" dirty="0">
                          <a:solidFill>
                            <a:srgbClr val="000000"/>
                          </a:solidFill>
                          <a:effectLst/>
                          <a:latin typeface="+mn-lt"/>
                        </a:rPr>
                        <a:t>7</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solidFill>
                        <a:srgbClr val="FDFDFD"/>
                      </a:solidFill>
                    </a:lnL>
                    <a:lnR w="12700" cmpd="sng">
                      <a:solidFill>
                        <a:srgbClr val="FDFDFD"/>
                      </a:solidFill>
                    </a:lnR>
                    <a:lnT w="12700" cmpd="sng">
                      <a:solidFill>
                        <a:srgbClr val="FDFDFD"/>
                      </a:solidFill>
                    </a:lnT>
                    <a:lnB w="12700" cmpd="sng">
                      <a:solidFill>
                        <a:srgbClr val="FDFDFD"/>
                      </a:solidFill>
                    </a:lnB>
                    <a:lnTlToBr w="12700" cmpd="sng">
                      <a:noFill/>
                      <a:prstDash val="solid"/>
                    </a:lnTlToBr>
                    <a:lnBlToTr w="12700" cmpd="sng">
                      <a:noFill/>
                      <a:prstDash val="solid"/>
                    </a:lnBlToTr>
                    <a:solidFill>
                      <a:srgbClr val="0079C1">
                        <a:tint val="20000"/>
                      </a:srgbClr>
                    </a:solidFill>
                  </a:tcPr>
                </a:tc>
                <a:extLst>
                  <a:ext uri="{0D108BD9-81ED-4DB2-BD59-A6C34878D82A}">
                    <a16:rowId xmlns="" xmlns:a16="http://schemas.microsoft.com/office/drawing/2014/main" val="2035030447"/>
                  </a:ext>
                </a:extLst>
              </a:tr>
            </a:tbl>
          </a:graphicData>
        </a:graphic>
      </p:graphicFrame>
    </p:spTree>
    <p:extLst>
      <p:ext uri="{BB962C8B-B14F-4D97-AF65-F5344CB8AC3E}">
        <p14:creationId xmlns:p14="http://schemas.microsoft.com/office/powerpoint/2010/main" val="165884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1"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 xmlns:a16="http://schemas.microsoft.com/office/drawing/2014/main" id="{0FDA122B-667F-4DFA-8DB8-B009AADCAD38}"/>
              </a:ext>
            </a:extLst>
          </p:cNvPr>
          <p:cNvSpPr>
            <a:spLocks noGrp="1"/>
          </p:cNvSpPr>
          <p:nvPr>
            <p:ph type="title"/>
          </p:nvPr>
        </p:nvSpPr>
        <p:spPr>
          <a:xfrm>
            <a:off x="342900" y="728662"/>
            <a:ext cx="6352882" cy="642938"/>
          </a:xfrm>
        </p:spPr>
        <p:txBody>
          <a:bodyPr/>
          <a:lstStyle/>
          <a:p>
            <a:r>
              <a:rPr lang="en-US" dirty="0"/>
              <a:t>Neurologic Toxicity and ICANS* Grading (N=1,223)</a:t>
            </a:r>
          </a:p>
        </p:txBody>
      </p:sp>
      <p:sp>
        <p:nvSpPr>
          <p:cNvPr id="5" name="Footer Placeholder 4">
            <a:extLst>
              <a:ext uri="{FF2B5EF4-FFF2-40B4-BE49-F238E27FC236}">
                <a16:creationId xmlns="" xmlns:a16="http://schemas.microsoft.com/office/drawing/2014/main" id="{9DB56723-20B3-47EB-A0C1-4776F49AF2F5}"/>
              </a:ext>
            </a:extLst>
          </p:cNvPr>
          <p:cNvSpPr>
            <a:spLocks noGrp="1"/>
          </p:cNvSpPr>
          <p:nvPr>
            <p:ph type="ftr" sz="quarter" idx="10"/>
          </p:nvPr>
        </p:nvSpPr>
        <p:spPr>
          <a:xfrm>
            <a:off x="1485900" y="4308666"/>
            <a:ext cx="3971925" cy="125564"/>
          </a:xfrm>
        </p:spPr>
        <p:txBody>
          <a:bodyPr/>
          <a:lstStyle/>
          <a:p>
            <a:pPr algn="ctr">
              <a:defRPr/>
            </a:pPr>
            <a:r>
              <a:rPr lang="en-US" sz="788" dirty="0"/>
              <a:t>*Immune-effector Cell Associated Neurotoxicity Syndrome, Lee DW et al BBMT 2018 </a:t>
            </a:r>
            <a:r>
              <a:rPr lang="en-US" sz="675" dirty="0"/>
              <a:t>Jacobson C et al, ASCO 2021</a:t>
            </a:r>
          </a:p>
          <a:p>
            <a:pPr algn="ctr" defTabSz="514350">
              <a:defRPr/>
            </a:pPr>
            <a:endParaRPr lang="en-US" sz="788" dirty="0"/>
          </a:p>
        </p:txBody>
      </p:sp>
      <p:sp>
        <p:nvSpPr>
          <p:cNvPr id="17" name="Rectangle 16">
            <a:extLst>
              <a:ext uri="{FF2B5EF4-FFF2-40B4-BE49-F238E27FC236}">
                <a16:creationId xmlns="" xmlns:a16="http://schemas.microsoft.com/office/drawing/2014/main" id="{1CB0A9EF-8C03-4EAC-BA1B-E2038DA72DBE}"/>
              </a:ext>
            </a:extLst>
          </p:cNvPr>
          <p:cNvSpPr/>
          <p:nvPr/>
        </p:nvSpPr>
        <p:spPr>
          <a:xfrm>
            <a:off x="1452617" y="1445363"/>
            <a:ext cx="642938" cy="3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defRPr/>
            </a:pPr>
            <a:r>
              <a:rPr lang="en-US" sz="1013" b="1">
                <a:solidFill>
                  <a:srgbClr val="FDFDFD"/>
                </a:solidFill>
              </a:rPr>
              <a:t>N=556</a:t>
            </a:r>
          </a:p>
        </p:txBody>
      </p:sp>
      <p:sp>
        <p:nvSpPr>
          <p:cNvPr id="19" name="Rectangle 18">
            <a:extLst>
              <a:ext uri="{FF2B5EF4-FFF2-40B4-BE49-F238E27FC236}">
                <a16:creationId xmlns="" xmlns:a16="http://schemas.microsoft.com/office/drawing/2014/main" id="{C0A038E8-2349-4157-9F06-A77823009D36}"/>
              </a:ext>
            </a:extLst>
          </p:cNvPr>
          <p:cNvSpPr/>
          <p:nvPr/>
        </p:nvSpPr>
        <p:spPr>
          <a:xfrm>
            <a:off x="1359749" y="1844185"/>
            <a:ext cx="828675" cy="496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defRPr/>
            </a:pPr>
            <a:r>
              <a:rPr lang="en-US" sz="1013" b="1">
                <a:solidFill>
                  <a:srgbClr val="FDFDFD"/>
                </a:solidFill>
              </a:rPr>
              <a:t>Developed NT </a:t>
            </a:r>
          </a:p>
          <a:p>
            <a:pPr algn="ctr" defTabSz="514350" eaLnBrk="0" fontAlgn="base" hangingPunct="0">
              <a:spcBef>
                <a:spcPct val="0"/>
              </a:spcBef>
              <a:spcAft>
                <a:spcPct val="0"/>
              </a:spcAft>
              <a:defRPr/>
            </a:pPr>
            <a:r>
              <a:rPr lang="en-US" sz="1013" b="1">
                <a:solidFill>
                  <a:srgbClr val="FDFDFD"/>
                </a:solidFill>
              </a:rPr>
              <a:t>N=317</a:t>
            </a:r>
          </a:p>
        </p:txBody>
      </p:sp>
      <p:sp>
        <p:nvSpPr>
          <p:cNvPr id="20" name="Rectangle 19">
            <a:extLst>
              <a:ext uri="{FF2B5EF4-FFF2-40B4-BE49-F238E27FC236}">
                <a16:creationId xmlns="" xmlns:a16="http://schemas.microsoft.com/office/drawing/2014/main" id="{4E39ABDE-909B-4EF5-9508-73472CC24767}"/>
              </a:ext>
            </a:extLst>
          </p:cNvPr>
          <p:cNvSpPr/>
          <p:nvPr/>
        </p:nvSpPr>
        <p:spPr>
          <a:xfrm>
            <a:off x="1409755" y="2460891"/>
            <a:ext cx="728663"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defRPr/>
            </a:pPr>
            <a:r>
              <a:rPr lang="en-US" sz="1013" b="1">
                <a:solidFill>
                  <a:srgbClr val="FDFDFD"/>
                </a:solidFill>
              </a:rPr>
              <a:t>ICANS* Grade</a:t>
            </a:r>
          </a:p>
          <a:p>
            <a:pPr algn="ctr" defTabSz="514350" eaLnBrk="0" fontAlgn="base" hangingPunct="0">
              <a:spcBef>
                <a:spcPct val="0"/>
              </a:spcBef>
              <a:spcAft>
                <a:spcPct val="0"/>
              </a:spcAft>
              <a:defRPr/>
            </a:pPr>
            <a:r>
              <a:rPr lang="en-US" sz="1013" b="1">
                <a:solidFill>
                  <a:srgbClr val="FDFDFD"/>
                </a:solidFill>
              </a:rPr>
              <a:t>N=191</a:t>
            </a:r>
          </a:p>
        </p:txBody>
      </p:sp>
      <p:cxnSp>
        <p:nvCxnSpPr>
          <p:cNvPr id="21" name="Straight Connector 20">
            <a:extLst>
              <a:ext uri="{FF2B5EF4-FFF2-40B4-BE49-F238E27FC236}">
                <a16:creationId xmlns="" xmlns:a16="http://schemas.microsoft.com/office/drawing/2014/main" id="{356D3B8D-0C31-4E7E-85CE-8274735AE24F}"/>
              </a:ext>
            </a:extLst>
          </p:cNvPr>
          <p:cNvCxnSpPr>
            <a:cxnSpLocks/>
            <a:stCxn id="17" idx="2"/>
            <a:endCxn id="19" idx="0"/>
          </p:cNvCxnSpPr>
          <p:nvPr/>
        </p:nvCxnSpPr>
        <p:spPr>
          <a:xfrm>
            <a:off x="1774086" y="1745401"/>
            <a:ext cx="0" cy="98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31E6D456-3D8F-4823-929A-80D9E0E62046}"/>
              </a:ext>
            </a:extLst>
          </p:cNvPr>
          <p:cNvCxnSpPr>
            <a:cxnSpLocks/>
            <a:stCxn id="19" idx="2"/>
            <a:endCxn id="20" idx="0"/>
          </p:cNvCxnSpPr>
          <p:nvPr/>
        </p:nvCxnSpPr>
        <p:spPr>
          <a:xfrm>
            <a:off x="1774086" y="2340676"/>
            <a:ext cx="0" cy="1202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Content Placeholder 29">
            <a:extLst>
              <a:ext uri="{FF2B5EF4-FFF2-40B4-BE49-F238E27FC236}">
                <a16:creationId xmlns="" xmlns:a16="http://schemas.microsoft.com/office/drawing/2014/main" id="{597A71BE-0EA0-4D2F-BEDA-96F8C8E0D610}"/>
              </a:ext>
            </a:extLst>
          </p:cNvPr>
          <p:cNvGraphicFramePr>
            <a:graphicFrameLocks noGrp="1"/>
          </p:cNvGraphicFramePr>
          <p:nvPr>
            <p:ph sz="half" idx="2"/>
          </p:nvPr>
        </p:nvGraphicFramePr>
        <p:xfrm>
          <a:off x="2955472" y="1407189"/>
          <a:ext cx="3740311" cy="1704675"/>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 xmlns:a16="http://schemas.microsoft.com/office/drawing/2014/main" id="{D2B3AE1A-6221-4A09-9C40-C6FE6C560B2B}"/>
              </a:ext>
            </a:extLst>
          </p:cNvPr>
          <p:cNvSpPr/>
          <p:nvPr/>
        </p:nvSpPr>
        <p:spPr>
          <a:xfrm>
            <a:off x="1454611" y="1445363"/>
            <a:ext cx="642938" cy="3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defRPr/>
            </a:pPr>
            <a:r>
              <a:rPr lang="en-US" sz="1013" b="1" dirty="0">
                <a:solidFill>
                  <a:srgbClr val="FDFDFD"/>
                </a:solidFill>
              </a:rPr>
              <a:t>N=1223</a:t>
            </a:r>
          </a:p>
        </p:txBody>
      </p:sp>
      <p:sp>
        <p:nvSpPr>
          <p:cNvPr id="14" name="Rectangle 13">
            <a:extLst>
              <a:ext uri="{FF2B5EF4-FFF2-40B4-BE49-F238E27FC236}">
                <a16:creationId xmlns="" xmlns:a16="http://schemas.microsoft.com/office/drawing/2014/main" id="{C3E8BB39-20E4-4959-92D6-DAFC97C38BFC}"/>
              </a:ext>
            </a:extLst>
          </p:cNvPr>
          <p:cNvSpPr/>
          <p:nvPr/>
        </p:nvSpPr>
        <p:spPr>
          <a:xfrm>
            <a:off x="1361742" y="1844185"/>
            <a:ext cx="828675" cy="496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defRPr/>
            </a:pPr>
            <a:r>
              <a:rPr lang="en-US" sz="1013" b="1" dirty="0">
                <a:solidFill>
                  <a:srgbClr val="FDFDFD"/>
                </a:solidFill>
              </a:rPr>
              <a:t>Developed NT </a:t>
            </a:r>
          </a:p>
          <a:p>
            <a:pPr algn="ctr" defTabSz="514350" eaLnBrk="0" fontAlgn="base" hangingPunct="0">
              <a:spcBef>
                <a:spcPct val="0"/>
              </a:spcBef>
              <a:spcAft>
                <a:spcPct val="0"/>
              </a:spcAft>
              <a:defRPr/>
            </a:pPr>
            <a:r>
              <a:rPr lang="en-US" sz="1013" b="1" dirty="0">
                <a:solidFill>
                  <a:srgbClr val="FDFDFD"/>
                </a:solidFill>
              </a:rPr>
              <a:t>N=678</a:t>
            </a:r>
          </a:p>
        </p:txBody>
      </p:sp>
      <p:sp>
        <p:nvSpPr>
          <p:cNvPr id="15" name="Rectangle 14">
            <a:extLst>
              <a:ext uri="{FF2B5EF4-FFF2-40B4-BE49-F238E27FC236}">
                <a16:creationId xmlns="" xmlns:a16="http://schemas.microsoft.com/office/drawing/2014/main" id="{2A7B344C-E071-41CE-89C2-451F851A750E}"/>
              </a:ext>
            </a:extLst>
          </p:cNvPr>
          <p:cNvSpPr/>
          <p:nvPr/>
        </p:nvSpPr>
        <p:spPr>
          <a:xfrm>
            <a:off x="1411748" y="2460891"/>
            <a:ext cx="728663"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defRPr/>
            </a:pPr>
            <a:r>
              <a:rPr lang="en-US" sz="1013" b="1" dirty="0">
                <a:solidFill>
                  <a:srgbClr val="FDFDFD"/>
                </a:solidFill>
              </a:rPr>
              <a:t>ICANS* Grade</a:t>
            </a:r>
          </a:p>
          <a:p>
            <a:pPr algn="ctr" defTabSz="514350" eaLnBrk="0" fontAlgn="base" hangingPunct="0">
              <a:spcBef>
                <a:spcPct val="0"/>
              </a:spcBef>
              <a:spcAft>
                <a:spcPct val="0"/>
              </a:spcAft>
              <a:defRPr/>
            </a:pPr>
            <a:r>
              <a:rPr lang="en-US" sz="1013" b="1" dirty="0">
                <a:solidFill>
                  <a:srgbClr val="FDFDFD"/>
                </a:solidFill>
              </a:rPr>
              <a:t>N=608</a:t>
            </a:r>
          </a:p>
        </p:txBody>
      </p:sp>
      <p:cxnSp>
        <p:nvCxnSpPr>
          <p:cNvPr id="16" name="Straight Connector 15">
            <a:extLst>
              <a:ext uri="{FF2B5EF4-FFF2-40B4-BE49-F238E27FC236}">
                <a16:creationId xmlns="" xmlns:a16="http://schemas.microsoft.com/office/drawing/2014/main" id="{5B8B4DC1-5F29-46C5-97B8-BDCEC41BEE33}"/>
              </a:ext>
            </a:extLst>
          </p:cNvPr>
          <p:cNvCxnSpPr>
            <a:cxnSpLocks/>
            <a:stCxn id="13" idx="2"/>
            <a:endCxn id="14" idx="0"/>
          </p:cNvCxnSpPr>
          <p:nvPr/>
        </p:nvCxnSpPr>
        <p:spPr>
          <a:xfrm>
            <a:off x="1776080" y="1745401"/>
            <a:ext cx="0" cy="98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8A6C76F-C299-4AD7-8240-DECDABD94921}"/>
              </a:ext>
            </a:extLst>
          </p:cNvPr>
          <p:cNvCxnSpPr>
            <a:cxnSpLocks/>
            <a:stCxn id="14" idx="2"/>
            <a:endCxn id="15" idx="0"/>
          </p:cNvCxnSpPr>
          <p:nvPr/>
        </p:nvCxnSpPr>
        <p:spPr>
          <a:xfrm>
            <a:off x="1776080" y="2340676"/>
            <a:ext cx="0" cy="1202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5" name="Table 6">
            <a:extLst>
              <a:ext uri="{FF2B5EF4-FFF2-40B4-BE49-F238E27FC236}">
                <a16:creationId xmlns="" xmlns:a16="http://schemas.microsoft.com/office/drawing/2014/main" id="{21EB45E3-C8F4-4659-96AF-E69DA61A9043}"/>
              </a:ext>
            </a:extLst>
          </p:cNvPr>
          <p:cNvGraphicFramePr>
            <a:graphicFrameLocks/>
          </p:cNvGraphicFramePr>
          <p:nvPr/>
        </p:nvGraphicFramePr>
        <p:xfrm>
          <a:off x="613628" y="3059812"/>
          <a:ext cx="3504296" cy="1049274"/>
        </p:xfrm>
        <a:graphic>
          <a:graphicData uri="http://schemas.openxmlformats.org/drawingml/2006/table">
            <a:tbl>
              <a:tblPr firstRow="1" bandRow="1">
                <a:tableStyleId>{5C22544A-7EE6-4342-B048-85BDC9FD1C3A}</a:tableStyleId>
              </a:tblPr>
              <a:tblGrid>
                <a:gridCol w="2553998">
                  <a:extLst>
                    <a:ext uri="{9D8B030D-6E8A-4147-A177-3AD203B41FA5}">
                      <a16:colId xmlns="" xmlns:a16="http://schemas.microsoft.com/office/drawing/2014/main" val="2127024559"/>
                    </a:ext>
                  </a:extLst>
                </a:gridCol>
                <a:gridCol w="950297">
                  <a:extLst>
                    <a:ext uri="{9D8B030D-6E8A-4147-A177-3AD203B41FA5}">
                      <a16:colId xmlns="" xmlns:a16="http://schemas.microsoft.com/office/drawing/2014/main" val="2121279654"/>
                    </a:ext>
                  </a:extLst>
                </a:gridCol>
              </a:tblGrid>
              <a:tr h="174879">
                <a:tc>
                  <a:txBody>
                    <a:bodyPr/>
                    <a:lstStyle/>
                    <a:p>
                      <a:pPr marL="0" marR="0">
                        <a:lnSpc>
                          <a:spcPct val="107000"/>
                        </a:lnSpc>
                        <a:spcBef>
                          <a:spcPts val="100"/>
                        </a:spcBef>
                        <a:spcAft>
                          <a:spcPts val="100"/>
                        </a:spcAft>
                      </a:pPr>
                      <a:r>
                        <a:rPr lang="en-US" sz="900" dirty="0">
                          <a:solidFill>
                            <a:schemeClr val="bg1"/>
                          </a:solidFill>
                          <a:effectLst/>
                        </a:rPr>
                        <a:t>Characteristics</a:t>
                      </a:r>
                      <a:endParaRPr lang="en-US" sz="900" b="1" dirty="0">
                        <a:solidFill>
                          <a:schemeClr val="bg1"/>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900" dirty="0">
                          <a:solidFill>
                            <a:schemeClr val="bg1"/>
                          </a:solidFill>
                          <a:effectLst/>
                        </a:rPr>
                        <a:t>ICANS</a:t>
                      </a:r>
                    </a:p>
                  </a:txBody>
                  <a:tcPr marL="51435" marR="51435" marT="0" marB="0" anchor="ctr"/>
                </a:tc>
                <a:extLst>
                  <a:ext uri="{0D108BD9-81ED-4DB2-BD59-A6C34878D82A}">
                    <a16:rowId xmlns="" xmlns:a16="http://schemas.microsoft.com/office/drawing/2014/main" val="41609734"/>
                  </a:ext>
                </a:extLst>
              </a:tr>
              <a:tr h="174879">
                <a:tc>
                  <a:txBody>
                    <a:bodyPr/>
                    <a:lstStyle/>
                    <a:p>
                      <a:pPr marL="0" marR="0">
                        <a:lnSpc>
                          <a:spcPct val="107000"/>
                        </a:lnSpc>
                        <a:spcBef>
                          <a:spcPts val="100"/>
                        </a:spcBef>
                        <a:spcAft>
                          <a:spcPts val="100"/>
                        </a:spcAft>
                      </a:pPr>
                      <a:r>
                        <a:rPr lang="en-US" sz="900" dirty="0">
                          <a:solidFill>
                            <a:srgbClr val="000000"/>
                          </a:solidFill>
                          <a:effectLst/>
                        </a:rPr>
                        <a:t>Any ICANS / Grade </a:t>
                      </a:r>
                      <a:r>
                        <a:rPr lang="en-US" sz="900" u="sng" dirty="0">
                          <a:solidFill>
                            <a:srgbClr val="000000"/>
                          </a:solidFill>
                          <a:effectLst/>
                        </a:rPr>
                        <a:t>&gt;</a:t>
                      </a:r>
                      <a:r>
                        <a:rPr lang="en-US" sz="900" u="none" dirty="0">
                          <a:solidFill>
                            <a:srgbClr val="000000"/>
                          </a:solidFill>
                          <a:effectLst/>
                        </a:rPr>
                        <a:t> </a:t>
                      </a:r>
                      <a:r>
                        <a:rPr lang="en-US" sz="900" b="0" u="none" dirty="0">
                          <a:solidFill>
                            <a:srgbClr val="000000"/>
                          </a:solidFill>
                          <a:effectLst/>
                        </a:rPr>
                        <a:t>3 / Unknown Grade</a:t>
                      </a:r>
                      <a:endParaRPr lang="en-US" sz="900" b="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900" dirty="0">
                          <a:solidFill>
                            <a:srgbClr val="000000"/>
                          </a:solidFill>
                          <a:effectLst/>
                        </a:rPr>
                        <a:t>55% / 24% / 6%</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461313556"/>
                  </a:ext>
                </a:extLst>
              </a:tr>
              <a:tr h="174879">
                <a:tc>
                  <a:txBody>
                    <a:bodyPr/>
                    <a:lstStyle/>
                    <a:p>
                      <a:pPr marL="0" marR="0">
                        <a:lnSpc>
                          <a:spcPct val="107000"/>
                        </a:lnSpc>
                        <a:spcBef>
                          <a:spcPts val="100"/>
                        </a:spcBef>
                        <a:spcAft>
                          <a:spcPts val="100"/>
                        </a:spcAft>
                      </a:pPr>
                      <a:r>
                        <a:rPr lang="en-US" sz="900" dirty="0">
                          <a:solidFill>
                            <a:srgbClr val="000000"/>
                          </a:solidFill>
                          <a:effectLst/>
                        </a:rPr>
                        <a:t>Time from CT to onset, median (range) in days</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900" dirty="0">
                          <a:solidFill>
                            <a:srgbClr val="000000"/>
                          </a:solidFill>
                          <a:effectLst/>
                          <a:latin typeface="+mn-lt"/>
                          <a:ea typeface="Times New Roman" panose="02020603050405020304" pitchFamily="18" charset="0"/>
                          <a:cs typeface="Times New Roman" panose="02020603050405020304" pitchFamily="18" charset="0"/>
                        </a:rPr>
                        <a:t>7 (1-82)</a:t>
                      </a:r>
                    </a:p>
                  </a:txBody>
                  <a:tcPr marL="51435" marR="51435" marT="0" marB="0" anchor="ctr"/>
                </a:tc>
                <a:extLst>
                  <a:ext uri="{0D108BD9-81ED-4DB2-BD59-A6C34878D82A}">
                    <a16:rowId xmlns="" xmlns:a16="http://schemas.microsoft.com/office/drawing/2014/main" val="2716418182"/>
                  </a:ext>
                </a:extLst>
              </a:tr>
              <a:tr h="174879">
                <a:tc>
                  <a:txBody>
                    <a:bodyPr/>
                    <a:lstStyle/>
                    <a:p>
                      <a:pPr marL="0" marR="0" indent="0">
                        <a:lnSpc>
                          <a:spcPct val="107000"/>
                        </a:lnSpc>
                        <a:spcBef>
                          <a:spcPts val="100"/>
                        </a:spcBef>
                        <a:spcAft>
                          <a:spcPts val="100"/>
                        </a:spcAft>
                      </a:pPr>
                      <a:r>
                        <a:rPr lang="en-US" sz="900" dirty="0">
                          <a:solidFill>
                            <a:srgbClr val="000000"/>
                          </a:solidFill>
                          <a:effectLst/>
                        </a:rPr>
                        <a:t>Neurologic toxicity resolution at 21d post Axi-Cel</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900" dirty="0">
                          <a:solidFill>
                            <a:srgbClr val="000000"/>
                          </a:solidFill>
                          <a:effectLst/>
                        </a:rPr>
                        <a:t>77%</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829805309"/>
                  </a:ext>
                </a:extLst>
              </a:tr>
              <a:tr h="174879">
                <a:tc>
                  <a:txBody>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lang="en-US" sz="900" dirty="0">
                          <a:solidFill>
                            <a:srgbClr val="000000"/>
                          </a:solidFill>
                          <a:effectLst/>
                        </a:rPr>
                        <a:t>Duration of Neurologic Toxicity, days – median</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900" dirty="0">
                          <a:solidFill>
                            <a:srgbClr val="000000"/>
                          </a:solidFill>
                          <a:effectLst/>
                          <a:latin typeface="+mn-lt"/>
                          <a:ea typeface="Times New Roman" panose="02020603050405020304" pitchFamily="18" charset="0"/>
                          <a:cs typeface="Times New Roman" panose="02020603050405020304" pitchFamily="18" charset="0"/>
                        </a:rPr>
                        <a:t>9</a:t>
                      </a:r>
                    </a:p>
                  </a:txBody>
                  <a:tcPr marL="51435" marR="51435" marT="0" marB="0" anchor="ctr"/>
                </a:tc>
                <a:extLst>
                  <a:ext uri="{0D108BD9-81ED-4DB2-BD59-A6C34878D82A}">
                    <a16:rowId xmlns="" xmlns:a16="http://schemas.microsoft.com/office/drawing/2014/main" val="1398818335"/>
                  </a:ext>
                </a:extLst>
              </a:tr>
              <a:tr h="174879">
                <a:tc>
                  <a:txBody>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lang="en-US" sz="900" dirty="0">
                          <a:solidFill>
                            <a:srgbClr val="000000"/>
                          </a:solidFill>
                          <a:effectLst/>
                          <a:latin typeface="+mn-lt"/>
                          <a:ea typeface="Times New Roman" panose="02020603050405020304" pitchFamily="18" charset="0"/>
                          <a:cs typeface="Times New Roman" panose="02020603050405020304" pitchFamily="18" charset="0"/>
                        </a:rPr>
                        <a:t>Corticosteroids, Tocilizumab, </a:t>
                      </a:r>
                      <a:r>
                        <a:rPr lang="en-US" sz="900" dirty="0" err="1">
                          <a:solidFill>
                            <a:srgbClr val="000000"/>
                          </a:solidFill>
                          <a:effectLst/>
                          <a:latin typeface="+mn-lt"/>
                          <a:ea typeface="Times New Roman" panose="02020603050405020304" pitchFamily="18" charset="0"/>
                          <a:cs typeface="Times New Roman" panose="02020603050405020304" pitchFamily="18" charset="0"/>
                        </a:rPr>
                        <a:t>Siltuximab</a:t>
                      </a:r>
                      <a:endParaRPr lang="en-US" sz="900" dirty="0">
                        <a:solidFill>
                          <a:srgbClr val="000000"/>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7000"/>
                        </a:lnSpc>
                        <a:spcBef>
                          <a:spcPts val="100"/>
                        </a:spcBef>
                        <a:spcAft>
                          <a:spcPts val="100"/>
                        </a:spcAft>
                      </a:pPr>
                      <a:r>
                        <a:rPr lang="en-US" sz="900" dirty="0">
                          <a:solidFill>
                            <a:srgbClr val="000000"/>
                          </a:solidFill>
                          <a:effectLst/>
                          <a:latin typeface="+mn-lt"/>
                          <a:ea typeface="Times New Roman" panose="02020603050405020304" pitchFamily="18" charset="0"/>
                          <a:cs typeface="Times New Roman" panose="02020603050405020304" pitchFamily="18" charset="0"/>
                        </a:rPr>
                        <a:t>73%/17%/3%</a:t>
                      </a:r>
                    </a:p>
                  </a:txBody>
                  <a:tcPr marL="51435" marR="51435" marT="0" marB="0" anchor="ctr"/>
                </a:tc>
                <a:extLst>
                  <a:ext uri="{0D108BD9-81ED-4DB2-BD59-A6C34878D82A}">
                    <a16:rowId xmlns="" xmlns:a16="http://schemas.microsoft.com/office/drawing/2014/main" val="2120443421"/>
                  </a:ext>
                </a:extLst>
              </a:tr>
            </a:tbl>
          </a:graphicData>
        </a:graphic>
      </p:graphicFrame>
    </p:spTree>
    <p:extLst>
      <p:ext uri="{BB962C8B-B14F-4D97-AF65-F5344CB8AC3E}">
        <p14:creationId xmlns:p14="http://schemas.microsoft.com/office/powerpoint/2010/main" val="329488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 xmlns:a16="http://schemas.microsoft.com/office/drawing/2014/main" id="{BE7FAAC1-05C2-44FF-B682-F5AB26E1B9D2}"/>
              </a:ext>
            </a:extLst>
          </p:cNvPr>
          <p:cNvSpPr>
            <a:spLocks noGrp="1"/>
          </p:cNvSpPr>
          <p:nvPr>
            <p:ph type="title"/>
          </p:nvPr>
        </p:nvSpPr>
        <p:spPr>
          <a:xfrm>
            <a:off x="342901" y="728662"/>
            <a:ext cx="4954191" cy="642938"/>
          </a:xfrm>
        </p:spPr>
        <p:txBody>
          <a:bodyPr/>
          <a:lstStyle/>
          <a:p>
            <a:r>
              <a:rPr lang="en-US" altLang="en-US" sz="2025" dirty="0"/>
              <a:t>Subsequent Neoplasms and Biospecimen Collection</a:t>
            </a:r>
          </a:p>
        </p:txBody>
      </p:sp>
      <p:sp>
        <p:nvSpPr>
          <p:cNvPr id="57347" name="Content Placeholder 32">
            <a:extLst>
              <a:ext uri="{FF2B5EF4-FFF2-40B4-BE49-F238E27FC236}">
                <a16:creationId xmlns="" xmlns:a16="http://schemas.microsoft.com/office/drawing/2014/main" id="{D266E273-5C19-4D45-8C26-199196CCF285}"/>
              </a:ext>
            </a:extLst>
          </p:cNvPr>
          <p:cNvSpPr>
            <a:spLocks noGrp="1"/>
          </p:cNvSpPr>
          <p:nvPr>
            <p:ph idx="1"/>
          </p:nvPr>
        </p:nvSpPr>
        <p:spPr>
          <a:xfrm>
            <a:off x="1114425" y="1414463"/>
            <a:ext cx="4629150" cy="429518"/>
          </a:xfrm>
        </p:spPr>
        <p:txBody>
          <a:bodyPr/>
          <a:lstStyle/>
          <a:p>
            <a:r>
              <a:rPr lang="en-US" altLang="en-US" sz="1125" dirty="0"/>
              <a:t>Approach to test the association of a subsequent neoplasm and  CAR T cells</a:t>
            </a:r>
          </a:p>
        </p:txBody>
      </p:sp>
      <p:sp>
        <p:nvSpPr>
          <p:cNvPr id="4" name="Footer Placeholder 3">
            <a:extLst>
              <a:ext uri="{FF2B5EF4-FFF2-40B4-BE49-F238E27FC236}">
                <a16:creationId xmlns="" xmlns:a16="http://schemas.microsoft.com/office/drawing/2014/main" id="{CCF3B333-0EB1-4733-9CD6-04507FB401B2}"/>
              </a:ext>
            </a:extLst>
          </p:cNvPr>
          <p:cNvSpPr>
            <a:spLocks noGrp="1"/>
          </p:cNvSpPr>
          <p:nvPr>
            <p:ph type="ftr" sz="quarter" idx="10"/>
          </p:nvPr>
        </p:nvSpPr>
        <p:spPr/>
        <p:txBody>
          <a:bodyPr/>
          <a:lstStyle/>
          <a:p>
            <a:pPr>
              <a:defRPr/>
            </a:pPr>
            <a:endParaRPr lang="en-US"/>
          </a:p>
        </p:txBody>
      </p:sp>
      <p:sp>
        <p:nvSpPr>
          <p:cNvPr id="57349" name="Slide Number Placeholder 4">
            <a:extLst>
              <a:ext uri="{FF2B5EF4-FFF2-40B4-BE49-F238E27FC236}">
                <a16:creationId xmlns="" xmlns:a16="http://schemas.microsoft.com/office/drawing/2014/main" id="{018D4F13-E982-4E2E-8D9C-61AC30559C2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417910" indent="-160735">
              <a:defRPr>
                <a:solidFill>
                  <a:schemeClr val="tx1"/>
                </a:solidFill>
                <a:latin typeface="Arial" panose="020B0604020202020204" pitchFamily="34" charset="0"/>
              </a:defRPr>
            </a:lvl2pPr>
            <a:lvl3pPr marL="642938" indent="-128588">
              <a:defRPr>
                <a:solidFill>
                  <a:schemeClr val="tx1"/>
                </a:solidFill>
                <a:latin typeface="Arial" panose="020B0604020202020204" pitchFamily="34" charset="0"/>
              </a:defRPr>
            </a:lvl3pPr>
            <a:lvl4pPr marL="900113" indent="-128588">
              <a:defRPr>
                <a:solidFill>
                  <a:schemeClr val="tx1"/>
                </a:solidFill>
                <a:latin typeface="Arial" panose="020B0604020202020204" pitchFamily="34" charset="0"/>
              </a:defRPr>
            </a:lvl4pPr>
            <a:lvl5pPr marL="1157288" indent="-128588">
              <a:defRPr>
                <a:solidFill>
                  <a:schemeClr val="tx1"/>
                </a:solidFill>
                <a:latin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defRPr>
            </a:lvl9pPr>
          </a:lstStyle>
          <a:p>
            <a:fld id="{1FBCEE82-7F55-4621-89B7-077A54B390BA}" type="slidenum">
              <a:rPr lang="en-US" altLang="en-US">
                <a:solidFill>
                  <a:srgbClr val="000000"/>
                </a:solidFill>
              </a:rPr>
              <a:pPr/>
              <a:t>58</a:t>
            </a:fld>
            <a:endParaRPr lang="en-US" altLang="en-US">
              <a:solidFill>
                <a:srgbClr val="000000"/>
              </a:solidFill>
            </a:endParaRPr>
          </a:p>
        </p:txBody>
      </p:sp>
      <p:sp>
        <p:nvSpPr>
          <p:cNvPr id="6" name="Rectangle 5">
            <a:extLst>
              <a:ext uri="{FF2B5EF4-FFF2-40B4-BE49-F238E27FC236}">
                <a16:creationId xmlns="" xmlns:a16="http://schemas.microsoft.com/office/drawing/2014/main" id="{58A6F6B1-45AB-4658-B2F8-5E0508F12829}"/>
              </a:ext>
            </a:extLst>
          </p:cNvPr>
          <p:cNvSpPr/>
          <p:nvPr/>
        </p:nvSpPr>
        <p:spPr>
          <a:xfrm>
            <a:off x="1843087" y="1888629"/>
            <a:ext cx="900113" cy="574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013" dirty="0">
                <a:solidFill>
                  <a:srgbClr val="FDFDFD"/>
                </a:solidFill>
              </a:rPr>
              <a:t>Subsequent Neoplasm</a:t>
            </a:r>
          </a:p>
        </p:txBody>
      </p:sp>
      <p:pic>
        <p:nvPicPr>
          <p:cNvPr id="57351" name="Picture 1">
            <a:extLst>
              <a:ext uri="{FF2B5EF4-FFF2-40B4-BE49-F238E27FC236}">
                <a16:creationId xmlns="" xmlns:a16="http://schemas.microsoft.com/office/drawing/2014/main" id="{5FB171A2-34E5-478F-A13D-697CD94D3D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1774" y="1982391"/>
            <a:ext cx="111531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D99BF5FC-18FE-43D7-A75F-242D2C3DEC09}"/>
              </a:ext>
            </a:extLst>
          </p:cNvPr>
          <p:cNvSpPr/>
          <p:nvPr/>
        </p:nvSpPr>
        <p:spPr>
          <a:xfrm>
            <a:off x="1571625" y="3388817"/>
            <a:ext cx="1042988" cy="683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013" dirty="0">
                <a:solidFill>
                  <a:srgbClr val="FDFDFD"/>
                </a:solidFill>
              </a:rPr>
              <a:t>Reference Laboratories</a:t>
            </a:r>
          </a:p>
        </p:txBody>
      </p:sp>
      <p:sp>
        <p:nvSpPr>
          <p:cNvPr id="9" name="Rectangle 8">
            <a:extLst>
              <a:ext uri="{FF2B5EF4-FFF2-40B4-BE49-F238E27FC236}">
                <a16:creationId xmlns="" xmlns:a16="http://schemas.microsoft.com/office/drawing/2014/main" id="{F657DE71-4BDC-4366-BA8A-B0EF7A77315C}"/>
              </a:ext>
            </a:extLst>
          </p:cNvPr>
          <p:cNvSpPr/>
          <p:nvPr/>
        </p:nvSpPr>
        <p:spPr>
          <a:xfrm>
            <a:off x="4007644" y="2953048"/>
            <a:ext cx="642938" cy="38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013" dirty="0">
                <a:solidFill>
                  <a:srgbClr val="FDFDFD"/>
                </a:solidFill>
              </a:rPr>
              <a:t>Yes</a:t>
            </a:r>
          </a:p>
        </p:txBody>
      </p:sp>
      <p:sp>
        <p:nvSpPr>
          <p:cNvPr id="10" name="Rectangle 9">
            <a:extLst>
              <a:ext uri="{FF2B5EF4-FFF2-40B4-BE49-F238E27FC236}">
                <a16:creationId xmlns="" xmlns:a16="http://schemas.microsoft.com/office/drawing/2014/main" id="{32C4D307-E59E-44F9-97F1-9A0633B31224}"/>
              </a:ext>
            </a:extLst>
          </p:cNvPr>
          <p:cNvSpPr/>
          <p:nvPr/>
        </p:nvSpPr>
        <p:spPr>
          <a:xfrm>
            <a:off x="4964906" y="2953048"/>
            <a:ext cx="642938" cy="38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013" dirty="0">
                <a:solidFill>
                  <a:srgbClr val="FDFDFD"/>
                </a:solidFill>
              </a:rPr>
              <a:t>No</a:t>
            </a:r>
          </a:p>
        </p:txBody>
      </p:sp>
      <p:cxnSp>
        <p:nvCxnSpPr>
          <p:cNvPr id="12" name="Straight Arrow Connector 11">
            <a:extLst>
              <a:ext uri="{FF2B5EF4-FFF2-40B4-BE49-F238E27FC236}">
                <a16:creationId xmlns="" xmlns:a16="http://schemas.microsoft.com/office/drawing/2014/main" id="{237788C5-E949-405B-8B32-B87853BB8C63}"/>
              </a:ext>
            </a:extLst>
          </p:cNvPr>
          <p:cNvCxnSpPr>
            <a:cxnSpLocks/>
            <a:stCxn id="6" idx="3"/>
            <a:endCxn id="57351" idx="1"/>
          </p:cNvCxnSpPr>
          <p:nvPr/>
        </p:nvCxnSpPr>
        <p:spPr>
          <a:xfrm flipV="1">
            <a:off x="2743201" y="2175272"/>
            <a:ext cx="14385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 xmlns:a16="http://schemas.microsoft.com/office/drawing/2014/main" id="{D4BA725C-2452-4E16-83D6-1D453BFB0E48}"/>
              </a:ext>
            </a:extLst>
          </p:cNvPr>
          <p:cNvCxnSpPr>
            <a:stCxn id="57351" idx="2"/>
            <a:endCxn id="9" idx="0"/>
          </p:cNvCxnSpPr>
          <p:nvPr/>
        </p:nvCxnSpPr>
        <p:spPr>
          <a:xfrm rot="5400000">
            <a:off x="4242049" y="2455218"/>
            <a:ext cx="584895" cy="41076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 xmlns:a16="http://schemas.microsoft.com/office/drawing/2014/main" id="{EE38E2BB-FF3F-477F-8B78-8E18043DC6C6}"/>
              </a:ext>
            </a:extLst>
          </p:cNvPr>
          <p:cNvCxnSpPr>
            <a:stCxn id="57351" idx="2"/>
            <a:endCxn id="10" idx="0"/>
          </p:cNvCxnSpPr>
          <p:nvPr/>
        </p:nvCxnSpPr>
        <p:spPr>
          <a:xfrm rot="16200000" flipH="1">
            <a:off x="4720680" y="2387353"/>
            <a:ext cx="584895" cy="54649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 xmlns:a16="http://schemas.microsoft.com/office/drawing/2014/main" id="{DF56A437-638B-44EC-A26A-E3F71886B53B}"/>
              </a:ext>
            </a:extLst>
          </p:cNvPr>
          <p:cNvCxnSpPr>
            <a:stCxn id="9" idx="1"/>
            <a:endCxn id="6" idx="2"/>
          </p:cNvCxnSpPr>
          <p:nvPr/>
        </p:nvCxnSpPr>
        <p:spPr>
          <a:xfrm rot="10800000">
            <a:off x="2293144" y="2462808"/>
            <a:ext cx="1714500" cy="68312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 xmlns:a16="http://schemas.microsoft.com/office/drawing/2014/main" id="{34B6B694-0136-408E-81CF-D0EA1AC53A57}"/>
              </a:ext>
            </a:extLst>
          </p:cNvPr>
          <p:cNvCxnSpPr>
            <a:cxnSpLocks/>
            <a:stCxn id="6" idx="1"/>
            <a:endCxn id="8" idx="1"/>
          </p:cNvCxnSpPr>
          <p:nvPr/>
        </p:nvCxnSpPr>
        <p:spPr>
          <a:xfrm rot="10800000" flipV="1">
            <a:off x="1571625" y="2175272"/>
            <a:ext cx="271463" cy="1554659"/>
          </a:xfrm>
          <a:prstGeom prst="bentConnector3">
            <a:avLst>
              <a:gd name="adj1" fmla="val 14730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360" name="TextBox 12">
            <a:extLst>
              <a:ext uri="{FF2B5EF4-FFF2-40B4-BE49-F238E27FC236}">
                <a16:creationId xmlns="" xmlns:a16="http://schemas.microsoft.com/office/drawing/2014/main" id="{28530E24-401C-4A1D-9208-CAABBE212D33}"/>
              </a:ext>
            </a:extLst>
          </p:cNvPr>
          <p:cNvSpPr txBox="1">
            <a:spLocks noChangeArrowheads="1"/>
          </p:cNvSpPr>
          <p:nvPr/>
        </p:nvSpPr>
        <p:spPr bwMode="auto">
          <a:xfrm>
            <a:off x="3829051" y="2541390"/>
            <a:ext cx="2004075" cy="248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13">
                <a:solidFill>
                  <a:srgbClr val="000000"/>
                </a:solidFill>
              </a:rPr>
              <a:t>Eligibility for Sample Collection </a:t>
            </a:r>
          </a:p>
        </p:txBody>
      </p:sp>
      <p:sp>
        <p:nvSpPr>
          <p:cNvPr id="57361" name="TextBox 28">
            <a:extLst>
              <a:ext uri="{FF2B5EF4-FFF2-40B4-BE49-F238E27FC236}">
                <a16:creationId xmlns="" xmlns:a16="http://schemas.microsoft.com/office/drawing/2014/main" id="{8EA1AA68-DE1F-4F2A-A99F-A6195954911B}"/>
              </a:ext>
            </a:extLst>
          </p:cNvPr>
          <p:cNvSpPr txBox="1">
            <a:spLocks noChangeArrowheads="1"/>
          </p:cNvSpPr>
          <p:nvPr/>
        </p:nvSpPr>
        <p:spPr bwMode="auto">
          <a:xfrm>
            <a:off x="2784278" y="1949352"/>
            <a:ext cx="1140056"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13">
                <a:solidFill>
                  <a:srgbClr val="000000"/>
                </a:solidFill>
              </a:rPr>
              <a:t>Form 3500/4100</a:t>
            </a:r>
          </a:p>
        </p:txBody>
      </p:sp>
      <p:sp>
        <p:nvSpPr>
          <p:cNvPr id="57362" name="TextBox 30">
            <a:extLst>
              <a:ext uri="{FF2B5EF4-FFF2-40B4-BE49-F238E27FC236}">
                <a16:creationId xmlns="" xmlns:a16="http://schemas.microsoft.com/office/drawing/2014/main" id="{F964AED4-6A8B-4117-9E2D-4061C2716413}"/>
              </a:ext>
            </a:extLst>
          </p:cNvPr>
          <p:cNvSpPr txBox="1">
            <a:spLocks noChangeArrowheads="1"/>
          </p:cNvSpPr>
          <p:nvPr/>
        </p:nvSpPr>
        <p:spPr bwMode="auto">
          <a:xfrm>
            <a:off x="2426197" y="2935189"/>
            <a:ext cx="1489510"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13">
                <a:solidFill>
                  <a:srgbClr val="000000"/>
                </a:solidFill>
              </a:rPr>
              <a:t>Sample Collection Kits</a:t>
            </a:r>
          </a:p>
        </p:txBody>
      </p:sp>
      <p:sp>
        <p:nvSpPr>
          <p:cNvPr id="57363" name="TextBox 33">
            <a:extLst>
              <a:ext uri="{FF2B5EF4-FFF2-40B4-BE49-F238E27FC236}">
                <a16:creationId xmlns="" xmlns:a16="http://schemas.microsoft.com/office/drawing/2014/main" id="{438162E3-2392-44CB-BBB3-F81B1E926696}"/>
              </a:ext>
            </a:extLst>
          </p:cNvPr>
          <p:cNvSpPr txBox="1">
            <a:spLocks noChangeArrowheads="1"/>
          </p:cNvSpPr>
          <p:nvPr/>
        </p:nvSpPr>
        <p:spPr bwMode="auto">
          <a:xfrm>
            <a:off x="2628009" y="3408412"/>
            <a:ext cx="1615381" cy="71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13" dirty="0">
                <a:solidFill>
                  <a:srgbClr val="000000"/>
                </a:solidFill>
              </a:rPr>
              <a:t>Detection of insertion mutagenesis and Replicant Competent Retrovirus</a:t>
            </a:r>
          </a:p>
        </p:txBody>
      </p:sp>
    </p:spTree>
    <p:extLst>
      <p:ext uri="{BB962C8B-B14F-4D97-AF65-F5344CB8AC3E}">
        <p14:creationId xmlns:p14="http://schemas.microsoft.com/office/powerpoint/2010/main" val="4181199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9CD257-F4F7-4924-98C0-B1D24B660A8A}"/>
              </a:ext>
            </a:extLst>
          </p:cNvPr>
          <p:cNvSpPr>
            <a:spLocks noGrp="1"/>
          </p:cNvSpPr>
          <p:nvPr>
            <p:ph type="title"/>
          </p:nvPr>
        </p:nvSpPr>
        <p:spPr/>
        <p:txBody>
          <a:bodyPr/>
          <a:lstStyle/>
          <a:p>
            <a:r>
              <a:rPr lang="en-US" dirty="0"/>
              <a:t>Representativeness of RWE</a:t>
            </a:r>
          </a:p>
        </p:txBody>
      </p:sp>
      <p:sp>
        <p:nvSpPr>
          <p:cNvPr id="3" name="Content Placeholder 2">
            <a:extLst>
              <a:ext uri="{FF2B5EF4-FFF2-40B4-BE49-F238E27FC236}">
                <a16:creationId xmlns="" xmlns:a16="http://schemas.microsoft.com/office/drawing/2014/main" id="{1F585307-B501-4A6C-8CF5-DCA78B1ED231}"/>
              </a:ext>
            </a:extLst>
          </p:cNvPr>
          <p:cNvSpPr>
            <a:spLocks noGrp="1"/>
          </p:cNvSpPr>
          <p:nvPr>
            <p:ph idx="1"/>
          </p:nvPr>
        </p:nvSpPr>
        <p:spPr>
          <a:xfrm>
            <a:off x="342900" y="1414463"/>
            <a:ext cx="3771900" cy="2614613"/>
          </a:xfrm>
        </p:spPr>
        <p:txBody>
          <a:bodyPr/>
          <a:lstStyle/>
          <a:p>
            <a:r>
              <a:rPr lang="en-US" dirty="0"/>
              <a:t>Reconciliation of number of shipped CAR T/ center reporting</a:t>
            </a:r>
          </a:p>
          <a:p>
            <a:pPr lvl="1"/>
            <a:r>
              <a:rPr lang="en-US" dirty="0"/>
              <a:t>Tisa-</a:t>
            </a:r>
            <a:r>
              <a:rPr lang="en-US" dirty="0" err="1"/>
              <a:t>cel</a:t>
            </a:r>
            <a:r>
              <a:rPr lang="en-US" dirty="0"/>
              <a:t> US </a:t>
            </a:r>
          </a:p>
          <a:p>
            <a:pPr lvl="2"/>
            <a:r>
              <a:rPr lang="en-US" dirty="0">
                <a:sym typeface="Wingdings" panose="05000000000000000000" pitchFamily="2" charset="2"/>
              </a:rPr>
              <a:t> 64% NHL/70% ALL</a:t>
            </a:r>
          </a:p>
          <a:p>
            <a:pPr lvl="1"/>
            <a:r>
              <a:rPr lang="en-US" dirty="0">
                <a:sym typeface="Wingdings" panose="05000000000000000000" pitchFamily="2" charset="2"/>
              </a:rPr>
              <a:t>Tisa-</a:t>
            </a:r>
            <a:r>
              <a:rPr lang="en-US" dirty="0" err="1">
                <a:sym typeface="Wingdings" panose="05000000000000000000" pitchFamily="2" charset="2"/>
              </a:rPr>
              <a:t>cel</a:t>
            </a:r>
            <a:r>
              <a:rPr lang="en-US" dirty="0">
                <a:sym typeface="Wingdings" panose="05000000000000000000" pitchFamily="2" charset="2"/>
              </a:rPr>
              <a:t> Canada: 23%</a:t>
            </a:r>
          </a:p>
          <a:p>
            <a:pPr lvl="1"/>
            <a:r>
              <a:rPr lang="en-US" dirty="0">
                <a:sym typeface="Wingdings" panose="05000000000000000000" pitchFamily="2" charset="2"/>
              </a:rPr>
              <a:t>Axi-cel US: 65%</a:t>
            </a:r>
          </a:p>
          <a:p>
            <a:pPr lvl="1"/>
            <a:endParaRPr lang="en-US" dirty="0"/>
          </a:p>
        </p:txBody>
      </p:sp>
      <p:sp>
        <p:nvSpPr>
          <p:cNvPr id="4" name="Footer Placeholder 3">
            <a:extLst>
              <a:ext uri="{FF2B5EF4-FFF2-40B4-BE49-F238E27FC236}">
                <a16:creationId xmlns="" xmlns:a16="http://schemas.microsoft.com/office/drawing/2014/main" id="{0850718F-9443-4366-8857-15AA7604D617}"/>
              </a:ext>
            </a:extLst>
          </p:cNvPr>
          <p:cNvSpPr>
            <a:spLocks noGrp="1"/>
          </p:cNvSpPr>
          <p:nvPr>
            <p:ph type="ftr" sz="quarter" idx="10"/>
          </p:nvPr>
        </p:nvSpPr>
        <p:spPr>
          <a:xfrm>
            <a:off x="4390534" y="4158547"/>
            <a:ext cx="2354345" cy="205383"/>
          </a:xfrm>
        </p:spPr>
        <p:txBody>
          <a:bodyPr/>
          <a:lstStyle/>
          <a:p>
            <a:pPr>
              <a:defRPr/>
            </a:pPr>
            <a:r>
              <a:rPr lang="en-US" dirty="0"/>
              <a:t>Number of shipped Tisa-</a:t>
            </a:r>
            <a:r>
              <a:rPr lang="en-US" dirty="0" err="1"/>
              <a:t>cel</a:t>
            </a:r>
            <a:r>
              <a:rPr lang="en-US" dirty="0"/>
              <a:t>/Reporting center</a:t>
            </a:r>
          </a:p>
        </p:txBody>
      </p:sp>
      <p:sp>
        <p:nvSpPr>
          <p:cNvPr id="5" name="Slide Number Placeholder 4">
            <a:extLst>
              <a:ext uri="{FF2B5EF4-FFF2-40B4-BE49-F238E27FC236}">
                <a16:creationId xmlns="" xmlns:a16="http://schemas.microsoft.com/office/drawing/2014/main" id="{5B23CD99-B598-435D-A3BD-6775761C7663}"/>
              </a:ext>
            </a:extLst>
          </p:cNvPr>
          <p:cNvSpPr>
            <a:spLocks noGrp="1"/>
          </p:cNvSpPr>
          <p:nvPr>
            <p:ph type="sldNum" sz="quarter" idx="11"/>
          </p:nvPr>
        </p:nvSpPr>
        <p:spPr/>
        <p:txBody>
          <a:bodyPr/>
          <a:lstStyle/>
          <a:p>
            <a:pPr>
              <a:defRPr/>
            </a:pPr>
            <a:fld id="{9F8623AF-65DB-466E-B5D1-B6C0738743F2}" type="slidenum">
              <a:rPr lang="en-US" altLang="en-US" smtClean="0"/>
              <a:pPr>
                <a:defRPr/>
              </a:pPr>
              <a:t>59</a:t>
            </a:fld>
            <a:endParaRPr lang="en-US" altLang="en-US" dirty="0"/>
          </a:p>
        </p:txBody>
      </p:sp>
      <p:pic>
        <p:nvPicPr>
          <p:cNvPr id="7" name="Picture 6">
            <a:extLst>
              <a:ext uri="{FF2B5EF4-FFF2-40B4-BE49-F238E27FC236}">
                <a16:creationId xmlns="" xmlns:a16="http://schemas.microsoft.com/office/drawing/2014/main" id="{CB888E09-C1A2-4BFC-9F11-9526AAA44232}"/>
              </a:ext>
            </a:extLst>
          </p:cNvPr>
          <p:cNvPicPr>
            <a:picLocks noChangeAspect="1"/>
          </p:cNvPicPr>
          <p:nvPr/>
        </p:nvPicPr>
        <p:blipFill>
          <a:blip r:embed="rId2"/>
          <a:stretch>
            <a:fillRect/>
          </a:stretch>
        </p:blipFill>
        <p:spPr>
          <a:xfrm>
            <a:off x="4390534" y="664292"/>
            <a:ext cx="2467466" cy="3494255"/>
          </a:xfrm>
          <a:prstGeom prst="rect">
            <a:avLst/>
          </a:prstGeom>
        </p:spPr>
      </p:pic>
      <p:sp>
        <p:nvSpPr>
          <p:cNvPr id="8" name="TextBox 7">
            <a:extLst>
              <a:ext uri="{FF2B5EF4-FFF2-40B4-BE49-F238E27FC236}">
                <a16:creationId xmlns="" xmlns:a16="http://schemas.microsoft.com/office/drawing/2014/main" id="{0A0BAFF6-A9E3-4820-8622-AAA5B62AC7F0}"/>
              </a:ext>
            </a:extLst>
          </p:cNvPr>
          <p:cNvSpPr txBox="1"/>
          <p:nvPr/>
        </p:nvSpPr>
        <p:spPr>
          <a:xfrm rot="16200000">
            <a:off x="3631344" y="2356651"/>
            <a:ext cx="1242648" cy="248209"/>
          </a:xfrm>
          <a:prstGeom prst="rect">
            <a:avLst/>
          </a:prstGeom>
          <a:noFill/>
        </p:spPr>
        <p:txBody>
          <a:bodyPr wrap="none" rtlCol="0">
            <a:spAutoFit/>
          </a:bodyPr>
          <a:lstStyle/>
          <a:p>
            <a:pPr defTabSz="685800"/>
            <a:r>
              <a:rPr lang="en-US" sz="1013" dirty="0">
                <a:solidFill>
                  <a:srgbClr val="000000"/>
                </a:solidFill>
              </a:rPr>
              <a:t>Reporting Centers</a:t>
            </a:r>
          </a:p>
        </p:txBody>
      </p:sp>
    </p:spTree>
    <p:extLst>
      <p:ext uri="{BB962C8B-B14F-4D97-AF65-F5344CB8AC3E}">
        <p14:creationId xmlns:p14="http://schemas.microsoft.com/office/powerpoint/2010/main" val="43259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 xmlns:a16="http://schemas.microsoft.com/office/drawing/2014/main" id="{E76D36AD-8597-A74E-9359-AE4A39B7FA16}"/>
              </a:ext>
            </a:extLst>
          </p:cNvPr>
          <p:cNvPicPr>
            <a:picLocks noChangeAspect="1"/>
          </p:cNvPicPr>
          <p:nvPr/>
        </p:nvPicPr>
        <p:blipFill>
          <a:blip r:embed="rId2"/>
          <a:stretch>
            <a:fillRect/>
          </a:stretch>
        </p:blipFill>
        <p:spPr>
          <a:xfrm>
            <a:off x="5598414" y="3480899"/>
            <a:ext cx="1259586" cy="1016508"/>
          </a:xfrm>
          <a:prstGeom prst="rect">
            <a:avLst/>
          </a:prstGeom>
        </p:spPr>
      </p:pic>
      <p:sp>
        <p:nvSpPr>
          <p:cNvPr id="2" name="Titre 1">
            <a:extLst>
              <a:ext uri="{FF2B5EF4-FFF2-40B4-BE49-F238E27FC236}">
                <a16:creationId xmlns="" xmlns:a16="http://schemas.microsoft.com/office/drawing/2014/main" id="{2E07F10C-6D3B-DE4E-AD20-7AB8E1AEF5C0}"/>
              </a:ext>
            </a:extLst>
          </p:cNvPr>
          <p:cNvSpPr>
            <a:spLocks noGrp="1"/>
          </p:cNvSpPr>
          <p:nvPr>
            <p:ph type="title"/>
          </p:nvPr>
        </p:nvSpPr>
        <p:spPr/>
        <p:txBody>
          <a:bodyPr>
            <a:normAutofit fontScale="90000"/>
          </a:bodyPr>
          <a:lstStyle/>
          <a:p>
            <a:r>
              <a:rPr lang="en-US" dirty="0"/>
              <a:t>A short history of EBMT and its registry (2)</a:t>
            </a:r>
          </a:p>
        </p:txBody>
      </p:sp>
      <p:sp>
        <p:nvSpPr>
          <p:cNvPr id="3" name="Espace réservé du contenu 2">
            <a:extLst>
              <a:ext uri="{FF2B5EF4-FFF2-40B4-BE49-F238E27FC236}">
                <a16:creationId xmlns="" xmlns:a16="http://schemas.microsoft.com/office/drawing/2014/main" id="{321413AF-F048-9143-8527-A1A06107CD53}"/>
              </a:ext>
            </a:extLst>
          </p:cNvPr>
          <p:cNvSpPr>
            <a:spLocks noGrp="1"/>
          </p:cNvSpPr>
          <p:nvPr>
            <p:ph sz="half" idx="1"/>
          </p:nvPr>
        </p:nvSpPr>
        <p:spPr/>
        <p:txBody>
          <a:bodyPr/>
          <a:lstStyle/>
          <a:p>
            <a:r>
              <a:rPr lang="en-US" dirty="0"/>
              <a:t>Practice surveys</a:t>
            </a:r>
          </a:p>
        </p:txBody>
      </p:sp>
      <p:sp>
        <p:nvSpPr>
          <p:cNvPr id="4" name="Espace réservé du contenu 3">
            <a:extLst>
              <a:ext uri="{FF2B5EF4-FFF2-40B4-BE49-F238E27FC236}">
                <a16:creationId xmlns="" xmlns:a16="http://schemas.microsoft.com/office/drawing/2014/main" id="{642DE5A5-497A-6545-8C7F-414ED88DFF63}"/>
              </a:ext>
            </a:extLst>
          </p:cNvPr>
          <p:cNvSpPr>
            <a:spLocks noGrp="1"/>
          </p:cNvSpPr>
          <p:nvPr>
            <p:ph sz="half" idx="2"/>
          </p:nvPr>
        </p:nvSpPr>
        <p:spPr/>
        <p:txBody>
          <a:bodyPr/>
          <a:lstStyle/>
          <a:p>
            <a:r>
              <a:rPr lang="en-US" dirty="0"/>
              <a:t>PASS / PAES Studies</a:t>
            </a:r>
          </a:p>
        </p:txBody>
      </p:sp>
      <p:pic>
        <p:nvPicPr>
          <p:cNvPr id="5" name="Image 4">
            <a:extLst>
              <a:ext uri="{FF2B5EF4-FFF2-40B4-BE49-F238E27FC236}">
                <a16:creationId xmlns="" xmlns:a16="http://schemas.microsoft.com/office/drawing/2014/main" id="{3029E2CA-27F6-2B47-83CC-9BEC26A302B1}"/>
              </a:ext>
            </a:extLst>
          </p:cNvPr>
          <p:cNvPicPr>
            <a:picLocks noChangeAspect="1"/>
          </p:cNvPicPr>
          <p:nvPr/>
        </p:nvPicPr>
        <p:blipFill>
          <a:blip r:embed="rId3"/>
          <a:stretch>
            <a:fillRect/>
          </a:stretch>
        </p:blipFill>
        <p:spPr>
          <a:xfrm>
            <a:off x="273177" y="1891284"/>
            <a:ext cx="2376297" cy="784098"/>
          </a:xfrm>
          <a:prstGeom prst="rect">
            <a:avLst/>
          </a:prstGeom>
        </p:spPr>
      </p:pic>
      <p:pic>
        <p:nvPicPr>
          <p:cNvPr id="6" name="Image 5">
            <a:extLst>
              <a:ext uri="{FF2B5EF4-FFF2-40B4-BE49-F238E27FC236}">
                <a16:creationId xmlns="" xmlns:a16="http://schemas.microsoft.com/office/drawing/2014/main" id="{FB89DB76-F257-174A-A177-47C5C2D2B5DC}"/>
              </a:ext>
            </a:extLst>
          </p:cNvPr>
          <p:cNvPicPr>
            <a:picLocks noChangeAspect="1"/>
          </p:cNvPicPr>
          <p:nvPr/>
        </p:nvPicPr>
        <p:blipFill>
          <a:blip r:embed="rId4"/>
          <a:stretch>
            <a:fillRect/>
          </a:stretch>
        </p:blipFill>
        <p:spPr>
          <a:xfrm>
            <a:off x="519113" y="2315807"/>
            <a:ext cx="2667000" cy="1066800"/>
          </a:xfrm>
          <a:prstGeom prst="rect">
            <a:avLst/>
          </a:prstGeom>
        </p:spPr>
      </p:pic>
      <p:pic>
        <p:nvPicPr>
          <p:cNvPr id="7" name="Image 6">
            <a:extLst>
              <a:ext uri="{FF2B5EF4-FFF2-40B4-BE49-F238E27FC236}">
                <a16:creationId xmlns="" xmlns:a16="http://schemas.microsoft.com/office/drawing/2014/main" id="{3C164FAB-E341-9F40-9398-688A3B060E0C}"/>
              </a:ext>
            </a:extLst>
          </p:cNvPr>
          <p:cNvPicPr>
            <a:picLocks noChangeAspect="1"/>
          </p:cNvPicPr>
          <p:nvPr/>
        </p:nvPicPr>
        <p:blipFill>
          <a:blip r:embed="rId5"/>
          <a:stretch>
            <a:fillRect/>
          </a:stretch>
        </p:blipFill>
        <p:spPr>
          <a:xfrm>
            <a:off x="878697" y="2856350"/>
            <a:ext cx="2701481" cy="966788"/>
          </a:xfrm>
          <a:prstGeom prst="rect">
            <a:avLst/>
          </a:prstGeom>
        </p:spPr>
      </p:pic>
      <p:pic>
        <p:nvPicPr>
          <p:cNvPr id="8" name="Image 7">
            <a:extLst>
              <a:ext uri="{FF2B5EF4-FFF2-40B4-BE49-F238E27FC236}">
                <a16:creationId xmlns="" xmlns:a16="http://schemas.microsoft.com/office/drawing/2014/main" id="{DC31E92E-8D27-A541-B00A-2392A90E54D3}"/>
              </a:ext>
            </a:extLst>
          </p:cNvPr>
          <p:cNvPicPr>
            <a:picLocks noChangeAspect="1"/>
          </p:cNvPicPr>
          <p:nvPr/>
        </p:nvPicPr>
        <p:blipFill>
          <a:blip r:embed="rId6"/>
          <a:stretch>
            <a:fillRect/>
          </a:stretch>
        </p:blipFill>
        <p:spPr>
          <a:xfrm>
            <a:off x="1415225" y="3318313"/>
            <a:ext cx="2571750" cy="925830"/>
          </a:xfrm>
          <a:prstGeom prst="rect">
            <a:avLst/>
          </a:prstGeom>
        </p:spPr>
      </p:pic>
      <p:pic>
        <p:nvPicPr>
          <p:cNvPr id="9" name="Image 8">
            <a:extLst>
              <a:ext uri="{FF2B5EF4-FFF2-40B4-BE49-F238E27FC236}">
                <a16:creationId xmlns="" xmlns:a16="http://schemas.microsoft.com/office/drawing/2014/main" id="{E90295DF-E7FC-FF46-85E1-A27D891F2F28}"/>
              </a:ext>
            </a:extLst>
          </p:cNvPr>
          <p:cNvPicPr>
            <a:picLocks noChangeAspect="1"/>
          </p:cNvPicPr>
          <p:nvPr/>
        </p:nvPicPr>
        <p:blipFill>
          <a:blip r:embed="rId7"/>
          <a:stretch>
            <a:fillRect/>
          </a:stretch>
        </p:blipFill>
        <p:spPr>
          <a:xfrm>
            <a:off x="2229437" y="3612452"/>
            <a:ext cx="2392299" cy="888111"/>
          </a:xfrm>
          <a:prstGeom prst="rect">
            <a:avLst/>
          </a:prstGeom>
        </p:spPr>
      </p:pic>
      <p:pic>
        <p:nvPicPr>
          <p:cNvPr id="10" name="Image 9">
            <a:extLst>
              <a:ext uri="{FF2B5EF4-FFF2-40B4-BE49-F238E27FC236}">
                <a16:creationId xmlns="" xmlns:a16="http://schemas.microsoft.com/office/drawing/2014/main" id="{5E09BB83-8CBA-234E-8E58-E5B4C15F1C05}"/>
              </a:ext>
            </a:extLst>
          </p:cNvPr>
          <p:cNvPicPr>
            <a:picLocks noChangeAspect="1"/>
          </p:cNvPicPr>
          <p:nvPr/>
        </p:nvPicPr>
        <p:blipFill>
          <a:blip r:embed="rId8"/>
          <a:stretch>
            <a:fillRect/>
          </a:stretch>
        </p:blipFill>
        <p:spPr>
          <a:xfrm>
            <a:off x="3793347" y="2077123"/>
            <a:ext cx="2200275" cy="858107"/>
          </a:xfrm>
          <a:prstGeom prst="rect">
            <a:avLst/>
          </a:prstGeom>
        </p:spPr>
      </p:pic>
      <p:pic>
        <p:nvPicPr>
          <p:cNvPr id="11" name="Image 10">
            <a:extLst>
              <a:ext uri="{FF2B5EF4-FFF2-40B4-BE49-F238E27FC236}">
                <a16:creationId xmlns="" xmlns:a16="http://schemas.microsoft.com/office/drawing/2014/main" id="{A383D0E4-4579-E246-A98F-4EA2D53991C1}"/>
              </a:ext>
            </a:extLst>
          </p:cNvPr>
          <p:cNvPicPr>
            <a:picLocks noChangeAspect="1"/>
          </p:cNvPicPr>
          <p:nvPr/>
        </p:nvPicPr>
        <p:blipFill>
          <a:blip r:embed="rId9"/>
          <a:stretch>
            <a:fillRect/>
          </a:stretch>
        </p:blipFill>
        <p:spPr>
          <a:xfrm>
            <a:off x="4308459" y="2675382"/>
            <a:ext cx="2192941" cy="865442"/>
          </a:xfrm>
          <a:prstGeom prst="rect">
            <a:avLst/>
          </a:prstGeom>
        </p:spPr>
      </p:pic>
    </p:spTree>
    <p:extLst>
      <p:ext uri="{BB962C8B-B14F-4D97-AF65-F5344CB8AC3E}">
        <p14:creationId xmlns:p14="http://schemas.microsoft.com/office/powerpoint/2010/main" val="3925022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5BA60B-0EF1-4085-ACBA-B7ADC4722522}"/>
              </a:ext>
            </a:extLst>
          </p:cNvPr>
          <p:cNvSpPr>
            <a:spLocks noGrp="1"/>
          </p:cNvSpPr>
          <p:nvPr>
            <p:ph type="title"/>
          </p:nvPr>
        </p:nvSpPr>
        <p:spPr/>
        <p:txBody>
          <a:bodyPr/>
          <a:lstStyle/>
          <a:p>
            <a:r>
              <a:rPr lang="en-US" dirty="0"/>
              <a:t>Challenges with RWE in CAR T cells</a:t>
            </a:r>
          </a:p>
        </p:txBody>
      </p:sp>
      <p:sp>
        <p:nvSpPr>
          <p:cNvPr id="3" name="Content Placeholder 2">
            <a:extLst>
              <a:ext uri="{FF2B5EF4-FFF2-40B4-BE49-F238E27FC236}">
                <a16:creationId xmlns="" xmlns:a16="http://schemas.microsoft.com/office/drawing/2014/main" id="{1F2E5FCE-1BE9-47B0-B300-D3FE8DD48875}"/>
              </a:ext>
            </a:extLst>
          </p:cNvPr>
          <p:cNvSpPr>
            <a:spLocks noGrp="1"/>
          </p:cNvSpPr>
          <p:nvPr>
            <p:ph idx="1"/>
          </p:nvPr>
        </p:nvSpPr>
        <p:spPr/>
        <p:txBody>
          <a:bodyPr/>
          <a:lstStyle/>
          <a:p>
            <a:r>
              <a:rPr lang="en-US" dirty="0"/>
              <a:t>Voluntary reporting </a:t>
            </a:r>
          </a:p>
          <a:p>
            <a:r>
              <a:rPr lang="en-US" dirty="0"/>
              <a:t>Personnel (i.e. data managers) at centers with competing responsibilities (reporting transplants or CAR T Cells)</a:t>
            </a:r>
          </a:p>
          <a:p>
            <a:r>
              <a:rPr lang="en-US" dirty="0"/>
              <a:t>Comprehensive forms. </a:t>
            </a:r>
          </a:p>
        </p:txBody>
      </p:sp>
      <p:sp>
        <p:nvSpPr>
          <p:cNvPr id="4" name="Footer Placeholder 3">
            <a:extLst>
              <a:ext uri="{FF2B5EF4-FFF2-40B4-BE49-F238E27FC236}">
                <a16:creationId xmlns="" xmlns:a16="http://schemas.microsoft.com/office/drawing/2014/main" id="{7BCBC95C-D500-4DFB-9C94-6C5FED66ED33}"/>
              </a:ext>
            </a:extLst>
          </p:cNvPr>
          <p:cNvSpPr>
            <a:spLocks noGrp="1"/>
          </p:cNvSpPr>
          <p:nvPr>
            <p:ph type="ftr" sz="quarter" idx="10"/>
          </p:nvPr>
        </p:nvSpPr>
        <p:spPr/>
        <p:txBody>
          <a:bodyPr/>
          <a:lstStyle/>
          <a:p>
            <a:pPr>
              <a:defRPr/>
            </a:pPr>
            <a:endParaRPr lang="en-US"/>
          </a:p>
        </p:txBody>
      </p:sp>
      <p:sp>
        <p:nvSpPr>
          <p:cNvPr id="5" name="Slide Number Placeholder 4">
            <a:extLst>
              <a:ext uri="{FF2B5EF4-FFF2-40B4-BE49-F238E27FC236}">
                <a16:creationId xmlns="" xmlns:a16="http://schemas.microsoft.com/office/drawing/2014/main" id="{1EDB7245-757E-4D90-99FA-ECC3FD9A580C}"/>
              </a:ext>
            </a:extLst>
          </p:cNvPr>
          <p:cNvSpPr>
            <a:spLocks noGrp="1"/>
          </p:cNvSpPr>
          <p:nvPr>
            <p:ph type="sldNum" sz="quarter" idx="11"/>
          </p:nvPr>
        </p:nvSpPr>
        <p:spPr/>
        <p:txBody>
          <a:bodyPr/>
          <a:lstStyle/>
          <a:p>
            <a:pPr>
              <a:defRPr/>
            </a:pPr>
            <a:fld id="{9F8623AF-65DB-466E-B5D1-B6C0738743F2}" type="slidenum">
              <a:rPr lang="en-US" altLang="en-US" smtClean="0"/>
              <a:pPr>
                <a:defRPr/>
              </a:pPr>
              <a:t>60</a:t>
            </a:fld>
            <a:endParaRPr lang="en-US" altLang="en-US" dirty="0"/>
          </a:p>
        </p:txBody>
      </p:sp>
    </p:spTree>
    <p:extLst>
      <p:ext uri="{BB962C8B-B14F-4D97-AF65-F5344CB8AC3E}">
        <p14:creationId xmlns:p14="http://schemas.microsoft.com/office/powerpoint/2010/main" val="2535637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3F8B24-8165-4188-849E-C54FA3F460A8}"/>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 xmlns:a16="http://schemas.microsoft.com/office/drawing/2014/main" id="{4703412B-646F-4C07-B915-B43AFE5F73A8}"/>
              </a:ext>
            </a:extLst>
          </p:cNvPr>
          <p:cNvSpPr>
            <a:spLocks noGrp="1"/>
          </p:cNvSpPr>
          <p:nvPr>
            <p:ph idx="1"/>
          </p:nvPr>
        </p:nvSpPr>
        <p:spPr/>
        <p:txBody>
          <a:bodyPr>
            <a:normAutofit fontScale="92500"/>
          </a:bodyPr>
          <a:lstStyle/>
          <a:p>
            <a:r>
              <a:rPr lang="en-US" dirty="0"/>
              <a:t>Regulatory requirements for CAR T Cell treatment with 15 year follow up were unprecedent.</a:t>
            </a:r>
          </a:p>
          <a:p>
            <a:r>
              <a:rPr lang="en-US" dirty="0"/>
              <a:t>Utilization of secondary databases such as CIBMTR and EBMT has demonstrated that capture of RWD is possible and the data is comparable to pivotal trials. </a:t>
            </a:r>
          </a:p>
          <a:p>
            <a:r>
              <a:rPr lang="en-US" dirty="0"/>
              <a:t>The value is to capture the data in a standardize matter to advance the field understand patients who can best benefit from these therapies</a:t>
            </a:r>
          </a:p>
          <a:p>
            <a:pPr marL="0" indent="0">
              <a:buNone/>
            </a:pPr>
            <a:endParaRPr lang="en-US" dirty="0"/>
          </a:p>
        </p:txBody>
      </p:sp>
      <p:sp>
        <p:nvSpPr>
          <p:cNvPr id="4" name="Footer Placeholder 3">
            <a:extLst>
              <a:ext uri="{FF2B5EF4-FFF2-40B4-BE49-F238E27FC236}">
                <a16:creationId xmlns="" xmlns:a16="http://schemas.microsoft.com/office/drawing/2014/main" id="{9ED035C0-18C0-4E60-97DD-50CB67B98A83}"/>
              </a:ext>
            </a:extLst>
          </p:cNvPr>
          <p:cNvSpPr>
            <a:spLocks noGrp="1"/>
          </p:cNvSpPr>
          <p:nvPr>
            <p:ph type="ftr" sz="quarter" idx="10"/>
          </p:nvPr>
        </p:nvSpPr>
        <p:spPr/>
        <p:txBody>
          <a:bodyPr/>
          <a:lstStyle/>
          <a:p>
            <a:pPr>
              <a:defRPr/>
            </a:pPr>
            <a:endParaRPr lang="en-US"/>
          </a:p>
        </p:txBody>
      </p:sp>
      <p:sp>
        <p:nvSpPr>
          <p:cNvPr id="5" name="Slide Number Placeholder 4">
            <a:extLst>
              <a:ext uri="{FF2B5EF4-FFF2-40B4-BE49-F238E27FC236}">
                <a16:creationId xmlns="" xmlns:a16="http://schemas.microsoft.com/office/drawing/2014/main" id="{51C7DF0C-238F-4D1B-A8BC-6E550946634D}"/>
              </a:ext>
            </a:extLst>
          </p:cNvPr>
          <p:cNvSpPr>
            <a:spLocks noGrp="1"/>
          </p:cNvSpPr>
          <p:nvPr>
            <p:ph type="sldNum" sz="quarter" idx="11"/>
          </p:nvPr>
        </p:nvSpPr>
        <p:spPr/>
        <p:txBody>
          <a:bodyPr/>
          <a:lstStyle/>
          <a:p>
            <a:pPr>
              <a:defRPr/>
            </a:pPr>
            <a:fld id="{9F8623AF-65DB-466E-B5D1-B6C0738743F2}" type="slidenum">
              <a:rPr lang="en-US" altLang="en-US" smtClean="0"/>
              <a:pPr>
                <a:defRPr/>
              </a:pPr>
              <a:t>61</a:t>
            </a:fld>
            <a:endParaRPr lang="en-US" altLang="en-US" dirty="0"/>
          </a:p>
        </p:txBody>
      </p:sp>
    </p:spTree>
    <p:extLst>
      <p:ext uri="{BB962C8B-B14F-4D97-AF65-F5344CB8AC3E}">
        <p14:creationId xmlns:p14="http://schemas.microsoft.com/office/powerpoint/2010/main" val="1973402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4B4A7A-3253-4A06-B596-DC0013F914E8}"/>
              </a:ext>
            </a:extLst>
          </p:cNvPr>
          <p:cNvSpPr>
            <a:spLocks noGrp="1"/>
          </p:cNvSpPr>
          <p:nvPr>
            <p:ph type="title"/>
          </p:nvPr>
        </p:nvSpPr>
        <p:spPr/>
        <p:txBody>
          <a:bodyPr/>
          <a:lstStyle/>
          <a:p>
            <a:r>
              <a:rPr lang="en-US" i="1" dirty="0"/>
              <a:t>Acknowledgments</a:t>
            </a:r>
          </a:p>
        </p:txBody>
      </p:sp>
      <p:sp>
        <p:nvSpPr>
          <p:cNvPr id="3" name="Content Placeholder 2">
            <a:extLst>
              <a:ext uri="{FF2B5EF4-FFF2-40B4-BE49-F238E27FC236}">
                <a16:creationId xmlns="" xmlns:a16="http://schemas.microsoft.com/office/drawing/2014/main" id="{138C17BC-81E8-4703-8AEC-7C09F6873DCF}"/>
              </a:ext>
            </a:extLst>
          </p:cNvPr>
          <p:cNvSpPr>
            <a:spLocks noGrp="1"/>
          </p:cNvSpPr>
          <p:nvPr>
            <p:ph idx="1"/>
          </p:nvPr>
        </p:nvSpPr>
        <p:spPr>
          <a:xfrm>
            <a:off x="342901" y="1414464"/>
            <a:ext cx="2232776" cy="2871787"/>
          </a:xfrm>
        </p:spPr>
        <p:txBody>
          <a:bodyPr>
            <a:normAutofit fontScale="92500" lnSpcReduction="20000"/>
          </a:bodyPr>
          <a:lstStyle/>
          <a:p>
            <a:pPr marL="0" indent="0">
              <a:buNone/>
            </a:pPr>
            <a:r>
              <a:rPr lang="en-US" sz="1350" b="1" dirty="0"/>
              <a:t>CT Registry</a:t>
            </a:r>
          </a:p>
          <a:p>
            <a:r>
              <a:rPr lang="en-US" sz="1350" dirty="0"/>
              <a:t>Bronwen Shaw </a:t>
            </a:r>
          </a:p>
          <a:p>
            <a:r>
              <a:rPr lang="en-US" sz="1350" dirty="0"/>
              <a:t>Jeff Auletta</a:t>
            </a:r>
          </a:p>
          <a:p>
            <a:r>
              <a:rPr lang="en-US" sz="1350" dirty="0"/>
              <a:t>Patricia Steinert</a:t>
            </a:r>
          </a:p>
          <a:p>
            <a:r>
              <a:rPr lang="en-US" sz="1350" dirty="0"/>
              <a:t>Steve Devine</a:t>
            </a:r>
          </a:p>
          <a:p>
            <a:r>
              <a:rPr lang="en-US" sz="1350" dirty="0"/>
              <a:t>Kathryn Flynn</a:t>
            </a:r>
          </a:p>
          <a:p>
            <a:pPr marL="0" indent="0">
              <a:buNone/>
            </a:pPr>
            <a:r>
              <a:rPr lang="en-US" sz="1350" b="1" dirty="0"/>
              <a:t>Stats</a:t>
            </a:r>
          </a:p>
          <a:p>
            <a:r>
              <a:rPr lang="en-US" sz="1350" dirty="0"/>
              <a:t>Michael Heim</a:t>
            </a:r>
          </a:p>
          <a:p>
            <a:r>
              <a:rPr lang="en-US" sz="1350" dirty="0"/>
              <a:t>Ben Jacobs </a:t>
            </a:r>
          </a:p>
          <a:p>
            <a:r>
              <a:rPr lang="en-US" sz="1350" dirty="0"/>
              <a:t>Soyoung Kim</a:t>
            </a:r>
          </a:p>
          <a:p>
            <a:pPr marL="0" indent="0">
              <a:buNone/>
            </a:pPr>
            <a:r>
              <a:rPr lang="en-US" sz="1350" b="1" dirty="0"/>
              <a:t>Data Ops</a:t>
            </a:r>
          </a:p>
          <a:p>
            <a:r>
              <a:rPr lang="en-US" sz="1350" dirty="0"/>
              <a:t>Tiffany Hunt</a:t>
            </a:r>
          </a:p>
          <a:p>
            <a:r>
              <a:rPr lang="en-US" sz="1350" dirty="0"/>
              <a:t>Jaime Santi</a:t>
            </a:r>
          </a:p>
          <a:p>
            <a:r>
              <a:rPr lang="en-US" sz="1350" dirty="0"/>
              <a:t>Jenni Bloomquist</a:t>
            </a:r>
          </a:p>
          <a:p>
            <a:r>
              <a:rPr lang="en-US" sz="1350" dirty="0"/>
              <a:t>Mandi </a:t>
            </a:r>
            <a:r>
              <a:rPr lang="en-US" sz="1350" dirty="0" err="1"/>
              <a:t>Proe</a:t>
            </a:r>
            <a:endParaRPr lang="en-US" sz="1350" dirty="0"/>
          </a:p>
          <a:p>
            <a:pPr marL="0" indent="0">
              <a:buNone/>
            </a:pPr>
            <a:endParaRPr lang="en-US" sz="1350" dirty="0"/>
          </a:p>
          <a:p>
            <a:endParaRPr lang="en-US" sz="1350" dirty="0"/>
          </a:p>
        </p:txBody>
      </p:sp>
      <p:sp>
        <p:nvSpPr>
          <p:cNvPr id="4" name="Footer Placeholder 3">
            <a:extLst>
              <a:ext uri="{FF2B5EF4-FFF2-40B4-BE49-F238E27FC236}">
                <a16:creationId xmlns="" xmlns:a16="http://schemas.microsoft.com/office/drawing/2014/main" id="{FD3C6BDD-A993-4D4C-BECE-D2DBD43A3BF6}"/>
              </a:ext>
            </a:extLst>
          </p:cNvPr>
          <p:cNvSpPr>
            <a:spLocks noGrp="1"/>
          </p:cNvSpPr>
          <p:nvPr>
            <p:ph type="ftr" sz="quarter" idx="10"/>
          </p:nvPr>
        </p:nvSpPr>
        <p:spPr/>
        <p:txBody>
          <a:bodyPr/>
          <a:lstStyle/>
          <a:p>
            <a:pPr>
              <a:defRPr/>
            </a:pPr>
            <a:endParaRPr lang="en-US" dirty="0"/>
          </a:p>
        </p:txBody>
      </p:sp>
      <p:sp>
        <p:nvSpPr>
          <p:cNvPr id="5" name="Slide Number Placeholder 4">
            <a:extLst>
              <a:ext uri="{FF2B5EF4-FFF2-40B4-BE49-F238E27FC236}">
                <a16:creationId xmlns="" xmlns:a16="http://schemas.microsoft.com/office/drawing/2014/main" id="{9E94AEFC-7958-4492-AB85-827FE13CE6A3}"/>
              </a:ext>
            </a:extLst>
          </p:cNvPr>
          <p:cNvSpPr>
            <a:spLocks noGrp="1"/>
          </p:cNvSpPr>
          <p:nvPr>
            <p:ph type="sldNum" sz="quarter" idx="11"/>
          </p:nvPr>
        </p:nvSpPr>
        <p:spPr/>
        <p:txBody>
          <a:bodyPr/>
          <a:lstStyle/>
          <a:p>
            <a:pPr>
              <a:defRPr/>
            </a:pPr>
            <a:fld id="{9F8623AF-65DB-466E-B5D1-B6C0738743F2}" type="slidenum">
              <a:rPr lang="en-US" altLang="en-US" smtClean="0"/>
              <a:pPr>
                <a:defRPr/>
              </a:pPr>
              <a:t>62</a:t>
            </a:fld>
            <a:endParaRPr lang="en-US" altLang="en-US" dirty="0"/>
          </a:p>
        </p:txBody>
      </p:sp>
      <p:sp>
        <p:nvSpPr>
          <p:cNvPr id="8" name="TextBox 7">
            <a:extLst>
              <a:ext uri="{FF2B5EF4-FFF2-40B4-BE49-F238E27FC236}">
                <a16:creationId xmlns="" xmlns:a16="http://schemas.microsoft.com/office/drawing/2014/main" id="{CF079E68-CDBA-4DD6-888F-5E1DEB952DA4}"/>
              </a:ext>
            </a:extLst>
          </p:cNvPr>
          <p:cNvSpPr txBox="1"/>
          <p:nvPr/>
        </p:nvSpPr>
        <p:spPr>
          <a:xfrm>
            <a:off x="4574245" y="1563114"/>
            <a:ext cx="2126702" cy="1569660"/>
          </a:xfrm>
          <a:prstGeom prst="rect">
            <a:avLst/>
          </a:prstGeom>
          <a:noFill/>
        </p:spPr>
        <p:txBody>
          <a:bodyPr wrap="square" rtlCol="0">
            <a:spAutoFit/>
          </a:bodyPr>
          <a:lstStyle/>
          <a:p>
            <a:pPr defTabSz="685800"/>
            <a:r>
              <a:rPr lang="en-US" sz="1200" b="1" dirty="0">
                <a:solidFill>
                  <a:srgbClr val="0079C1"/>
                </a:solidFill>
              </a:rPr>
              <a:t>Research Funding:</a:t>
            </a:r>
          </a:p>
          <a:p>
            <a:pPr marL="257169" indent="-257169" defTabSz="685800">
              <a:buFont typeface="Arial" panose="020B0604020202020204" pitchFamily="34" charset="0"/>
              <a:buChar char="•"/>
            </a:pPr>
            <a:r>
              <a:rPr lang="en-US" sz="1200" dirty="0">
                <a:solidFill>
                  <a:srgbClr val="000000"/>
                </a:solidFill>
              </a:rPr>
              <a:t>National Cancer Institute</a:t>
            </a:r>
          </a:p>
          <a:p>
            <a:pPr defTabSz="685800"/>
            <a:r>
              <a:rPr lang="en-US" sz="1200" dirty="0">
                <a:solidFill>
                  <a:srgbClr val="000000"/>
                </a:solidFill>
              </a:rPr>
              <a:t>      CIDR (U24 CA233032)</a:t>
            </a:r>
          </a:p>
          <a:p>
            <a:pPr marL="257169" indent="-257169" defTabSz="685800">
              <a:buFont typeface="Arial" panose="020B0604020202020204" pitchFamily="34" charset="0"/>
              <a:buChar char="•"/>
            </a:pPr>
            <a:r>
              <a:rPr lang="en-US" sz="1200" dirty="0">
                <a:solidFill>
                  <a:srgbClr val="000000"/>
                </a:solidFill>
              </a:rPr>
              <a:t>Kite, a Gilead Company</a:t>
            </a:r>
          </a:p>
          <a:p>
            <a:pPr marL="257169" indent="-257169" defTabSz="685800">
              <a:buFont typeface="Arial" panose="020B0604020202020204" pitchFamily="34" charset="0"/>
              <a:buChar char="•"/>
            </a:pPr>
            <a:r>
              <a:rPr lang="en-US" sz="1200" dirty="0">
                <a:solidFill>
                  <a:srgbClr val="000000"/>
                </a:solidFill>
              </a:rPr>
              <a:t>Novartis</a:t>
            </a:r>
          </a:p>
          <a:p>
            <a:pPr marL="257169" indent="-257169" defTabSz="685800">
              <a:buFont typeface="Arial" panose="020B0604020202020204" pitchFamily="34" charset="0"/>
              <a:buChar char="•"/>
            </a:pPr>
            <a:r>
              <a:rPr lang="en-US" sz="1200" dirty="0">
                <a:solidFill>
                  <a:srgbClr val="000000"/>
                </a:solidFill>
              </a:rPr>
              <a:t>Bristol Myers Squibb</a:t>
            </a:r>
          </a:p>
          <a:p>
            <a:pPr marL="257169" indent="-257169" defTabSz="685800">
              <a:buFont typeface="Arial" panose="020B0604020202020204" pitchFamily="34" charset="0"/>
              <a:buChar char="•"/>
            </a:pPr>
            <a:r>
              <a:rPr lang="en-US" sz="1200" dirty="0">
                <a:solidFill>
                  <a:srgbClr val="000000"/>
                </a:solidFill>
              </a:rPr>
              <a:t>Janssen Legend </a:t>
            </a:r>
          </a:p>
          <a:p>
            <a:pPr defTabSz="685800"/>
            <a:endParaRPr lang="en-US" sz="1200" dirty="0">
              <a:solidFill>
                <a:srgbClr val="000000"/>
              </a:solidFill>
            </a:endParaRPr>
          </a:p>
        </p:txBody>
      </p:sp>
      <p:sp>
        <p:nvSpPr>
          <p:cNvPr id="9" name="Content Placeholder 2">
            <a:extLst>
              <a:ext uri="{FF2B5EF4-FFF2-40B4-BE49-F238E27FC236}">
                <a16:creationId xmlns="" xmlns:a16="http://schemas.microsoft.com/office/drawing/2014/main" id="{F4EFCA62-FF0A-4B31-9CAB-7FB06B1E11F4}"/>
              </a:ext>
            </a:extLst>
          </p:cNvPr>
          <p:cNvSpPr txBox="1">
            <a:spLocks/>
          </p:cNvSpPr>
          <p:nvPr/>
        </p:nvSpPr>
        <p:spPr bwMode="auto">
          <a:xfrm>
            <a:off x="2283758" y="1414463"/>
            <a:ext cx="2232776"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192881" indent="-192881" algn="l" rtl="0" eaLnBrk="0" fontAlgn="base" hangingPunct="0">
              <a:spcBef>
                <a:spcPct val="20000"/>
              </a:spcBef>
              <a:spcAft>
                <a:spcPct val="0"/>
              </a:spcAft>
              <a:buFont typeface="Arial" panose="020B0604020202020204" pitchFamily="34" charset="0"/>
              <a:buChar char="•"/>
              <a:defRPr sz="3000" kern="1200">
                <a:solidFill>
                  <a:srgbClr val="000000"/>
                </a:solidFill>
                <a:latin typeface="+mj-lt"/>
                <a:ea typeface="+mn-ea"/>
                <a:cs typeface="Arial" pitchFamily="34" charset="0"/>
              </a:defRPr>
            </a:lvl1pPr>
            <a:lvl2pPr marL="417910" indent="-160735" algn="l" rtl="0" eaLnBrk="0" fontAlgn="base" hangingPunct="0">
              <a:spcBef>
                <a:spcPct val="20000"/>
              </a:spcBef>
              <a:spcAft>
                <a:spcPct val="0"/>
              </a:spcAft>
              <a:buFont typeface="Arial" panose="020B0604020202020204" pitchFamily="34" charset="0"/>
              <a:buChar char="–"/>
              <a:defRPr sz="2700" kern="1200">
                <a:solidFill>
                  <a:srgbClr val="000000"/>
                </a:solidFill>
                <a:latin typeface="+mj-lt"/>
                <a:ea typeface="+mn-ea"/>
                <a:cs typeface="Arial" pitchFamily="34" charset="0"/>
              </a:defRPr>
            </a:lvl2pPr>
            <a:lvl3pPr marL="642938" indent="-128588" algn="l" rtl="0" eaLnBrk="0" fontAlgn="base" hangingPunct="0">
              <a:spcBef>
                <a:spcPct val="20000"/>
              </a:spcBef>
              <a:spcAft>
                <a:spcPct val="0"/>
              </a:spcAft>
              <a:buFont typeface="Arial" panose="020B0604020202020204" pitchFamily="34" charset="0"/>
              <a:buChar char="•"/>
              <a:defRPr sz="2700" kern="1200">
                <a:solidFill>
                  <a:srgbClr val="000000"/>
                </a:solidFill>
                <a:latin typeface="+mj-lt"/>
                <a:ea typeface="+mn-ea"/>
                <a:cs typeface="Arial" pitchFamily="34" charset="0"/>
              </a:defRPr>
            </a:lvl3pPr>
            <a:lvl4pPr marL="900113" indent="-128588" algn="l" rtl="0" eaLnBrk="0" fontAlgn="base" hangingPunct="0">
              <a:spcBef>
                <a:spcPct val="20000"/>
              </a:spcBef>
              <a:spcAft>
                <a:spcPct val="0"/>
              </a:spcAft>
              <a:buFont typeface="Arial" panose="020B0604020202020204" pitchFamily="34" charset="0"/>
              <a:buChar char="–"/>
              <a:defRPr sz="2100" kern="1200">
                <a:solidFill>
                  <a:srgbClr val="000000"/>
                </a:solidFill>
                <a:latin typeface="+mj-lt"/>
                <a:ea typeface="+mn-ea"/>
                <a:cs typeface="Arial" pitchFamily="34" charset="0"/>
              </a:defRPr>
            </a:lvl4pPr>
            <a:lvl5pPr marL="1157288" indent="-128588" algn="l" rtl="0" eaLnBrk="0" fontAlgn="base" hangingPunct="0">
              <a:spcBef>
                <a:spcPct val="20000"/>
              </a:spcBef>
              <a:spcAft>
                <a:spcPct val="0"/>
              </a:spcAft>
              <a:buFont typeface="Arial" panose="020B0604020202020204" pitchFamily="34" charset="0"/>
              <a:buChar char="»"/>
              <a:defRPr sz="2100" kern="1200">
                <a:solidFill>
                  <a:srgbClr val="000000"/>
                </a:solidFill>
                <a:latin typeface="+mj-lt"/>
                <a:ea typeface="+mn-ea"/>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685784">
              <a:buNone/>
            </a:pPr>
            <a:r>
              <a:rPr lang="en-US" sz="1125" b="1" dirty="0"/>
              <a:t>IT</a:t>
            </a:r>
          </a:p>
          <a:p>
            <a:pPr defTabSz="685784"/>
            <a:r>
              <a:rPr lang="en-US" sz="1125" dirty="0"/>
              <a:t>Laura Clements</a:t>
            </a:r>
          </a:p>
          <a:p>
            <a:pPr defTabSz="685784"/>
            <a:r>
              <a:rPr lang="en-US" sz="1125" dirty="0"/>
              <a:t>Matthew Prestegaard</a:t>
            </a:r>
          </a:p>
          <a:p>
            <a:pPr defTabSz="685784"/>
            <a:r>
              <a:rPr lang="en-US" sz="1125" dirty="0"/>
              <a:t>Erik Bergman</a:t>
            </a:r>
          </a:p>
          <a:p>
            <a:pPr defTabSz="685784"/>
            <a:r>
              <a:rPr lang="en-US" sz="1125" dirty="0"/>
              <a:t>Read Fritsch</a:t>
            </a:r>
          </a:p>
          <a:p>
            <a:pPr defTabSz="685784"/>
            <a:r>
              <a:rPr lang="en-US" sz="1125" dirty="0"/>
              <a:t>Eric Zink</a:t>
            </a:r>
          </a:p>
          <a:p>
            <a:pPr defTabSz="685784"/>
            <a:r>
              <a:rPr lang="en-US" sz="1125" dirty="0"/>
              <a:t>Simeona Trayanov</a:t>
            </a:r>
          </a:p>
          <a:p>
            <a:pPr defTabSz="685784"/>
            <a:r>
              <a:rPr lang="en-US" sz="1125" dirty="0"/>
              <a:t>Thomas Degen</a:t>
            </a:r>
          </a:p>
          <a:p>
            <a:pPr marL="0" indent="0" defTabSz="685784">
              <a:buNone/>
            </a:pPr>
            <a:r>
              <a:rPr lang="en-US" sz="1125" b="1" dirty="0"/>
              <a:t>Business Ops</a:t>
            </a:r>
          </a:p>
          <a:p>
            <a:pPr defTabSz="685784"/>
            <a:r>
              <a:rPr lang="en-US" sz="1125" dirty="0"/>
              <a:t>Carlos Litovich</a:t>
            </a:r>
          </a:p>
          <a:p>
            <a:pPr defTabSz="685784"/>
            <a:r>
              <a:rPr lang="en-US" sz="1125" dirty="0"/>
              <a:t>Robert Thompson</a:t>
            </a:r>
          </a:p>
          <a:p>
            <a:pPr defTabSz="685784"/>
            <a:r>
              <a:rPr lang="en-US" sz="1125" dirty="0"/>
              <a:t>Sharniece Covill</a:t>
            </a:r>
          </a:p>
        </p:txBody>
      </p:sp>
      <p:sp>
        <p:nvSpPr>
          <p:cNvPr id="10" name="Rectangle 9">
            <a:extLst>
              <a:ext uri="{FF2B5EF4-FFF2-40B4-BE49-F238E27FC236}">
                <a16:creationId xmlns="" xmlns:a16="http://schemas.microsoft.com/office/drawing/2014/main" id="{194FA238-A77F-4EF5-83C9-9E29A63C5EEF}"/>
              </a:ext>
            </a:extLst>
          </p:cNvPr>
          <p:cNvSpPr/>
          <p:nvPr/>
        </p:nvSpPr>
        <p:spPr>
          <a:xfrm>
            <a:off x="4565672" y="3024899"/>
            <a:ext cx="2156360" cy="507831"/>
          </a:xfrm>
          <a:prstGeom prst="rect">
            <a:avLst/>
          </a:prstGeom>
        </p:spPr>
        <p:txBody>
          <a:bodyPr wrap="none">
            <a:spAutoFit/>
          </a:bodyPr>
          <a:lstStyle/>
          <a:p>
            <a:pPr marL="257169" indent="-257169" defTabSz="685800">
              <a:buFont typeface="Arial" panose="020B0604020202020204" pitchFamily="34" charset="0"/>
              <a:buChar char="•"/>
            </a:pPr>
            <a:r>
              <a:rPr lang="en-US" sz="1350" b="1" dirty="0">
                <a:solidFill>
                  <a:srgbClr val="0079C1"/>
                </a:solidFill>
              </a:rPr>
              <a:t>Patients </a:t>
            </a:r>
          </a:p>
          <a:p>
            <a:pPr marL="257169" indent="-257169" defTabSz="685800">
              <a:buFont typeface="Arial" panose="020B0604020202020204" pitchFamily="34" charset="0"/>
              <a:buChar char="•"/>
            </a:pPr>
            <a:r>
              <a:rPr lang="en-US" sz="1350" b="1" dirty="0">
                <a:solidFill>
                  <a:srgbClr val="0079C1"/>
                </a:solidFill>
              </a:rPr>
              <a:t>Participating centers</a:t>
            </a:r>
          </a:p>
        </p:txBody>
      </p:sp>
      <p:pic>
        <p:nvPicPr>
          <p:cNvPr id="11" name="Picture 10">
            <a:extLst>
              <a:ext uri="{FF2B5EF4-FFF2-40B4-BE49-F238E27FC236}">
                <a16:creationId xmlns="" xmlns:a16="http://schemas.microsoft.com/office/drawing/2014/main" id="{07B16FF1-B34B-4BAC-8915-7602827F4E14}"/>
              </a:ext>
            </a:extLst>
          </p:cNvPr>
          <p:cNvPicPr>
            <a:picLocks noChangeAspect="1"/>
          </p:cNvPicPr>
          <p:nvPr/>
        </p:nvPicPr>
        <p:blipFill>
          <a:blip r:embed="rId2"/>
          <a:stretch>
            <a:fillRect/>
          </a:stretch>
        </p:blipFill>
        <p:spPr>
          <a:xfrm>
            <a:off x="5388429" y="3507102"/>
            <a:ext cx="1261685" cy="564439"/>
          </a:xfrm>
          <a:prstGeom prst="rect">
            <a:avLst/>
          </a:prstGeom>
        </p:spPr>
      </p:pic>
    </p:spTree>
    <p:extLst>
      <p:ext uri="{BB962C8B-B14F-4D97-AF65-F5344CB8AC3E}">
        <p14:creationId xmlns:p14="http://schemas.microsoft.com/office/powerpoint/2010/main" val="1931882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BB9C4B49-EF4F-43C4-88D3-ADF6DDED1DBF}"/>
              </a:ext>
            </a:extLst>
          </p:cNvPr>
          <p:cNvSpPr>
            <a:spLocks noGrp="1"/>
          </p:cNvSpPr>
          <p:nvPr>
            <p:ph type="body" sz="quarter" idx="10"/>
          </p:nvPr>
        </p:nvSpPr>
        <p:spPr>
          <a:xfrm>
            <a:off x="2352210" y="3204654"/>
            <a:ext cx="4303779" cy="1133902"/>
          </a:xfrm>
        </p:spPr>
        <p:txBody>
          <a:bodyPr/>
          <a:lstStyle/>
          <a:p>
            <a:r>
              <a:rPr lang="en-GB" sz="1350" dirty="0"/>
              <a:t>Using RWE to accelerate drug development: Pragmatic approaches using registries. </a:t>
            </a:r>
            <a:br>
              <a:rPr lang="en-GB" sz="1350" dirty="0"/>
            </a:br>
            <a:r>
              <a:rPr lang="en-GB" sz="1350" dirty="0"/>
              <a:t/>
            </a:r>
            <a:br>
              <a:rPr lang="en-GB" sz="1350" dirty="0"/>
            </a:br>
            <a:r>
              <a:rPr lang="en-GB" sz="1350" dirty="0"/>
              <a:t>Imi Faghmous  MA MSc (MPH)</a:t>
            </a:r>
          </a:p>
        </p:txBody>
      </p:sp>
    </p:spTree>
    <p:extLst>
      <p:ext uri="{BB962C8B-B14F-4D97-AF65-F5344CB8AC3E}">
        <p14:creationId xmlns:p14="http://schemas.microsoft.com/office/powerpoint/2010/main" val="3730888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88CFF3-9C1E-8743-A33E-EE492CAE9378}"/>
              </a:ext>
            </a:extLst>
          </p:cNvPr>
          <p:cNvSpPr>
            <a:spLocks noGrp="1"/>
          </p:cNvSpPr>
          <p:nvPr>
            <p:ph type="title"/>
          </p:nvPr>
        </p:nvSpPr>
        <p:spPr/>
        <p:txBody>
          <a:bodyPr/>
          <a:lstStyle/>
          <a:p>
            <a:r>
              <a:rPr lang="en-US" sz="2475" dirty="0"/>
              <a:t>Disclosure </a:t>
            </a:r>
          </a:p>
        </p:txBody>
      </p:sp>
      <p:sp>
        <p:nvSpPr>
          <p:cNvPr id="3" name="Content Placeholder 2">
            <a:extLst>
              <a:ext uri="{FF2B5EF4-FFF2-40B4-BE49-F238E27FC236}">
                <a16:creationId xmlns="" xmlns:a16="http://schemas.microsoft.com/office/drawing/2014/main" id="{47B085AC-B5D7-EE4D-A1B2-AF0697520413}"/>
              </a:ext>
            </a:extLst>
          </p:cNvPr>
          <p:cNvSpPr>
            <a:spLocks noGrp="1"/>
          </p:cNvSpPr>
          <p:nvPr>
            <p:ph idx="1"/>
          </p:nvPr>
        </p:nvSpPr>
        <p:spPr>
          <a:xfrm>
            <a:off x="428625" y="1429158"/>
            <a:ext cx="6429375" cy="2285184"/>
          </a:xfrm>
        </p:spPr>
        <p:txBody>
          <a:bodyPr/>
          <a:lstStyle/>
          <a:p>
            <a:pPr marL="257175" indent="-257175">
              <a:buFont typeface="Arial" panose="020B0604020202020204" pitchFamily="34" charset="0"/>
              <a:buChar char="•"/>
            </a:pPr>
            <a:r>
              <a:rPr lang="en-US" sz="1800" dirty="0"/>
              <a:t>Imi Faghmous is a full-time employee of Kite, A Gilead company. </a:t>
            </a:r>
          </a:p>
          <a:p>
            <a:pPr marL="257175" indent="-257175">
              <a:buFont typeface="Arial" panose="020B0604020202020204" pitchFamily="34" charset="0"/>
              <a:buChar char="•"/>
            </a:pPr>
            <a:r>
              <a:rPr lang="en-US" sz="1800" dirty="0"/>
              <a:t>The contents of this presentation are non promotional and contain no information on Gilead or Kite specific products. </a:t>
            </a:r>
          </a:p>
          <a:p>
            <a:pPr marL="257175" indent="-257175">
              <a:buFont typeface="Arial" panose="020B0604020202020204" pitchFamily="34" charset="0"/>
              <a:buChar char="•"/>
            </a:pPr>
            <a:r>
              <a:rPr lang="en-US" sz="1800" dirty="0"/>
              <a:t>The contents of this presentation are purely related to methodological aspects to study design. </a:t>
            </a:r>
          </a:p>
        </p:txBody>
      </p:sp>
    </p:spTree>
    <p:extLst>
      <p:ext uri="{BB962C8B-B14F-4D97-AF65-F5344CB8AC3E}">
        <p14:creationId xmlns:p14="http://schemas.microsoft.com/office/powerpoint/2010/main" val="413392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88CFF3-9C1E-8743-A33E-EE492CAE9378}"/>
              </a:ext>
            </a:extLst>
          </p:cNvPr>
          <p:cNvSpPr>
            <a:spLocks noGrp="1"/>
          </p:cNvSpPr>
          <p:nvPr>
            <p:ph type="title"/>
          </p:nvPr>
        </p:nvSpPr>
        <p:spPr/>
        <p:txBody>
          <a:bodyPr/>
          <a:lstStyle/>
          <a:p>
            <a:r>
              <a:rPr lang="en-US" sz="2475" dirty="0"/>
              <a:t>The Question?</a:t>
            </a:r>
          </a:p>
        </p:txBody>
      </p:sp>
      <p:sp>
        <p:nvSpPr>
          <p:cNvPr id="3" name="Content Placeholder 2">
            <a:extLst>
              <a:ext uri="{FF2B5EF4-FFF2-40B4-BE49-F238E27FC236}">
                <a16:creationId xmlns="" xmlns:a16="http://schemas.microsoft.com/office/drawing/2014/main" id="{47B085AC-B5D7-EE4D-A1B2-AF0697520413}"/>
              </a:ext>
            </a:extLst>
          </p:cNvPr>
          <p:cNvSpPr>
            <a:spLocks noGrp="1"/>
          </p:cNvSpPr>
          <p:nvPr>
            <p:ph idx="1"/>
          </p:nvPr>
        </p:nvSpPr>
        <p:spPr>
          <a:xfrm>
            <a:off x="214313" y="1590811"/>
            <a:ext cx="6429375" cy="2285184"/>
          </a:xfrm>
        </p:spPr>
        <p:txBody>
          <a:bodyPr/>
          <a:lstStyle/>
          <a:p>
            <a:pPr marL="257175" indent="-257175">
              <a:buFont typeface="Arial" panose="020B0604020202020204" pitchFamily="34" charset="0"/>
              <a:buChar char="•"/>
            </a:pPr>
            <a:r>
              <a:rPr lang="en-US" sz="1800" dirty="0"/>
              <a:t>How do we use RWD to accelerate drug development?</a:t>
            </a:r>
          </a:p>
          <a:p>
            <a:pPr marL="257175" indent="-257175">
              <a:buFont typeface="Arial" panose="020B0604020202020204" pitchFamily="34" charset="0"/>
              <a:buChar char="•"/>
            </a:pPr>
            <a:r>
              <a:rPr lang="en-US" sz="1800" dirty="0"/>
              <a:t>Faster internal go no go decisions</a:t>
            </a:r>
          </a:p>
          <a:p>
            <a:pPr marL="257175" indent="-257175">
              <a:buFont typeface="Arial" panose="020B0604020202020204" pitchFamily="34" charset="0"/>
              <a:buChar char="•"/>
            </a:pPr>
            <a:r>
              <a:rPr lang="en-US" sz="1800" dirty="0"/>
              <a:t>Faster regulatory approvals </a:t>
            </a:r>
          </a:p>
          <a:p>
            <a:pPr marL="257175" indent="-257175">
              <a:buFont typeface="Arial" panose="020B0604020202020204" pitchFamily="34" charset="0"/>
              <a:buChar char="•"/>
            </a:pPr>
            <a:r>
              <a:rPr lang="en-US" sz="1800" dirty="0"/>
              <a:t>Faster payer decisions </a:t>
            </a:r>
          </a:p>
          <a:p>
            <a:pPr marL="257175" indent="-257175">
              <a:buFont typeface="Arial" panose="020B0604020202020204" pitchFamily="34" charset="0"/>
              <a:buChar char="•"/>
            </a:pPr>
            <a:r>
              <a:rPr lang="en-US" sz="1800" dirty="0"/>
              <a:t>Faster transition from the bench to the bedside. </a:t>
            </a:r>
          </a:p>
          <a:p>
            <a:endParaRPr lang="en-US" sz="1800" dirty="0"/>
          </a:p>
        </p:txBody>
      </p:sp>
    </p:spTree>
    <p:extLst>
      <p:ext uri="{BB962C8B-B14F-4D97-AF65-F5344CB8AC3E}">
        <p14:creationId xmlns:p14="http://schemas.microsoft.com/office/powerpoint/2010/main" val="19024519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27B0F4-AB0E-4C44-B65D-9542230CB9EF}"/>
              </a:ext>
            </a:extLst>
          </p:cNvPr>
          <p:cNvSpPr>
            <a:spLocks noGrp="1"/>
          </p:cNvSpPr>
          <p:nvPr>
            <p:ph type="title"/>
          </p:nvPr>
        </p:nvSpPr>
        <p:spPr/>
        <p:txBody>
          <a:bodyPr/>
          <a:lstStyle/>
          <a:p>
            <a:r>
              <a:rPr lang="en-US" dirty="0"/>
              <a:t>Typical Response </a:t>
            </a:r>
          </a:p>
        </p:txBody>
      </p:sp>
      <p:sp>
        <p:nvSpPr>
          <p:cNvPr id="3" name="Content Placeholder 2">
            <a:extLst>
              <a:ext uri="{FF2B5EF4-FFF2-40B4-BE49-F238E27FC236}">
                <a16:creationId xmlns="" xmlns:a16="http://schemas.microsoft.com/office/drawing/2014/main" id="{0502C3B1-0B4B-1F46-AAD3-F423BAC68CB3}"/>
              </a:ext>
            </a:extLst>
          </p:cNvPr>
          <p:cNvSpPr>
            <a:spLocks noGrp="1"/>
          </p:cNvSpPr>
          <p:nvPr>
            <p:ph idx="1"/>
          </p:nvPr>
        </p:nvSpPr>
        <p:spPr>
          <a:xfrm>
            <a:off x="190881" y="1309144"/>
            <a:ext cx="6429375" cy="2741975"/>
          </a:xfrm>
        </p:spPr>
        <p:txBody>
          <a:bodyPr/>
          <a:lstStyle/>
          <a:p>
            <a:pPr marL="257175" indent="-257175">
              <a:buFont typeface="Arial" panose="020B0604020202020204" pitchFamily="34" charset="0"/>
              <a:buChar char="•"/>
            </a:pPr>
            <a:r>
              <a:rPr lang="en-US" sz="1575" dirty="0"/>
              <a:t>Often, we think of the classical external control arm </a:t>
            </a:r>
          </a:p>
          <a:p>
            <a:pPr marL="257175" indent="-257175">
              <a:buFont typeface="Arial" panose="020B0604020202020204" pitchFamily="34" charset="0"/>
              <a:buChar char="•"/>
            </a:pPr>
            <a:r>
              <a:rPr lang="en-US" sz="1575" dirty="0"/>
              <a:t>We contextualize a single armed interventional study with data extracted from EHRs/Registries to estimate a treatment effect  </a:t>
            </a:r>
          </a:p>
          <a:p>
            <a:pPr marL="257175" indent="-257175">
              <a:buFont typeface="Arial" panose="020B0604020202020204" pitchFamily="34" charset="0"/>
              <a:buChar char="•"/>
            </a:pPr>
            <a:r>
              <a:rPr lang="en-US" sz="1575" dirty="0"/>
              <a:t>These are valid in a rather limited number of settings and are rather complex to get right:</a:t>
            </a:r>
          </a:p>
          <a:p>
            <a:pPr marL="608639" lvl="2" indent="-257175">
              <a:buFont typeface="Arial" panose="020B0604020202020204" pitchFamily="34" charset="0"/>
              <a:buChar char="•"/>
            </a:pPr>
            <a:r>
              <a:rPr lang="en-US" sz="1575" b="1" dirty="0"/>
              <a:t>Setting</a:t>
            </a:r>
          </a:p>
          <a:p>
            <a:pPr marL="608639" lvl="2" indent="-257175">
              <a:buFont typeface="Arial" panose="020B0604020202020204" pitchFamily="34" charset="0"/>
              <a:buChar char="•"/>
            </a:pPr>
            <a:r>
              <a:rPr lang="en-US" sz="1575" b="1" dirty="0"/>
              <a:t>Endpoint selection &amp; derivation </a:t>
            </a:r>
          </a:p>
          <a:p>
            <a:pPr marL="608639" lvl="2" indent="-257175">
              <a:buFont typeface="Arial" panose="020B0604020202020204" pitchFamily="34" charset="0"/>
              <a:buChar char="•"/>
            </a:pPr>
            <a:r>
              <a:rPr lang="en-US" sz="1575" b="1" dirty="0"/>
              <a:t>PS Assumption expense </a:t>
            </a:r>
          </a:p>
          <a:p>
            <a:pPr marL="608639" lvl="2" indent="-257175">
              <a:buFont typeface="Arial" panose="020B0604020202020204" pitchFamily="34" charset="0"/>
              <a:buChar char="•"/>
            </a:pPr>
            <a:r>
              <a:rPr lang="en-US" sz="1575" b="1" dirty="0"/>
              <a:t>Quality of data source </a:t>
            </a:r>
          </a:p>
        </p:txBody>
      </p:sp>
      <p:sp>
        <p:nvSpPr>
          <p:cNvPr id="4" name="Slide Number Placeholder 3">
            <a:extLst>
              <a:ext uri="{FF2B5EF4-FFF2-40B4-BE49-F238E27FC236}">
                <a16:creationId xmlns="" xmlns:a16="http://schemas.microsoft.com/office/drawing/2014/main" id="{346EF089-5C99-C14B-8C48-1D233F7D3883}"/>
              </a:ext>
            </a:extLst>
          </p:cNvPr>
          <p:cNvSpPr>
            <a:spLocks noGrp="1"/>
          </p:cNvSpPr>
          <p:nvPr>
            <p:ph type="sldNum" sz="quarter" idx="12"/>
          </p:nvPr>
        </p:nvSpPr>
        <p:spPr/>
        <p:txBody>
          <a:bodyPr/>
          <a:lstStyle/>
          <a:p>
            <a:fld id="{75E1421A-17EB-204E-B083-7FCE4873AC43}" type="slidenum">
              <a:rPr lang="en-US" smtClean="0">
                <a:solidFill>
                  <a:srgbClr val="000000">
                    <a:tint val="75000"/>
                  </a:srgbClr>
                </a:solidFill>
              </a:rPr>
              <a:pPr/>
              <a:t>66</a:t>
            </a:fld>
            <a:endParaRPr lang="en-US">
              <a:solidFill>
                <a:srgbClr val="000000">
                  <a:tint val="75000"/>
                </a:srgbClr>
              </a:solidFill>
            </a:endParaRPr>
          </a:p>
        </p:txBody>
      </p:sp>
    </p:spTree>
    <p:extLst>
      <p:ext uri="{BB962C8B-B14F-4D97-AF65-F5344CB8AC3E}">
        <p14:creationId xmlns:p14="http://schemas.microsoft.com/office/powerpoint/2010/main" val="2629474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27B0F4-AB0E-4C44-B65D-9542230CB9EF}"/>
              </a:ext>
            </a:extLst>
          </p:cNvPr>
          <p:cNvSpPr>
            <a:spLocks noGrp="1"/>
          </p:cNvSpPr>
          <p:nvPr>
            <p:ph type="title"/>
          </p:nvPr>
        </p:nvSpPr>
        <p:spPr>
          <a:xfrm>
            <a:off x="0" y="753155"/>
            <a:ext cx="6858000" cy="771525"/>
          </a:xfrm>
        </p:spPr>
        <p:txBody>
          <a:bodyPr/>
          <a:lstStyle/>
          <a:p>
            <a:r>
              <a:rPr lang="en-US" dirty="0"/>
              <a:t>Can we think a little differently </a:t>
            </a:r>
          </a:p>
        </p:txBody>
      </p:sp>
      <p:sp>
        <p:nvSpPr>
          <p:cNvPr id="3" name="Content Placeholder 2">
            <a:extLst>
              <a:ext uri="{FF2B5EF4-FFF2-40B4-BE49-F238E27FC236}">
                <a16:creationId xmlns="" xmlns:a16="http://schemas.microsoft.com/office/drawing/2014/main" id="{0502C3B1-0B4B-1F46-AAD3-F423BAC68CB3}"/>
              </a:ext>
            </a:extLst>
          </p:cNvPr>
          <p:cNvSpPr>
            <a:spLocks noGrp="1"/>
          </p:cNvSpPr>
          <p:nvPr>
            <p:ph idx="1"/>
          </p:nvPr>
        </p:nvSpPr>
        <p:spPr>
          <a:xfrm>
            <a:off x="133487" y="1587805"/>
            <a:ext cx="6429375" cy="1575449"/>
          </a:xfrm>
        </p:spPr>
        <p:txBody>
          <a:bodyPr/>
          <a:lstStyle/>
          <a:p>
            <a:pPr marL="257175" indent="-257175">
              <a:buFont typeface="Arial" panose="020B0604020202020204" pitchFamily="34" charset="0"/>
              <a:buChar char="•"/>
            </a:pPr>
            <a:r>
              <a:rPr lang="en-US" sz="1575" dirty="0"/>
              <a:t>A well-designed registry provides an opportunity to use alternative designs </a:t>
            </a:r>
          </a:p>
          <a:p>
            <a:pPr marL="257175" indent="-257175">
              <a:buFont typeface="Arial" panose="020B0604020202020204" pitchFamily="34" charset="0"/>
              <a:buChar char="•"/>
            </a:pPr>
            <a:r>
              <a:rPr lang="en-US" sz="1575" dirty="0"/>
              <a:t>Pragmatic trial(s) that maintain randomization yet benefit from the aspects found in RWE</a:t>
            </a:r>
          </a:p>
          <a:p>
            <a:pPr marL="257175" indent="-257175">
              <a:buFont typeface="Arial" panose="020B0604020202020204" pitchFamily="34" charset="0"/>
              <a:buChar char="•"/>
            </a:pPr>
            <a:r>
              <a:rPr lang="en-US" sz="1575" dirty="0"/>
              <a:t>What would such a design look like?</a:t>
            </a:r>
          </a:p>
        </p:txBody>
      </p:sp>
      <p:sp>
        <p:nvSpPr>
          <p:cNvPr id="4" name="Slide Number Placeholder 3">
            <a:extLst>
              <a:ext uri="{FF2B5EF4-FFF2-40B4-BE49-F238E27FC236}">
                <a16:creationId xmlns="" xmlns:a16="http://schemas.microsoft.com/office/drawing/2014/main" id="{346EF089-5C99-C14B-8C48-1D233F7D3883}"/>
              </a:ext>
            </a:extLst>
          </p:cNvPr>
          <p:cNvSpPr>
            <a:spLocks noGrp="1"/>
          </p:cNvSpPr>
          <p:nvPr>
            <p:ph type="sldNum" sz="quarter" idx="12"/>
          </p:nvPr>
        </p:nvSpPr>
        <p:spPr/>
        <p:txBody>
          <a:bodyPr/>
          <a:lstStyle/>
          <a:p>
            <a:fld id="{75E1421A-17EB-204E-B083-7FCE4873AC43}" type="slidenum">
              <a:rPr lang="en-US" smtClean="0">
                <a:solidFill>
                  <a:srgbClr val="000000">
                    <a:tint val="75000"/>
                  </a:srgbClr>
                </a:solidFill>
              </a:rPr>
              <a:pPr/>
              <a:t>67</a:t>
            </a:fld>
            <a:endParaRPr lang="en-US">
              <a:solidFill>
                <a:srgbClr val="000000">
                  <a:tint val="75000"/>
                </a:srgbClr>
              </a:solidFill>
            </a:endParaRPr>
          </a:p>
        </p:txBody>
      </p:sp>
    </p:spTree>
    <p:extLst>
      <p:ext uri="{BB962C8B-B14F-4D97-AF65-F5344CB8AC3E}">
        <p14:creationId xmlns:p14="http://schemas.microsoft.com/office/powerpoint/2010/main" val="3693184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7FD89-9BEA-224D-A9FE-46CDB981BDE8}"/>
              </a:ext>
            </a:extLst>
          </p:cNvPr>
          <p:cNvSpPr>
            <a:spLocks noGrp="1"/>
          </p:cNvSpPr>
          <p:nvPr>
            <p:ph type="title"/>
          </p:nvPr>
        </p:nvSpPr>
        <p:spPr/>
        <p:txBody>
          <a:bodyPr/>
          <a:lstStyle/>
          <a:p>
            <a:r>
              <a:rPr lang="en-US" dirty="0"/>
              <a:t>Introducing the TWICS design </a:t>
            </a:r>
          </a:p>
        </p:txBody>
      </p:sp>
      <p:sp>
        <p:nvSpPr>
          <p:cNvPr id="5" name="Rectangle 4">
            <a:extLst>
              <a:ext uri="{FF2B5EF4-FFF2-40B4-BE49-F238E27FC236}">
                <a16:creationId xmlns="" xmlns:a16="http://schemas.microsoft.com/office/drawing/2014/main" id="{13627B53-7396-B741-AD3B-6845FBD84EFC}"/>
              </a:ext>
            </a:extLst>
          </p:cNvPr>
          <p:cNvSpPr/>
          <p:nvPr/>
        </p:nvSpPr>
        <p:spPr>
          <a:xfrm>
            <a:off x="748683" y="1828176"/>
            <a:ext cx="2929559" cy="335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13" dirty="0">
                <a:solidFill>
                  <a:srgbClr val="FFFFFF"/>
                </a:solidFill>
              </a:rPr>
              <a:t>Disease specific registry </a:t>
            </a:r>
          </a:p>
        </p:txBody>
      </p:sp>
      <p:sp>
        <p:nvSpPr>
          <p:cNvPr id="7" name="Down Arrow 6">
            <a:extLst>
              <a:ext uri="{FF2B5EF4-FFF2-40B4-BE49-F238E27FC236}">
                <a16:creationId xmlns="" xmlns:a16="http://schemas.microsoft.com/office/drawing/2014/main" id="{15710CD7-22B5-8A40-991C-B62140F0E892}"/>
              </a:ext>
            </a:extLst>
          </p:cNvPr>
          <p:cNvSpPr/>
          <p:nvPr/>
        </p:nvSpPr>
        <p:spPr>
          <a:xfrm>
            <a:off x="748682" y="2293686"/>
            <a:ext cx="397583" cy="34662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srgbClr val="243A7E"/>
              </a:solidFill>
            </a:endParaRPr>
          </a:p>
        </p:txBody>
      </p:sp>
      <p:sp>
        <p:nvSpPr>
          <p:cNvPr id="8" name="Rectangle 7">
            <a:extLst>
              <a:ext uri="{FF2B5EF4-FFF2-40B4-BE49-F238E27FC236}">
                <a16:creationId xmlns="" xmlns:a16="http://schemas.microsoft.com/office/drawing/2014/main" id="{B6D45423-55CE-984A-BA6D-BD6758AE67B7}"/>
              </a:ext>
            </a:extLst>
          </p:cNvPr>
          <p:cNvSpPr/>
          <p:nvPr/>
        </p:nvSpPr>
        <p:spPr>
          <a:xfrm>
            <a:off x="748682" y="2795195"/>
            <a:ext cx="2929559" cy="33544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13" dirty="0">
                <a:solidFill>
                  <a:srgbClr val="FFFFFF"/>
                </a:solidFill>
              </a:rPr>
              <a:t>Interventional arm </a:t>
            </a:r>
          </a:p>
        </p:txBody>
      </p:sp>
      <p:sp>
        <p:nvSpPr>
          <p:cNvPr id="4" name="TextBox 3">
            <a:extLst>
              <a:ext uri="{FF2B5EF4-FFF2-40B4-BE49-F238E27FC236}">
                <a16:creationId xmlns="" xmlns:a16="http://schemas.microsoft.com/office/drawing/2014/main" id="{621BC0E9-0348-CF4E-9B15-28BF9F26071F}"/>
              </a:ext>
            </a:extLst>
          </p:cNvPr>
          <p:cNvSpPr txBox="1"/>
          <p:nvPr/>
        </p:nvSpPr>
        <p:spPr>
          <a:xfrm>
            <a:off x="1177412" y="2351768"/>
            <a:ext cx="1265090" cy="248209"/>
          </a:xfrm>
          <a:prstGeom prst="rect">
            <a:avLst/>
          </a:prstGeom>
          <a:noFill/>
        </p:spPr>
        <p:txBody>
          <a:bodyPr wrap="none" rtlCol="0">
            <a:spAutoFit/>
          </a:bodyPr>
          <a:lstStyle/>
          <a:p>
            <a:pPr defTabSz="685800"/>
            <a:r>
              <a:rPr lang="en-US" sz="1013" dirty="0">
                <a:solidFill>
                  <a:srgbClr val="000000"/>
                </a:solidFill>
              </a:rPr>
              <a:t>Random selection </a:t>
            </a:r>
          </a:p>
        </p:txBody>
      </p:sp>
      <p:sp>
        <p:nvSpPr>
          <p:cNvPr id="9" name="Right Arrow 8">
            <a:extLst>
              <a:ext uri="{FF2B5EF4-FFF2-40B4-BE49-F238E27FC236}">
                <a16:creationId xmlns="" xmlns:a16="http://schemas.microsoft.com/office/drawing/2014/main" id="{E861AD11-5BB2-A642-8923-FDA3111A0277}"/>
              </a:ext>
            </a:extLst>
          </p:cNvPr>
          <p:cNvSpPr/>
          <p:nvPr/>
        </p:nvSpPr>
        <p:spPr>
          <a:xfrm>
            <a:off x="748681" y="3344602"/>
            <a:ext cx="3080990" cy="433523"/>
          </a:xfrm>
          <a:prstGeom prst="rightArrow">
            <a:avLst/>
          </a:prstGeom>
          <a:solidFill>
            <a:schemeClr val="accent2"/>
          </a:solidFill>
          <a:ln>
            <a:noFill/>
            <a:prstDash val="dot"/>
          </a:ln>
          <a:effectLst/>
        </p:spPr>
        <p:style>
          <a:lnRef idx="1">
            <a:schemeClr val="accent1"/>
          </a:lnRef>
          <a:fillRef idx="3">
            <a:schemeClr val="accent1"/>
          </a:fillRef>
          <a:effectRef idx="2">
            <a:schemeClr val="accent1"/>
          </a:effectRef>
          <a:fontRef idx="minor">
            <a:schemeClr val="lt1"/>
          </a:fontRef>
        </p:style>
        <p:txBody>
          <a:bodyPr lIns="102870" tIns="51435" rIns="102870" bIns="51435" rtlCol="0" anchor="t"/>
          <a:lstStyle/>
          <a:p>
            <a:pPr algn="ctr" defTabSz="685800"/>
            <a:r>
              <a:rPr lang="en-US" sz="675" dirty="0">
                <a:solidFill>
                  <a:srgbClr val="FFFFFF"/>
                </a:solidFill>
              </a:rPr>
              <a:t>Time</a:t>
            </a:r>
            <a:r>
              <a:rPr lang="en-US" sz="675" dirty="0">
                <a:solidFill>
                  <a:srgbClr val="000000"/>
                </a:solidFill>
              </a:rPr>
              <a:t> </a:t>
            </a:r>
          </a:p>
        </p:txBody>
      </p:sp>
      <p:sp>
        <p:nvSpPr>
          <p:cNvPr id="10" name="Rectangle 9">
            <a:extLst>
              <a:ext uri="{FF2B5EF4-FFF2-40B4-BE49-F238E27FC236}">
                <a16:creationId xmlns="" xmlns:a16="http://schemas.microsoft.com/office/drawing/2014/main" id="{16A8FD25-8156-404D-8BD6-729F0EEB22DF}"/>
              </a:ext>
            </a:extLst>
          </p:cNvPr>
          <p:cNvSpPr/>
          <p:nvPr/>
        </p:nvSpPr>
        <p:spPr>
          <a:xfrm>
            <a:off x="3051811" y="2475201"/>
            <a:ext cx="293915" cy="836039"/>
          </a:xfrm>
          <a:prstGeom prst="rect">
            <a:avLst/>
          </a:prstGeom>
          <a:solidFill>
            <a:schemeClr val="accent2"/>
          </a:solidFill>
          <a:ln>
            <a:noFill/>
            <a:prstDash val="dot"/>
          </a:ln>
          <a:effectLst/>
        </p:spPr>
        <p:style>
          <a:lnRef idx="1">
            <a:schemeClr val="accent1"/>
          </a:lnRef>
          <a:fillRef idx="3">
            <a:schemeClr val="accent1"/>
          </a:fillRef>
          <a:effectRef idx="2">
            <a:schemeClr val="accent1"/>
          </a:effectRef>
          <a:fontRef idx="minor">
            <a:schemeClr val="lt1"/>
          </a:fontRef>
        </p:style>
        <p:txBody>
          <a:bodyPr lIns="102870" tIns="51435" rIns="102870" bIns="51435" rtlCol="0" anchor="t"/>
          <a:lstStyle/>
          <a:p>
            <a:pPr algn="ctr" defTabSz="685800"/>
            <a:r>
              <a:rPr lang="en-US" sz="506" dirty="0">
                <a:solidFill>
                  <a:srgbClr val="FFFFFF"/>
                </a:solidFill>
              </a:rPr>
              <a:t/>
            </a:r>
            <a:br>
              <a:rPr lang="en-US" sz="506" dirty="0">
                <a:solidFill>
                  <a:srgbClr val="FFFFFF"/>
                </a:solidFill>
              </a:rPr>
            </a:br>
            <a:r>
              <a:rPr lang="en-US" sz="506" dirty="0">
                <a:solidFill>
                  <a:srgbClr val="FFFFFF"/>
                </a:solidFill>
              </a:rPr>
              <a:t>OU</a:t>
            </a:r>
            <a:br>
              <a:rPr lang="en-US" sz="506" dirty="0">
                <a:solidFill>
                  <a:srgbClr val="FFFFFF"/>
                </a:solidFill>
              </a:rPr>
            </a:br>
            <a:r>
              <a:rPr lang="en-US" sz="506" dirty="0">
                <a:solidFill>
                  <a:srgbClr val="FFFFFF"/>
                </a:solidFill>
              </a:rPr>
              <a:t>T</a:t>
            </a:r>
          </a:p>
          <a:p>
            <a:pPr algn="ctr" defTabSz="685800"/>
            <a:r>
              <a:rPr lang="en-US" sz="506" dirty="0">
                <a:solidFill>
                  <a:srgbClr val="FFFFFF"/>
                </a:solidFill>
              </a:rPr>
              <a:t>COME</a:t>
            </a:r>
            <a:br>
              <a:rPr lang="en-US" sz="506" dirty="0">
                <a:solidFill>
                  <a:srgbClr val="FFFFFF"/>
                </a:solidFill>
              </a:rPr>
            </a:br>
            <a:r>
              <a:rPr lang="en-US" sz="506" dirty="0">
                <a:solidFill>
                  <a:srgbClr val="FFFFFF"/>
                </a:solidFill>
              </a:rPr>
              <a:t>S</a:t>
            </a:r>
          </a:p>
        </p:txBody>
      </p:sp>
      <p:sp>
        <p:nvSpPr>
          <p:cNvPr id="12" name="Rectangle 11">
            <a:extLst>
              <a:ext uri="{FF2B5EF4-FFF2-40B4-BE49-F238E27FC236}">
                <a16:creationId xmlns="" xmlns:a16="http://schemas.microsoft.com/office/drawing/2014/main" id="{3E2A7C1D-3883-B84E-ADD4-53BDF350D22B}"/>
              </a:ext>
            </a:extLst>
          </p:cNvPr>
          <p:cNvSpPr/>
          <p:nvPr/>
        </p:nvSpPr>
        <p:spPr>
          <a:xfrm>
            <a:off x="3051811" y="1572735"/>
            <a:ext cx="293915" cy="836039"/>
          </a:xfrm>
          <a:prstGeom prst="rect">
            <a:avLst/>
          </a:prstGeom>
          <a:solidFill>
            <a:schemeClr val="accent2"/>
          </a:solidFill>
          <a:ln>
            <a:noFill/>
            <a:prstDash val="dot"/>
          </a:ln>
          <a:effectLst/>
        </p:spPr>
        <p:style>
          <a:lnRef idx="1">
            <a:schemeClr val="accent1"/>
          </a:lnRef>
          <a:fillRef idx="3">
            <a:schemeClr val="accent1"/>
          </a:fillRef>
          <a:effectRef idx="2">
            <a:schemeClr val="accent1"/>
          </a:effectRef>
          <a:fontRef idx="minor">
            <a:schemeClr val="lt1"/>
          </a:fontRef>
        </p:style>
        <p:txBody>
          <a:bodyPr lIns="102870" tIns="51435" rIns="102870" bIns="51435" rtlCol="0" anchor="t"/>
          <a:lstStyle/>
          <a:p>
            <a:pPr algn="ctr" defTabSz="685800"/>
            <a:r>
              <a:rPr lang="en-US" sz="506" dirty="0">
                <a:solidFill>
                  <a:srgbClr val="FFFFFF"/>
                </a:solidFill>
              </a:rPr>
              <a:t/>
            </a:r>
            <a:br>
              <a:rPr lang="en-US" sz="506" dirty="0">
                <a:solidFill>
                  <a:srgbClr val="FFFFFF"/>
                </a:solidFill>
              </a:rPr>
            </a:br>
            <a:r>
              <a:rPr lang="en-US" sz="506" dirty="0">
                <a:solidFill>
                  <a:srgbClr val="FFFFFF"/>
                </a:solidFill>
              </a:rPr>
              <a:t>OU</a:t>
            </a:r>
            <a:br>
              <a:rPr lang="en-US" sz="506" dirty="0">
                <a:solidFill>
                  <a:srgbClr val="FFFFFF"/>
                </a:solidFill>
              </a:rPr>
            </a:br>
            <a:r>
              <a:rPr lang="en-US" sz="506" dirty="0">
                <a:solidFill>
                  <a:srgbClr val="FFFFFF"/>
                </a:solidFill>
              </a:rPr>
              <a:t>T</a:t>
            </a:r>
          </a:p>
          <a:p>
            <a:pPr algn="ctr" defTabSz="685800"/>
            <a:r>
              <a:rPr lang="en-US" sz="506" dirty="0">
                <a:solidFill>
                  <a:srgbClr val="FFFFFF"/>
                </a:solidFill>
              </a:rPr>
              <a:t>COME</a:t>
            </a:r>
            <a:br>
              <a:rPr lang="en-US" sz="506" dirty="0">
                <a:solidFill>
                  <a:srgbClr val="FFFFFF"/>
                </a:solidFill>
              </a:rPr>
            </a:br>
            <a:r>
              <a:rPr lang="en-US" sz="506" dirty="0">
                <a:solidFill>
                  <a:srgbClr val="FFFFFF"/>
                </a:solidFill>
              </a:rPr>
              <a:t>S</a:t>
            </a:r>
          </a:p>
        </p:txBody>
      </p:sp>
      <p:sp>
        <p:nvSpPr>
          <p:cNvPr id="13" name="TextBox 12">
            <a:extLst>
              <a:ext uri="{FF2B5EF4-FFF2-40B4-BE49-F238E27FC236}">
                <a16:creationId xmlns="" xmlns:a16="http://schemas.microsoft.com/office/drawing/2014/main" id="{CD924568-3784-D544-9857-1AF96059DD1B}"/>
              </a:ext>
            </a:extLst>
          </p:cNvPr>
          <p:cNvSpPr txBox="1"/>
          <p:nvPr/>
        </p:nvSpPr>
        <p:spPr>
          <a:xfrm>
            <a:off x="4041436" y="1572735"/>
            <a:ext cx="2715632" cy="2430474"/>
          </a:xfrm>
          <a:prstGeom prst="rect">
            <a:avLst/>
          </a:prstGeom>
          <a:noFill/>
        </p:spPr>
        <p:txBody>
          <a:bodyPr wrap="square" rtlCol="0">
            <a:spAutoFit/>
          </a:bodyPr>
          <a:lstStyle/>
          <a:p>
            <a:pPr marL="160735" indent="-160735" defTabSz="685800">
              <a:buFont typeface="Arial" panose="020B0604020202020204" pitchFamily="34" charset="0"/>
              <a:buChar char="•"/>
            </a:pPr>
            <a:r>
              <a:rPr lang="en-US" sz="1013" dirty="0">
                <a:solidFill>
                  <a:srgbClr val="000000"/>
                </a:solidFill>
              </a:rPr>
              <a:t>Patients are </a:t>
            </a:r>
            <a:r>
              <a:rPr lang="en-US" sz="1013" b="1" dirty="0">
                <a:solidFill>
                  <a:srgbClr val="000000"/>
                </a:solidFill>
              </a:rPr>
              <a:t>randomly</a:t>
            </a:r>
            <a:r>
              <a:rPr lang="en-US" sz="1013" dirty="0">
                <a:solidFill>
                  <a:srgbClr val="000000"/>
                </a:solidFill>
              </a:rPr>
              <a:t> selected from</a:t>
            </a:r>
            <a:br>
              <a:rPr lang="en-US" sz="1013" dirty="0">
                <a:solidFill>
                  <a:srgbClr val="000000"/>
                </a:solidFill>
              </a:rPr>
            </a:br>
            <a:r>
              <a:rPr lang="en-US" sz="1013" dirty="0">
                <a:solidFill>
                  <a:srgbClr val="000000"/>
                </a:solidFill>
              </a:rPr>
              <a:t>a registry or prospective cohort study. </a:t>
            </a:r>
          </a:p>
          <a:p>
            <a:pPr marL="160735" indent="-160735" defTabSz="685800">
              <a:buFont typeface="Arial" panose="020B0604020202020204" pitchFamily="34" charset="0"/>
              <a:buChar char="•"/>
            </a:pPr>
            <a:endParaRPr lang="en-US" sz="1013" dirty="0">
              <a:solidFill>
                <a:srgbClr val="000000"/>
              </a:solidFill>
            </a:endParaRPr>
          </a:p>
          <a:p>
            <a:pPr marL="160735" indent="-160735" defTabSz="685800">
              <a:buFont typeface="Arial" panose="020B0604020202020204" pitchFamily="34" charset="0"/>
              <a:buChar char="•"/>
            </a:pPr>
            <a:r>
              <a:rPr lang="en-US" sz="1013" dirty="0">
                <a:solidFill>
                  <a:srgbClr val="000000"/>
                </a:solidFill>
              </a:rPr>
              <a:t>Same rigor of I/E criteria can be applied </a:t>
            </a:r>
            <a:br>
              <a:rPr lang="en-US" sz="1013" dirty="0">
                <a:solidFill>
                  <a:srgbClr val="000000"/>
                </a:solidFill>
              </a:rPr>
            </a:br>
            <a:endParaRPr lang="en-US" sz="1013" dirty="0">
              <a:solidFill>
                <a:srgbClr val="000000"/>
              </a:solidFill>
            </a:endParaRPr>
          </a:p>
          <a:p>
            <a:pPr marL="160735" indent="-160735" defTabSz="685800">
              <a:buFont typeface="Arial" panose="020B0604020202020204" pitchFamily="34" charset="0"/>
              <a:buChar char="•"/>
            </a:pPr>
            <a:r>
              <a:rPr lang="en-US" sz="1013" dirty="0">
                <a:solidFill>
                  <a:srgbClr val="000000"/>
                </a:solidFill>
              </a:rPr>
              <a:t>Since randomization of some is equal to</a:t>
            </a:r>
            <a:br>
              <a:rPr lang="en-US" sz="1013" dirty="0">
                <a:solidFill>
                  <a:srgbClr val="000000"/>
                </a:solidFill>
              </a:rPr>
            </a:br>
            <a:r>
              <a:rPr lang="en-US" sz="1013" dirty="0">
                <a:solidFill>
                  <a:srgbClr val="000000"/>
                </a:solidFill>
              </a:rPr>
              <a:t>the randomization of all this is equivalent to a two armed parallel design </a:t>
            </a:r>
            <a:br>
              <a:rPr lang="en-US" sz="1013" dirty="0">
                <a:solidFill>
                  <a:srgbClr val="000000"/>
                </a:solidFill>
              </a:rPr>
            </a:br>
            <a:endParaRPr lang="en-US" sz="1013" dirty="0">
              <a:solidFill>
                <a:srgbClr val="000000"/>
              </a:solidFill>
            </a:endParaRPr>
          </a:p>
          <a:p>
            <a:pPr marL="160735" indent="-160735" defTabSz="685800">
              <a:buFont typeface="Arial" panose="020B0604020202020204" pitchFamily="34" charset="0"/>
              <a:buChar char="•"/>
            </a:pPr>
            <a:r>
              <a:rPr lang="en-US" sz="1013" dirty="0">
                <a:solidFill>
                  <a:srgbClr val="000000"/>
                </a:solidFill>
              </a:rPr>
              <a:t>Since we have randomization assumptions based on approaches such as PS are unnecessary </a:t>
            </a:r>
          </a:p>
          <a:p>
            <a:pPr marL="160735" indent="-160735" defTabSz="685800">
              <a:buFont typeface="Arial" panose="020B0604020202020204" pitchFamily="34" charset="0"/>
              <a:buChar char="•"/>
            </a:pPr>
            <a:endParaRPr lang="en-US" sz="1013" dirty="0">
              <a:solidFill>
                <a:srgbClr val="000000"/>
              </a:solidFill>
            </a:endParaRPr>
          </a:p>
          <a:p>
            <a:pPr marL="160735" indent="-160735" defTabSz="685800">
              <a:buFont typeface="Arial" panose="020B0604020202020204" pitchFamily="34" charset="0"/>
              <a:buChar char="•"/>
            </a:pPr>
            <a:r>
              <a:rPr lang="en-US" sz="1013" dirty="0">
                <a:solidFill>
                  <a:srgbClr val="000000"/>
                </a:solidFill>
              </a:rPr>
              <a:t>A single registry can support multiple interventional studies </a:t>
            </a:r>
          </a:p>
        </p:txBody>
      </p:sp>
    </p:spTree>
    <p:extLst>
      <p:ext uri="{BB962C8B-B14F-4D97-AF65-F5344CB8AC3E}">
        <p14:creationId xmlns:p14="http://schemas.microsoft.com/office/powerpoint/2010/main" val="3179481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0A521A-59BE-E040-8B90-A07323D103E4}"/>
              </a:ext>
            </a:extLst>
          </p:cNvPr>
          <p:cNvSpPr>
            <a:spLocks noGrp="1"/>
          </p:cNvSpPr>
          <p:nvPr>
            <p:ph type="title"/>
          </p:nvPr>
        </p:nvSpPr>
        <p:spPr/>
        <p:txBody>
          <a:bodyPr/>
          <a:lstStyle/>
          <a:p>
            <a:r>
              <a:rPr lang="en-US" dirty="0"/>
              <a:t>No such thing as a free lunch </a:t>
            </a:r>
          </a:p>
        </p:txBody>
      </p:sp>
      <p:graphicFrame>
        <p:nvGraphicFramePr>
          <p:cNvPr id="5" name="Table 5">
            <a:extLst>
              <a:ext uri="{FF2B5EF4-FFF2-40B4-BE49-F238E27FC236}">
                <a16:creationId xmlns="" xmlns:a16="http://schemas.microsoft.com/office/drawing/2014/main" id="{9DBB188D-1278-2D48-B143-D593032BFF39}"/>
              </a:ext>
            </a:extLst>
          </p:cNvPr>
          <p:cNvGraphicFramePr>
            <a:graphicFrameLocks noGrp="1"/>
          </p:cNvGraphicFramePr>
          <p:nvPr>
            <p:ph idx="1"/>
            <p:extLst/>
          </p:nvPr>
        </p:nvGraphicFramePr>
        <p:xfrm>
          <a:off x="795202" y="1263832"/>
          <a:ext cx="5509259" cy="2911481"/>
        </p:xfrm>
        <a:graphic>
          <a:graphicData uri="http://schemas.openxmlformats.org/drawingml/2006/table">
            <a:tbl>
              <a:tblPr firstRow="1" bandRow="1">
                <a:tableStyleId>{5C22544A-7EE6-4342-B048-85BDC9FD1C3A}</a:tableStyleId>
              </a:tblPr>
              <a:tblGrid>
                <a:gridCol w="1044159">
                  <a:extLst>
                    <a:ext uri="{9D8B030D-6E8A-4147-A177-3AD203B41FA5}">
                      <a16:colId xmlns="" xmlns:a16="http://schemas.microsoft.com/office/drawing/2014/main" val="214212170"/>
                    </a:ext>
                  </a:extLst>
                </a:gridCol>
                <a:gridCol w="2130080">
                  <a:extLst>
                    <a:ext uri="{9D8B030D-6E8A-4147-A177-3AD203B41FA5}">
                      <a16:colId xmlns="" xmlns:a16="http://schemas.microsoft.com/office/drawing/2014/main" val="1697909853"/>
                    </a:ext>
                  </a:extLst>
                </a:gridCol>
                <a:gridCol w="2335020">
                  <a:extLst>
                    <a:ext uri="{9D8B030D-6E8A-4147-A177-3AD203B41FA5}">
                      <a16:colId xmlns="" xmlns:a16="http://schemas.microsoft.com/office/drawing/2014/main" val="1654061576"/>
                    </a:ext>
                  </a:extLst>
                </a:gridCol>
              </a:tblGrid>
              <a:tr h="162085">
                <a:tc>
                  <a:txBody>
                    <a:bodyPr/>
                    <a:lstStyle/>
                    <a:p>
                      <a:r>
                        <a:rPr lang="en-US" sz="700" dirty="0"/>
                        <a:t>Aspect </a:t>
                      </a:r>
                    </a:p>
                  </a:txBody>
                  <a:tcPr marL="51435" marR="51435" marT="25718" marB="25718"/>
                </a:tc>
                <a:tc>
                  <a:txBody>
                    <a:bodyPr/>
                    <a:lstStyle/>
                    <a:p>
                      <a:r>
                        <a:rPr lang="en-US" sz="700" dirty="0"/>
                        <a:t>Issue </a:t>
                      </a:r>
                    </a:p>
                  </a:txBody>
                  <a:tcPr marL="51435" marR="51435" marT="25718" marB="25718"/>
                </a:tc>
                <a:tc>
                  <a:txBody>
                    <a:bodyPr/>
                    <a:lstStyle/>
                    <a:p>
                      <a:r>
                        <a:rPr lang="en-US" sz="700" dirty="0"/>
                        <a:t>Mitigation </a:t>
                      </a:r>
                    </a:p>
                  </a:txBody>
                  <a:tcPr marL="51435" marR="51435" marT="25718" marB="25718"/>
                </a:tc>
                <a:extLst>
                  <a:ext uri="{0D108BD9-81ED-4DB2-BD59-A6C34878D82A}">
                    <a16:rowId xmlns="" xmlns:a16="http://schemas.microsoft.com/office/drawing/2014/main" val="2057916166"/>
                  </a:ext>
                </a:extLst>
              </a:tr>
              <a:tr h="486256">
                <a:tc>
                  <a:txBody>
                    <a:bodyPr/>
                    <a:lstStyle/>
                    <a:p>
                      <a:r>
                        <a:rPr lang="en-US" sz="700" dirty="0"/>
                        <a:t>Operationalization </a:t>
                      </a:r>
                    </a:p>
                  </a:txBody>
                  <a:tcPr marL="51435" marR="51435" marT="25718" marB="25718"/>
                </a:tc>
                <a:tc>
                  <a:txBody>
                    <a:bodyPr/>
                    <a:lstStyle/>
                    <a:p>
                      <a:r>
                        <a:rPr lang="en-US" sz="700" dirty="0"/>
                        <a:t>Few examples of such a design being operationalized by sponsors – experience is currently lacking in such areas</a:t>
                      </a:r>
                    </a:p>
                  </a:txBody>
                  <a:tcPr marL="51435" marR="51435" marT="25718" marB="25718"/>
                </a:tc>
                <a:tc>
                  <a:txBody>
                    <a:bodyPr/>
                    <a:lstStyle/>
                    <a:p>
                      <a:r>
                        <a:rPr lang="en-US" sz="700" dirty="0"/>
                        <a:t>Proof of concepts from a NDA/BLA/SBLA perspective are needed – Academic / industry partnership </a:t>
                      </a:r>
                    </a:p>
                  </a:txBody>
                  <a:tcPr marL="51435" marR="51435" marT="25718" marB="25718"/>
                </a:tc>
                <a:extLst>
                  <a:ext uri="{0D108BD9-81ED-4DB2-BD59-A6C34878D82A}">
                    <a16:rowId xmlns="" xmlns:a16="http://schemas.microsoft.com/office/drawing/2014/main" val="2129822279"/>
                  </a:ext>
                </a:extLst>
              </a:tr>
              <a:tr h="565785">
                <a:tc>
                  <a:txBody>
                    <a:bodyPr/>
                    <a:lstStyle/>
                    <a:p>
                      <a:r>
                        <a:rPr lang="en-US" sz="700" dirty="0"/>
                        <a:t>Registry quality </a:t>
                      </a:r>
                    </a:p>
                  </a:txBody>
                  <a:tcPr marL="51435" marR="51435" marT="25718" marB="25718"/>
                </a:tc>
                <a:tc>
                  <a:txBody>
                    <a:bodyPr/>
                    <a:lstStyle/>
                    <a:p>
                      <a:r>
                        <a:rPr lang="en-US" sz="700" dirty="0"/>
                        <a:t>Data quality must be “regulatory grade” this can be quite resource intensive for registry sites</a:t>
                      </a:r>
                    </a:p>
                  </a:txBody>
                  <a:tcPr marL="51435" marR="51435" marT="25718" marB="25718"/>
                </a:tc>
                <a:tc>
                  <a:txBody>
                    <a:bodyPr/>
                    <a:lstStyle/>
                    <a:p>
                      <a:pPr marL="171450" indent="-171450">
                        <a:buFontTx/>
                        <a:buChar char="-"/>
                      </a:pPr>
                      <a:r>
                        <a:rPr lang="en-US" sz="700" dirty="0"/>
                        <a:t>Use of EDC</a:t>
                      </a:r>
                    </a:p>
                    <a:p>
                      <a:pPr marL="171450" indent="-171450">
                        <a:buFontTx/>
                        <a:buChar char="-"/>
                      </a:pPr>
                      <a:r>
                        <a:rPr lang="en-US" sz="700" dirty="0"/>
                        <a:t>Site/industry partnership </a:t>
                      </a:r>
                    </a:p>
                    <a:p>
                      <a:pPr marL="171450" indent="-171450">
                        <a:buFontTx/>
                        <a:buChar char="-"/>
                      </a:pPr>
                      <a:r>
                        <a:rPr lang="en-US" sz="700" dirty="0"/>
                        <a:t>SOPs </a:t>
                      </a:r>
                    </a:p>
                    <a:p>
                      <a:pPr marL="171450" indent="-171450">
                        <a:buFontTx/>
                        <a:buChar char="-"/>
                      </a:pPr>
                      <a:r>
                        <a:rPr lang="en-US" sz="700" dirty="0"/>
                        <a:t>Collaborative mindset – Value of such approaches is shared by the entire stakeholder/ecosystem </a:t>
                      </a:r>
                    </a:p>
                  </a:txBody>
                  <a:tcPr marL="51435" marR="51435" marT="25718" marB="25718"/>
                </a:tc>
                <a:extLst>
                  <a:ext uri="{0D108BD9-81ED-4DB2-BD59-A6C34878D82A}">
                    <a16:rowId xmlns="" xmlns:a16="http://schemas.microsoft.com/office/drawing/2014/main" val="3954542472"/>
                  </a:ext>
                </a:extLst>
              </a:tr>
              <a:tr h="462915">
                <a:tc>
                  <a:txBody>
                    <a:bodyPr/>
                    <a:lstStyle/>
                    <a:p>
                      <a:r>
                        <a:rPr lang="en-US" sz="700" dirty="0"/>
                        <a:t>Endpoint definitions </a:t>
                      </a:r>
                    </a:p>
                  </a:txBody>
                  <a:tcPr marL="51435" marR="51435" marT="25718" marB="25718"/>
                </a:tc>
                <a:tc>
                  <a:txBody>
                    <a:bodyPr/>
                    <a:lstStyle/>
                    <a:p>
                      <a:r>
                        <a:rPr lang="en-US" sz="700" dirty="0"/>
                        <a:t>Due to heterogeneity of clinical practice certain endpoints may not be suited to a registry study.</a:t>
                      </a:r>
                    </a:p>
                  </a:txBody>
                  <a:tcPr marL="51435" marR="51435" marT="25718" marB="25718"/>
                </a:tc>
                <a:tc>
                  <a:txBody>
                    <a:bodyPr/>
                    <a:lstStyle/>
                    <a:p>
                      <a:pPr marL="171450" indent="-171450">
                        <a:buFontTx/>
                        <a:buChar char="-"/>
                      </a:pPr>
                      <a:r>
                        <a:rPr lang="en-US" sz="700" dirty="0"/>
                        <a:t>Careful clinical trial design </a:t>
                      </a:r>
                    </a:p>
                    <a:p>
                      <a:pPr marL="171450" indent="-171450">
                        <a:buFontTx/>
                        <a:buChar char="-"/>
                      </a:pPr>
                      <a:r>
                        <a:rPr lang="en-US" sz="700" dirty="0"/>
                        <a:t>Agreed upon response charter from participating registry sites</a:t>
                      </a:r>
                    </a:p>
                    <a:p>
                      <a:pPr marL="171450" indent="-171450">
                        <a:buFontTx/>
                        <a:buChar char="-"/>
                      </a:pPr>
                      <a:r>
                        <a:rPr lang="en-US" sz="700" dirty="0"/>
                        <a:t>LIS type approach to registry</a:t>
                      </a:r>
                    </a:p>
                  </a:txBody>
                  <a:tcPr marL="51435" marR="51435" marT="25718" marB="25718"/>
                </a:tc>
                <a:extLst>
                  <a:ext uri="{0D108BD9-81ED-4DB2-BD59-A6C34878D82A}">
                    <a16:rowId xmlns="" xmlns:a16="http://schemas.microsoft.com/office/drawing/2014/main" val="112213838"/>
                  </a:ext>
                </a:extLst>
              </a:tr>
              <a:tr h="668655">
                <a:tc>
                  <a:txBody>
                    <a:bodyPr/>
                    <a:lstStyle/>
                    <a:p>
                      <a:r>
                        <a:rPr lang="en-US" sz="700" dirty="0"/>
                        <a:t>Patient consent </a:t>
                      </a:r>
                    </a:p>
                  </a:txBody>
                  <a:tcPr marL="51435" marR="51435" marT="25718" marB="25718"/>
                </a:tc>
                <a:tc>
                  <a:txBody>
                    <a:bodyPr/>
                    <a:lstStyle/>
                    <a:p>
                      <a:r>
                        <a:rPr lang="en-US" sz="700" dirty="0"/>
                        <a:t>Complexities around how consenting patients to such a study. </a:t>
                      </a:r>
                    </a:p>
                  </a:txBody>
                  <a:tcPr marL="51435" marR="51435" marT="25718" marB="25718"/>
                </a:tc>
                <a:tc>
                  <a:txBody>
                    <a:bodyPr/>
                    <a:lstStyle/>
                    <a:p>
                      <a:pPr marL="171450" indent="-171450">
                        <a:buFontTx/>
                        <a:buChar char="-"/>
                      </a:pPr>
                      <a:r>
                        <a:rPr lang="en-US" sz="700" dirty="0"/>
                        <a:t>Consent patients to participate in a registry </a:t>
                      </a:r>
                    </a:p>
                    <a:p>
                      <a:pPr marL="171450" indent="-171450">
                        <a:buFontTx/>
                        <a:buChar char="-"/>
                      </a:pPr>
                      <a:r>
                        <a:rPr lang="en-US" sz="700" dirty="0"/>
                        <a:t>The consent form specifically outlines that patients consent to being contacted to participate in future clinical studies </a:t>
                      </a:r>
                    </a:p>
                    <a:p>
                      <a:pPr marL="171450" indent="-171450">
                        <a:buFontTx/>
                        <a:buChar char="-"/>
                      </a:pPr>
                      <a:r>
                        <a:rPr lang="en-US" sz="700" dirty="0"/>
                        <a:t>If a patient is selected, they are asked to sign a further consent form related to the trial.</a:t>
                      </a:r>
                    </a:p>
                  </a:txBody>
                  <a:tcPr marL="51435" marR="51435" marT="25718" marB="25718"/>
                </a:tc>
                <a:extLst>
                  <a:ext uri="{0D108BD9-81ED-4DB2-BD59-A6C34878D82A}">
                    <a16:rowId xmlns="" xmlns:a16="http://schemas.microsoft.com/office/drawing/2014/main" val="1670367200"/>
                  </a:ext>
                </a:extLst>
              </a:tr>
              <a:tr h="565785">
                <a:tc>
                  <a:txBody>
                    <a:bodyPr/>
                    <a:lstStyle/>
                    <a:p>
                      <a:r>
                        <a:rPr lang="en-US" sz="700" dirty="0"/>
                        <a:t>Ethical Aspects</a:t>
                      </a:r>
                    </a:p>
                  </a:txBody>
                  <a:tcPr marL="51435" marR="51435" marT="25718" marB="25718"/>
                </a:tc>
                <a:tc>
                  <a:txBody>
                    <a:bodyPr/>
                    <a:lstStyle/>
                    <a:p>
                      <a:r>
                        <a:rPr lang="en-US" sz="700" dirty="0"/>
                        <a:t>Only patients who are randomly selected to enter an interventional study are made aware of the study – patients who act as controls are unaware</a:t>
                      </a:r>
                    </a:p>
                  </a:txBody>
                  <a:tcPr marL="51435" marR="51435" marT="25718" marB="25718"/>
                </a:tc>
                <a:tc>
                  <a:txBody>
                    <a:bodyPr/>
                    <a:lstStyle/>
                    <a:p>
                      <a:pPr marL="171450" indent="-171450">
                        <a:buFontTx/>
                        <a:buChar char="-"/>
                      </a:pPr>
                      <a:r>
                        <a:rPr lang="en-US" sz="700" dirty="0"/>
                        <a:t>Current literature supports that this is ethical as-long as the informed consent form is very specific. </a:t>
                      </a:r>
                    </a:p>
                    <a:p>
                      <a:pPr marL="171450" indent="-171450">
                        <a:buFontTx/>
                        <a:buChar char="-"/>
                      </a:pPr>
                      <a:r>
                        <a:rPr lang="en-US" sz="700" dirty="0"/>
                        <a:t>Best practice would be to include patient advocates and support groups in the design and operationalization of such a study</a:t>
                      </a:r>
                    </a:p>
                  </a:txBody>
                  <a:tcPr marL="51435" marR="51435" marT="25718" marB="25718"/>
                </a:tc>
                <a:extLst>
                  <a:ext uri="{0D108BD9-81ED-4DB2-BD59-A6C34878D82A}">
                    <a16:rowId xmlns="" xmlns:a16="http://schemas.microsoft.com/office/drawing/2014/main" val="1620196483"/>
                  </a:ext>
                </a:extLst>
              </a:tr>
            </a:tbl>
          </a:graphicData>
        </a:graphic>
      </p:graphicFrame>
      <p:sp>
        <p:nvSpPr>
          <p:cNvPr id="4" name="Slide Number Placeholder 3">
            <a:extLst>
              <a:ext uri="{FF2B5EF4-FFF2-40B4-BE49-F238E27FC236}">
                <a16:creationId xmlns="" xmlns:a16="http://schemas.microsoft.com/office/drawing/2014/main" id="{B3A66C4D-6732-824F-A85D-D35DF1049747}"/>
              </a:ext>
            </a:extLst>
          </p:cNvPr>
          <p:cNvSpPr>
            <a:spLocks noGrp="1"/>
          </p:cNvSpPr>
          <p:nvPr>
            <p:ph type="sldNum" sz="quarter" idx="12"/>
          </p:nvPr>
        </p:nvSpPr>
        <p:spPr/>
        <p:txBody>
          <a:bodyPr/>
          <a:lstStyle/>
          <a:p>
            <a:fld id="{75E1421A-17EB-204E-B083-7FCE4873AC43}" type="slidenum">
              <a:rPr lang="en-US" smtClean="0">
                <a:solidFill>
                  <a:srgbClr val="000000">
                    <a:tint val="75000"/>
                  </a:srgbClr>
                </a:solidFill>
              </a:rPr>
              <a:pPr/>
              <a:t>69</a:t>
            </a:fld>
            <a:endParaRPr lang="en-US">
              <a:solidFill>
                <a:srgbClr val="000000">
                  <a:tint val="75000"/>
                </a:srgbClr>
              </a:solidFill>
            </a:endParaRPr>
          </a:p>
        </p:txBody>
      </p:sp>
    </p:spTree>
    <p:extLst>
      <p:ext uri="{BB962C8B-B14F-4D97-AF65-F5344CB8AC3E}">
        <p14:creationId xmlns:p14="http://schemas.microsoft.com/office/powerpoint/2010/main" val="379689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085A07A-E26E-9149-9025-2D882BF0FB11}"/>
              </a:ext>
            </a:extLst>
          </p:cNvPr>
          <p:cNvSpPr>
            <a:spLocks noGrp="1"/>
          </p:cNvSpPr>
          <p:nvPr>
            <p:ph type="title"/>
          </p:nvPr>
        </p:nvSpPr>
        <p:spPr/>
        <p:txBody>
          <a:bodyPr>
            <a:normAutofit fontScale="90000"/>
          </a:bodyPr>
          <a:lstStyle/>
          <a:p>
            <a:r>
              <a:rPr lang="en-US" dirty="0"/>
              <a:t>A short history of EBMT and its registry (3)</a:t>
            </a:r>
          </a:p>
        </p:txBody>
      </p:sp>
      <p:sp>
        <p:nvSpPr>
          <p:cNvPr id="3" name="Espace réservé du contenu 2">
            <a:extLst>
              <a:ext uri="{FF2B5EF4-FFF2-40B4-BE49-F238E27FC236}">
                <a16:creationId xmlns="" xmlns:a16="http://schemas.microsoft.com/office/drawing/2014/main" id="{9668D65E-757C-B342-AACD-94C04851D146}"/>
              </a:ext>
            </a:extLst>
          </p:cNvPr>
          <p:cNvSpPr>
            <a:spLocks noGrp="1"/>
          </p:cNvSpPr>
          <p:nvPr>
            <p:ph idx="1"/>
          </p:nvPr>
        </p:nvSpPr>
        <p:spPr>
          <a:xfrm>
            <a:off x="471488" y="1669851"/>
            <a:ext cx="5915025" cy="2573536"/>
          </a:xfrm>
        </p:spPr>
        <p:txBody>
          <a:bodyPr>
            <a:normAutofit/>
          </a:bodyPr>
          <a:lstStyle/>
          <a:p>
            <a:pPr marL="214313" indent="-214313">
              <a:buFont typeface="Wingdings" pitchFamily="2" charset="2"/>
              <a:buChar char="Ø"/>
            </a:pPr>
            <a:r>
              <a:rPr lang="en-US" sz="1500" dirty="0"/>
              <a:t>Scientific activities</a:t>
            </a:r>
          </a:p>
          <a:p>
            <a:pPr marL="600075" lvl="1" indent="-214313">
              <a:buFont typeface="Wingdings" pitchFamily="2" charset="2"/>
              <a:buChar char="Ø"/>
            </a:pPr>
            <a:r>
              <a:rPr lang="en-US" sz="1500" dirty="0"/>
              <a:t>10 working parties and additional committees</a:t>
            </a:r>
          </a:p>
          <a:p>
            <a:pPr marL="214313" indent="-214313">
              <a:buFont typeface="Wingdings" pitchFamily="2" charset="2"/>
              <a:buChar char="Ø"/>
            </a:pPr>
            <a:r>
              <a:rPr lang="en-US" sz="1500" dirty="0"/>
              <a:t>Defining best care practices in the field</a:t>
            </a:r>
          </a:p>
          <a:p>
            <a:pPr marL="214313" indent="-214313">
              <a:buFont typeface="Wingdings" pitchFamily="2" charset="2"/>
              <a:buChar char="Ø"/>
            </a:pPr>
            <a:r>
              <a:rPr lang="en-US" sz="1500" dirty="0"/>
              <a:t>Educational activities</a:t>
            </a:r>
          </a:p>
          <a:p>
            <a:pPr marL="600075" lvl="1" indent="-214313">
              <a:buFont typeface="Wingdings" pitchFamily="2" charset="2"/>
              <a:buChar char="Ø"/>
            </a:pPr>
            <a:r>
              <a:rPr lang="en-US" sz="1500" dirty="0"/>
              <a:t>Annual meeting (48</a:t>
            </a:r>
            <a:r>
              <a:rPr lang="en-US" sz="1500" baseline="30000" dirty="0"/>
              <a:t>th</a:t>
            </a:r>
            <a:r>
              <a:rPr lang="en-US" sz="1500" dirty="0"/>
              <a:t> edition in Prague in 2022)</a:t>
            </a:r>
          </a:p>
          <a:p>
            <a:pPr marL="600075" lvl="1" indent="-214313">
              <a:buFont typeface="Wingdings" pitchFamily="2" charset="2"/>
              <a:buChar char="Ø"/>
            </a:pPr>
            <a:r>
              <a:rPr lang="en-US" sz="1500" dirty="0"/>
              <a:t>Small to middle-size events</a:t>
            </a:r>
          </a:p>
          <a:p>
            <a:pPr marL="600075" lvl="1" indent="-214313">
              <a:buFont typeface="Wingdings" pitchFamily="2" charset="2"/>
              <a:buChar char="Ø"/>
            </a:pPr>
            <a:r>
              <a:rPr lang="en-US" sz="1500" dirty="0"/>
              <a:t>The EBMT – EHA European CAR-T Cells Meeting (1</a:t>
            </a:r>
            <a:r>
              <a:rPr lang="en-US" sz="1500" baseline="30000" dirty="0"/>
              <a:t>st</a:t>
            </a:r>
            <a:r>
              <a:rPr lang="en-US" sz="1500" dirty="0"/>
              <a:t> edition in Paris in 2019)</a:t>
            </a:r>
          </a:p>
        </p:txBody>
      </p:sp>
      <p:pic>
        <p:nvPicPr>
          <p:cNvPr id="4" name="Image 3">
            <a:extLst>
              <a:ext uri="{FF2B5EF4-FFF2-40B4-BE49-F238E27FC236}">
                <a16:creationId xmlns="" xmlns:a16="http://schemas.microsoft.com/office/drawing/2014/main" id="{D92ACBD5-64A4-5648-B235-F1C9871DF150}"/>
              </a:ext>
            </a:extLst>
          </p:cNvPr>
          <p:cNvPicPr>
            <a:picLocks noChangeAspect="1"/>
          </p:cNvPicPr>
          <p:nvPr/>
        </p:nvPicPr>
        <p:blipFill>
          <a:blip r:embed="rId2"/>
          <a:stretch>
            <a:fillRect/>
          </a:stretch>
        </p:blipFill>
        <p:spPr>
          <a:xfrm>
            <a:off x="2033588" y="3580805"/>
            <a:ext cx="4562475" cy="714375"/>
          </a:xfrm>
          <a:prstGeom prst="rect">
            <a:avLst/>
          </a:prstGeom>
        </p:spPr>
      </p:pic>
    </p:spTree>
    <p:extLst>
      <p:ext uri="{BB962C8B-B14F-4D97-AF65-F5344CB8AC3E}">
        <p14:creationId xmlns:p14="http://schemas.microsoft.com/office/powerpoint/2010/main" val="212967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228DCE4-1EBF-704C-94FB-D3C27EC2252C}"/>
              </a:ext>
            </a:extLst>
          </p:cNvPr>
          <p:cNvSpPr>
            <a:spLocks noGrp="1"/>
          </p:cNvSpPr>
          <p:nvPr>
            <p:ph type="title"/>
          </p:nvPr>
        </p:nvSpPr>
        <p:spPr>
          <a:xfrm>
            <a:off x="471488" y="1059335"/>
            <a:ext cx="5915025" cy="631800"/>
          </a:xfrm>
        </p:spPr>
        <p:txBody>
          <a:bodyPr>
            <a:normAutofit fontScale="90000"/>
          </a:bodyPr>
          <a:lstStyle/>
          <a:p>
            <a:r>
              <a:rPr lang="en-US" dirty="0"/>
              <a:t>Reasons for EBMT to invest in Immune Effector Cells (IECs) based therapies</a:t>
            </a:r>
          </a:p>
        </p:txBody>
      </p:sp>
      <p:sp>
        <p:nvSpPr>
          <p:cNvPr id="3" name="Espace réservé du contenu 2">
            <a:extLst>
              <a:ext uri="{FF2B5EF4-FFF2-40B4-BE49-F238E27FC236}">
                <a16:creationId xmlns="" xmlns:a16="http://schemas.microsoft.com/office/drawing/2014/main" id="{47B211CD-152B-DE4A-A552-6731BBDC9E75}"/>
              </a:ext>
            </a:extLst>
          </p:cNvPr>
          <p:cNvSpPr>
            <a:spLocks noGrp="1"/>
          </p:cNvSpPr>
          <p:nvPr>
            <p:ph idx="1"/>
          </p:nvPr>
        </p:nvSpPr>
        <p:spPr>
          <a:xfrm>
            <a:off x="471488" y="1843087"/>
            <a:ext cx="5915025" cy="2274392"/>
          </a:xfrm>
        </p:spPr>
        <p:txBody>
          <a:bodyPr>
            <a:normAutofit lnSpcReduction="10000"/>
          </a:bodyPr>
          <a:lstStyle/>
          <a:p>
            <a:pPr marL="214313" indent="-214313">
              <a:buFont typeface="Wingdings" pitchFamily="2" charset="2"/>
              <a:buChar char="Ø"/>
            </a:pPr>
            <a:r>
              <a:rPr lang="en-US" sz="1350" dirty="0"/>
              <a:t>Commonalities in supply chains for hematopoietic cell transplants and CAR-T Cells</a:t>
            </a:r>
          </a:p>
          <a:p>
            <a:pPr marL="600075" lvl="1" indent="-214313">
              <a:buFont typeface="Wingdings" pitchFamily="2" charset="2"/>
              <a:buChar char="Ø"/>
            </a:pPr>
            <a:r>
              <a:rPr lang="en-US" sz="1350" dirty="0"/>
              <a:t>Cell procurement through apheresis</a:t>
            </a:r>
          </a:p>
          <a:p>
            <a:pPr marL="600075" lvl="1" indent="-214313">
              <a:buFont typeface="Wingdings" pitchFamily="2" charset="2"/>
              <a:buChar char="Ø"/>
            </a:pPr>
            <a:r>
              <a:rPr lang="en-US" sz="1350" dirty="0"/>
              <a:t>Thawing of the cryopreserved graft / gene therapy</a:t>
            </a:r>
          </a:p>
          <a:p>
            <a:pPr marL="214313" indent="-214313">
              <a:buFont typeface="Wingdings" pitchFamily="2" charset="2"/>
              <a:buChar char="Ø"/>
            </a:pPr>
            <a:r>
              <a:rPr lang="en-US" sz="1350" dirty="0"/>
              <a:t>Commonalities in short-term side effects to be managed after HCT or CAR-T Cells</a:t>
            </a:r>
          </a:p>
          <a:p>
            <a:pPr marL="600075" lvl="1" indent="-214313">
              <a:buFont typeface="Wingdings" pitchFamily="2" charset="2"/>
              <a:buChar char="Ø"/>
            </a:pPr>
            <a:r>
              <a:rPr lang="en-US" sz="1350" dirty="0"/>
              <a:t>CRS, </a:t>
            </a:r>
            <a:r>
              <a:rPr lang="en-US" sz="1350" dirty="0" err="1"/>
              <a:t>cytopenias</a:t>
            </a:r>
            <a:r>
              <a:rPr lang="en-US" sz="1350" dirty="0"/>
              <a:t>, infectious complications ….</a:t>
            </a:r>
          </a:p>
          <a:p>
            <a:pPr marL="214313" indent="-214313">
              <a:buFont typeface="Wingdings" pitchFamily="2" charset="2"/>
              <a:buChar char="Ø"/>
            </a:pPr>
            <a:r>
              <a:rPr lang="en-US" sz="1350" dirty="0"/>
              <a:t>Overlap in indications between HCT and CAR-T Cells</a:t>
            </a:r>
          </a:p>
          <a:p>
            <a:pPr marL="600075" lvl="1" indent="-214313">
              <a:buFont typeface="Wingdings" pitchFamily="2" charset="2"/>
              <a:buChar char="Ø"/>
            </a:pPr>
            <a:r>
              <a:rPr lang="en-US" sz="1350" dirty="0"/>
              <a:t>Autologous HCT vs CAR-T cells in lymphoid malignancies</a:t>
            </a:r>
          </a:p>
        </p:txBody>
      </p:sp>
    </p:spTree>
    <p:extLst>
      <p:ext uri="{BB962C8B-B14F-4D97-AF65-F5344CB8AC3E}">
        <p14:creationId xmlns:p14="http://schemas.microsoft.com/office/powerpoint/2010/main" val="202261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SSIER CC\PUBLICATIONS\PUBLICATIONS 2018\STM 2018 - EBMT CTIWP CELLULAR THERAPY PERSPECTIVE\STM 2018 - VERSION FINALE POUR PUBLICATION\Chabannon et al  R2 Figure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884" y="1048565"/>
            <a:ext cx="4812944" cy="340156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938"/>
            <a:ext cx="3497642" cy="85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047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siJCNrnAK2ClYcCbJtK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DFDFD"/>
      </a:lt1>
      <a:dk2>
        <a:srgbClr val="000000"/>
      </a:dk2>
      <a:lt2>
        <a:srgbClr val="959699"/>
      </a:lt2>
      <a:accent1>
        <a:srgbClr val="0079C1"/>
      </a:accent1>
      <a:accent2>
        <a:srgbClr val="63A70A"/>
      </a:accent2>
      <a:accent3>
        <a:srgbClr val="EA7200"/>
      </a:accent3>
      <a:accent4>
        <a:srgbClr val="00A0DD"/>
      </a:accent4>
      <a:accent5>
        <a:srgbClr val="BDCC2A"/>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000000"/>
      </a:dk1>
      <a:lt1>
        <a:srgbClr val="FDFDFD"/>
      </a:lt1>
      <a:dk2>
        <a:srgbClr val="000000"/>
      </a:dk2>
      <a:lt2>
        <a:srgbClr val="959699"/>
      </a:lt2>
      <a:accent1>
        <a:srgbClr val="0079C1"/>
      </a:accent1>
      <a:accent2>
        <a:srgbClr val="63A70A"/>
      </a:accent2>
      <a:accent3>
        <a:srgbClr val="EA7200"/>
      </a:accent3>
      <a:accent4>
        <a:srgbClr val="00A0DD"/>
      </a:accent4>
      <a:accent5>
        <a:srgbClr val="BDCC2A"/>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KITE TEMPLATE">
      <a:dk1>
        <a:srgbClr val="000000"/>
      </a:dk1>
      <a:lt1>
        <a:srgbClr val="FFFFFF"/>
      </a:lt1>
      <a:dk2>
        <a:srgbClr val="D11241"/>
      </a:dk2>
      <a:lt2>
        <a:srgbClr val="E7E6E6"/>
      </a:lt2>
      <a:accent1>
        <a:srgbClr val="D11241"/>
      </a:accent1>
      <a:accent2>
        <a:srgbClr val="243A7E"/>
      </a:accent2>
      <a:accent3>
        <a:srgbClr val="2C70AC"/>
      </a:accent3>
      <a:accent4>
        <a:srgbClr val="73AEC5"/>
      </a:accent4>
      <a:accent5>
        <a:srgbClr val="84C255"/>
      </a:accent5>
      <a:accent6>
        <a:srgbClr val="52438A"/>
      </a:accent6>
      <a:hlink>
        <a:srgbClr val="D11241"/>
      </a:hlink>
      <a:folHlink>
        <a:srgbClr val="5F5F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prstDash val="dot"/>
        </a:ln>
        <a:effectLst/>
      </a:spPr>
      <a:bodyPr lIns="182880" tIns="91440" rIns="182880" bIns="91440" rtlCol="0" anchor="t"/>
      <a:lstStyle>
        <a:defPPr algn="ctr">
          <a:defRPr sz="1200"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prstDash val="dot"/>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6903</TotalTime>
  <Words>3838</Words>
  <Application>Microsoft Office PowerPoint</Application>
  <PresentationFormat>Custom</PresentationFormat>
  <Paragraphs>677</Paragraphs>
  <Slides>69</Slides>
  <Notes>12</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69</vt:i4>
      </vt:variant>
    </vt:vector>
  </HeadingPairs>
  <TitlesOfParts>
    <vt:vector size="89" baseType="lpstr">
      <vt:lpstr>MS PGothic</vt:lpstr>
      <vt:lpstr>MS PGothic</vt:lpstr>
      <vt:lpstr>Apple Symbols</vt:lpstr>
      <vt:lpstr>Arial</vt:lpstr>
      <vt:lpstr>Calibri</vt:lpstr>
      <vt:lpstr>Calibri Light</vt:lpstr>
      <vt:lpstr>Century Gothic</vt:lpstr>
      <vt:lpstr>Helvetica Neue Bold Condensed</vt:lpstr>
      <vt:lpstr>Monaco</vt:lpstr>
      <vt:lpstr>Montserrat</vt:lpstr>
      <vt:lpstr>Proxima Nova Regular</vt:lpstr>
      <vt:lpstr>Rockwell Nova Light</vt:lpstr>
      <vt:lpstr>Times New Roman</vt:lpstr>
      <vt:lpstr>Trebuchet MS</vt:lpstr>
      <vt:lpstr>Wingdings</vt:lpstr>
      <vt:lpstr>Tema de Office</vt:lpstr>
      <vt:lpstr>2_Office Theme</vt:lpstr>
      <vt:lpstr>Office Theme</vt:lpstr>
      <vt:lpstr>Default Design</vt:lpstr>
      <vt:lpstr>think-cell Slide</vt:lpstr>
      <vt:lpstr>Generation of real-world data for CAR-T Cells. A European perspective Canadian Association for Population Therapeutics Conference 2021 CAPT Conference Panel Discussion</vt:lpstr>
      <vt:lpstr>PowerPoint Presentation</vt:lpstr>
      <vt:lpstr>The European landscape for CAR-T Cells (1)</vt:lpstr>
      <vt:lpstr>The European landscape for CAR-T Cells (2)</vt:lpstr>
      <vt:lpstr>A short history of EBMT and its registry (1)</vt:lpstr>
      <vt:lpstr>A short history of EBMT and its registry (2)</vt:lpstr>
      <vt:lpstr>A short history of EBMT and its registry (3)</vt:lpstr>
      <vt:lpstr>Reasons for EBMT to invest in Immune Effector Cells (IECs) based therapies</vt:lpstr>
      <vt:lpstr>PowerPoint Presentation</vt:lpstr>
      <vt:lpstr>Actions taken by EBMT</vt:lpstr>
      <vt:lpstr>The EMA Registry initiative</vt:lpstr>
      <vt:lpstr>PowerPoint Presentation</vt:lpstr>
      <vt:lpstr>Post-Authorization Safety Studies (PASS) (1)</vt:lpstr>
      <vt:lpstr>Post-Authorization Safety Studies (PASS) (2)</vt:lpstr>
      <vt:lpstr>Post-Authorization Safety Studies (PASS) (3)</vt:lpstr>
      <vt:lpstr>Post-Authorization Safety Studies (PASS) (4)</vt:lpstr>
      <vt:lpstr>Hurdles to the collection of real-world data (1)</vt:lpstr>
      <vt:lpstr>Hurdles to the collection of real-world data (2)</vt:lpstr>
      <vt:lpstr>Hurdles to the collection of real-world data (3)</vt:lpstr>
      <vt:lpstr>Hurdles to the collection of real-world data (4)</vt:lpstr>
      <vt:lpstr>Registration of CAR-T Cells treated patients</vt:lpstr>
      <vt:lpstr>Dealing with competing initiatives (1)</vt:lpstr>
      <vt:lpstr>Dealing with competing initiatives (2)</vt:lpstr>
      <vt:lpstr>Reported real world data from Europe</vt:lpstr>
      <vt:lpstr>Issues with real-world data</vt:lpstr>
      <vt:lpstr>Once data are there, what to do with them ?</vt:lpstr>
      <vt:lpstr>PowerPoint Presentation</vt:lpstr>
      <vt:lpstr>WP6: Scientific Excellence</vt:lpstr>
      <vt:lpstr>PowerPoint Presentation</vt:lpstr>
      <vt:lpstr>Conclusions</vt:lpstr>
      <vt:lpstr>Acknowledgements</vt:lpstr>
      <vt:lpstr>PowerPoint Presentation</vt:lpstr>
      <vt:lpstr>Thanks!</vt:lpstr>
      <vt:lpstr>Navigating uncertainty: real-world experience with CAR-T in an International Context</vt:lpstr>
      <vt:lpstr>DISCLOSURE</vt:lpstr>
      <vt:lpstr>Introduction</vt:lpstr>
      <vt:lpstr>Timeline and Milestones of CT Registry</vt:lpstr>
      <vt:lpstr>Data Collection Can Scale to Meet Need</vt:lpstr>
      <vt:lpstr>Data Collection Requirements Emerging </vt:lpstr>
      <vt:lpstr>PASS (Post Approval Safety Study) vs.  REMS (Risk Evaluation and Mitigation Strategies)</vt:lpstr>
      <vt:lpstr>Baseline Information Available in Registry</vt:lpstr>
      <vt:lpstr>Outcomes Derived from Registry Data</vt:lpstr>
      <vt:lpstr>Number of CAR T cell infusions: 2016-2021  (4,886 patients and 5,129 infusions) </vt:lpstr>
      <vt:lpstr>CAR T Cell Indications: 2016-2021 (N=4,886)</vt:lpstr>
      <vt:lpstr>Industry-sponsored Projects</vt:lpstr>
      <vt:lpstr>Commercial CAR T cell Indications Annually: 2016-2021</vt:lpstr>
      <vt:lpstr>Trends in Transplants and Cellular therapies for NHL in the US</vt:lpstr>
      <vt:lpstr>Tisagenlecleucel Real World Data </vt:lpstr>
      <vt:lpstr>CRS with Tisagenlecleucel by indication</vt:lpstr>
      <vt:lpstr>Responses and Survival Outcomes with Tisagenlecleucel </vt:lpstr>
      <vt:lpstr>Yescarta Post Approval Safety Study - US</vt:lpstr>
      <vt:lpstr>Patient Demographics (Yescarta PASS)</vt:lpstr>
      <vt:lpstr>Disease Overall Response after Yescarta</vt:lpstr>
      <vt:lpstr>PFS and OS by Disease Status for patients with DLBCL after Yescarta</vt:lpstr>
      <vt:lpstr>Landmark Analysis at 6 months after Yescarta for DLBCL </vt:lpstr>
      <vt:lpstr>CRS Grading and Treatment Patterns after Yescarta (N=1,223)</vt:lpstr>
      <vt:lpstr>Neurologic Toxicity and ICANS* Grading (N=1,223)</vt:lpstr>
      <vt:lpstr>Subsequent Neoplasms and Biospecimen Collection</vt:lpstr>
      <vt:lpstr>Representativeness of RWE</vt:lpstr>
      <vt:lpstr>Challenges with RWE in CAR T cells</vt:lpstr>
      <vt:lpstr>Conclusions </vt:lpstr>
      <vt:lpstr>Acknowledgments</vt:lpstr>
      <vt:lpstr>PowerPoint Presentation</vt:lpstr>
      <vt:lpstr>Disclosure </vt:lpstr>
      <vt:lpstr>The Question?</vt:lpstr>
      <vt:lpstr>Typical Response </vt:lpstr>
      <vt:lpstr>Can we think a little differently </vt:lpstr>
      <vt:lpstr>Introducing the TWICS design </vt:lpstr>
      <vt:lpstr>No such thing as a free lunch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EBMT</dc:creator>
  <cp:keywords/>
  <dc:description/>
  <cp:lastModifiedBy>Kee, Peggy</cp:lastModifiedBy>
  <cp:revision>211</cp:revision>
  <dcterms:created xsi:type="dcterms:W3CDTF">2020-08-04T07:22:19Z</dcterms:created>
  <dcterms:modified xsi:type="dcterms:W3CDTF">2021-10-25T16:50:18Z</dcterms:modified>
  <cp:category/>
</cp:coreProperties>
</file>