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61"/>
  </p:notesMasterIdLst>
  <p:handoutMasterIdLst>
    <p:handoutMasterId r:id="rId62"/>
  </p:handoutMasterIdLst>
  <p:sldIdLst>
    <p:sldId id="528" r:id="rId2"/>
    <p:sldId id="527" r:id="rId3"/>
    <p:sldId id="1399" r:id="rId4"/>
    <p:sldId id="525" r:id="rId5"/>
    <p:sldId id="602" r:id="rId6"/>
    <p:sldId id="1392" r:id="rId7"/>
    <p:sldId id="521" r:id="rId8"/>
    <p:sldId id="430" r:id="rId9"/>
    <p:sldId id="409" r:id="rId10"/>
    <p:sldId id="1429" r:id="rId11"/>
    <p:sldId id="504" r:id="rId12"/>
    <p:sldId id="506" r:id="rId13"/>
    <p:sldId id="508" r:id="rId14"/>
    <p:sldId id="523" r:id="rId15"/>
    <p:sldId id="551" r:id="rId16"/>
    <p:sldId id="561" r:id="rId17"/>
    <p:sldId id="568" r:id="rId18"/>
    <p:sldId id="534" r:id="rId19"/>
    <p:sldId id="536" r:id="rId20"/>
    <p:sldId id="1459" r:id="rId21"/>
    <p:sldId id="600" r:id="rId22"/>
    <p:sldId id="1432" r:id="rId23"/>
    <p:sldId id="1442" r:id="rId24"/>
    <p:sldId id="1555" r:id="rId25"/>
    <p:sldId id="1556" r:id="rId26"/>
    <p:sldId id="1558" r:id="rId27"/>
    <p:sldId id="529" r:id="rId28"/>
    <p:sldId id="1518" r:id="rId29"/>
    <p:sldId id="507" r:id="rId30"/>
    <p:sldId id="593" r:id="rId31"/>
    <p:sldId id="594" r:id="rId32"/>
    <p:sldId id="567" r:id="rId33"/>
    <p:sldId id="1454" r:id="rId34"/>
    <p:sldId id="1519" r:id="rId35"/>
    <p:sldId id="1461" r:id="rId36"/>
    <p:sldId id="1520" r:id="rId37"/>
    <p:sldId id="1513" r:id="rId38"/>
    <p:sldId id="1476" r:id="rId39"/>
    <p:sldId id="1480" r:id="rId40"/>
    <p:sldId id="1516" r:id="rId41"/>
    <p:sldId id="1526" r:id="rId42"/>
    <p:sldId id="1523" r:id="rId43"/>
    <p:sldId id="1534" r:id="rId44"/>
    <p:sldId id="1522" r:id="rId45"/>
    <p:sldId id="1537" r:id="rId46"/>
    <p:sldId id="1546" r:id="rId47"/>
    <p:sldId id="1540" r:id="rId48"/>
    <p:sldId id="1548" r:id="rId49"/>
    <p:sldId id="1525" r:id="rId50"/>
    <p:sldId id="1456" r:id="rId51"/>
    <p:sldId id="1536" r:id="rId52"/>
    <p:sldId id="1535" r:id="rId53"/>
    <p:sldId id="1550" r:id="rId54"/>
    <p:sldId id="596" r:id="rId55"/>
    <p:sldId id="1560" r:id="rId56"/>
    <p:sldId id="1559" r:id="rId57"/>
    <p:sldId id="597" r:id="rId58"/>
    <p:sldId id="516" r:id="rId59"/>
    <p:sldId id="513" r:id="rId60"/>
  </p:sldIdLst>
  <p:sldSz cx="9144000" cy="6858000" type="screen4x3"/>
  <p:notesSz cx="7023100" cy="93091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-107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-107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-107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-107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-107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omic Sans MS" pitchFamily="-107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omic Sans MS" pitchFamily="-107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omic Sans MS" pitchFamily="-107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omic Sans MS" pitchFamily="-107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2932">
          <p15:clr>
            <a:srgbClr val="A4A3A4"/>
          </p15:clr>
        </p15:guide>
        <p15:guide id="4" pos="221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333399"/>
    <a:srgbClr val="F4FF37"/>
    <a:srgbClr val="941100"/>
    <a:srgbClr val="008F00"/>
    <a:srgbClr val="CCFF99"/>
    <a:srgbClr val="CED07F"/>
    <a:srgbClr val="A1F49C"/>
    <a:srgbClr val="BAFC87"/>
    <a:srgbClr val="D5FC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47" autoAdjust="0"/>
    <p:restoredTop sz="96187" autoAdjust="0"/>
  </p:normalViewPr>
  <p:slideViewPr>
    <p:cSldViewPr>
      <p:cViewPr varScale="1">
        <p:scale>
          <a:sx n="98" d="100"/>
          <a:sy n="98" d="100"/>
        </p:scale>
        <p:origin x="131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39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-7384"/>
    </p:cViewPr>
  </p:sorterViewPr>
  <p:notesViewPr>
    <p:cSldViewPr>
      <p:cViewPr varScale="1">
        <p:scale>
          <a:sx n="80" d="100"/>
          <a:sy n="80" d="100"/>
        </p:scale>
        <p:origin x="-2000" y="-120"/>
      </p:cViewPr>
      <p:guideLst>
        <p:guide orient="horz" pos="2880"/>
        <p:guide pos="2160"/>
        <p:guide orient="horz" pos="2932"/>
        <p:guide pos="221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02599500-600A-452D-A692-C573698FC74A}" type="datetimeFigureOut">
              <a:rPr lang="en-CA" smtClean="0"/>
              <a:t>2021-10-26</a:t>
            </a:fld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2846DC8D-FBAD-4E63-892C-04646480BB09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306118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343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24" tIns="46662" rIns="93324" bIns="46662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9757" y="0"/>
            <a:ext cx="3043343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24" tIns="46662" rIns="93324" bIns="46662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768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4275" y="698500"/>
            <a:ext cx="4654550" cy="34909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768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6414" y="4421823"/>
            <a:ext cx="5150273" cy="4189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24" tIns="46662" rIns="93324" bIns="4666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3645"/>
            <a:ext cx="3043343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24" tIns="46662" rIns="93324" bIns="46662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768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9757" y="8843645"/>
            <a:ext cx="3043343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24" tIns="46662" rIns="93324" bIns="46662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2020D11-0ABF-4D46-90F1-B9F288CD428A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9313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-107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-107" charset="0"/>
        <a:ea typeface="ＭＳ Ｐゴシック" pitchFamily="-107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-107" charset="0"/>
        <a:ea typeface="ＭＳ Ｐゴシック" pitchFamily="-107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-107" charset="0"/>
        <a:ea typeface="ＭＳ Ｐゴシック" pitchFamily="-107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-107" charset="0"/>
        <a:ea typeface="ＭＳ Ｐゴシック" pitchFamily="-107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20D11-0ABF-4D46-90F1-B9F288CD428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4487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20D11-0ABF-4D46-90F1-B9F288CD428A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1183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20D11-0ABF-4D46-90F1-B9F288CD428A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1183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20D11-0ABF-4D46-90F1-B9F288CD428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1183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20D11-0ABF-4D46-90F1-B9F288CD428A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3715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20D11-0ABF-4D46-90F1-B9F288CD428A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3715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20D11-0ABF-4D46-90F1-B9F288CD428A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3715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20D11-0ABF-4D46-90F1-B9F288CD428A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9766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20D11-0ABF-4D46-90F1-B9F288CD428A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4487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20D11-0ABF-4D46-90F1-B9F288CD428A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4487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20D11-0ABF-4D46-90F1-B9F288CD428A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0241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20D11-0ABF-4D46-90F1-B9F288CD428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0355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20D11-0ABF-4D46-90F1-B9F288CD428A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4979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20D11-0ABF-4D46-90F1-B9F288CD428A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1881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20D11-0ABF-4D46-90F1-B9F288CD428A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9710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20D11-0ABF-4D46-90F1-B9F288CD428A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7114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20D11-0ABF-4D46-90F1-B9F288CD428A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423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20D11-0ABF-4D46-90F1-B9F288CD428A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5944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20D11-0ABF-4D46-90F1-B9F288CD428A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1183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20D11-0ABF-4D46-90F1-B9F288CD428A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246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20D11-0ABF-4D46-90F1-B9F288CD428A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1183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20D11-0ABF-4D46-90F1-B9F288CD428A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977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20D11-0ABF-4D46-90F1-B9F288CD428A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4487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20D11-0ABF-4D46-90F1-B9F288CD428A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1317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20D11-0ABF-4D46-90F1-B9F288CD428A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1183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20D11-0ABF-4D46-90F1-B9F288CD428A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97352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20D11-0ABF-4D46-90F1-B9F288CD428A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61111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20D11-0ABF-4D46-90F1-B9F288CD428A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26240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20D11-0ABF-4D46-90F1-B9F288CD428A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07646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20D11-0ABF-4D46-90F1-B9F288CD428A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37656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20D11-0ABF-4D46-90F1-B9F288CD428A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18041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20D11-0ABF-4D46-90F1-B9F288CD428A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11580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20D11-0ABF-4D46-90F1-B9F288CD428A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775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Ro value reference: https://</a:t>
            </a:r>
            <a:r>
              <a:rPr lang="en-CA" dirty="0" err="1"/>
              <a:t>ipac-canada.org</a:t>
            </a:r>
            <a:r>
              <a:rPr lang="en-CA" dirty="0"/>
              <a:t>/coronavirus-</a:t>
            </a:r>
            <a:r>
              <a:rPr lang="en-CA" dirty="0" err="1"/>
              <a:t>resources.php</a:t>
            </a:r>
            <a:endParaRPr lang="en-CA" dirty="0"/>
          </a:p>
          <a:p>
            <a:r>
              <a:rPr lang="en-CA" dirty="0"/>
              <a:t>Fatality reference:  https://covid19.who.int/</a:t>
            </a:r>
          </a:p>
          <a:p>
            <a:endParaRPr lang="en-CA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20D11-0ABF-4D46-90F1-B9F288CD428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37280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20D11-0ABF-4D46-90F1-B9F288CD428A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68831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20D11-0ABF-4D46-90F1-B9F288CD428A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27060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20D11-0ABF-4D46-90F1-B9F288CD428A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16647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20D11-0ABF-4D46-90F1-B9F288CD428A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00863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20D11-0ABF-4D46-90F1-B9F288CD428A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5985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20D11-0ABF-4D46-90F1-B9F288CD428A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15023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20D11-0ABF-4D46-90F1-B9F288CD428A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27474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20D11-0ABF-4D46-90F1-B9F288CD428A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14239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20D11-0ABF-4D46-90F1-B9F288CD428A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73234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20D11-0ABF-4D46-90F1-B9F288CD428A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634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20D11-0ABF-4D46-90F1-B9F288CD428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77226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20D11-0ABF-4D46-90F1-B9F288CD428A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34980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20D11-0ABF-4D46-90F1-B9F288CD428A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7358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20D11-0ABF-4D46-90F1-B9F288CD428A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83820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20D11-0ABF-4D46-90F1-B9F288CD428A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09959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20D11-0ABF-4D46-90F1-B9F288CD428A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12300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20D11-0ABF-4D46-90F1-B9F288CD428A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84282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20D11-0ABF-4D46-90F1-B9F288CD428A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69711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20D11-0ABF-4D46-90F1-B9F288CD428A}" type="slidenum">
              <a:rPr lang="en-US" smtClean="0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1649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20D11-0ABF-4D46-90F1-B9F288CD428A}" type="slidenum">
              <a:rPr lang="en-US" smtClean="0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20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20D11-0ABF-4D46-90F1-B9F288CD428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4487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20D11-0ABF-4D46-90F1-B9F288CD428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4645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20D11-0ABF-4D46-90F1-B9F288CD428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0561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20D11-0ABF-4D46-90F1-B9F288CD428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065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CA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CA1729A-B982-504E-A22E-F9A46C4E458C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A698DD71-1A2B-1647-87A0-1E3D6A0CE96E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5E22FDA-B95A-EF4A-B2EE-B4727B90347B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fld id="{7ABD9902-3F37-3B41-BAE0-5D3C9D0C3A9E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fld id="{B8C7094F-1A0A-0444-B145-D18BD1B7D0B4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1761E94A-1DC4-BA4F-86AC-32BF389E46D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B1AEB86-80D6-FE46-84FD-261BDC03E0B1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AB3EA398-25F9-B24F-AC97-64B9BF9C52BB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550990B-F1E6-8F4C-A041-5846A17C0A9F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383E026-2A56-0D45-80CF-E43F55A49440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D0C9EBB-CD8D-DF4E-A1A5-52F71BA6B20B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387C98F-9D64-B748-9021-FE4F0C4D1F39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7B2E95D-EE1F-E84F-90AC-E0F45020D8AA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E1827F9-7A13-2D44-8AD2-4637670E8512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-107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-107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-107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-107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-107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-107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-107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-107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7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7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7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tiff"/><Relationship Id="rId3" Type="http://schemas.openxmlformats.org/officeDocument/2006/relationships/image" Target="../media/image2.png"/><Relationship Id="rId7" Type="http://schemas.openxmlformats.org/officeDocument/2006/relationships/image" Target="../media/image13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tiff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emf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tiff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tiff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tiff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3.wdp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tiff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tiff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4.wdp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tiff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072" y="2029610"/>
            <a:ext cx="9144001" cy="4680520"/>
          </a:xfrm>
        </p:spPr>
        <p:txBody>
          <a:bodyPr/>
          <a:lstStyle/>
          <a:p>
            <a:r>
              <a:rPr lang="en-US" sz="2800" b="1" dirty="0">
                <a:solidFill>
                  <a:srgbClr val="002060"/>
                </a:solidFill>
                <a:latin typeface="Arial Rounded MT Bold" panose="020F0704030504030204" pitchFamily="34" charset="77"/>
              </a:rPr>
              <a:t>Vaccine Selection: Decision Making in Real-Time</a:t>
            </a:r>
            <a:br>
              <a:rPr lang="en-US" sz="2800" b="1" dirty="0">
                <a:solidFill>
                  <a:srgbClr val="002060"/>
                </a:solidFill>
                <a:latin typeface="Arial Rounded MT Bold" panose="020F0704030504030204" pitchFamily="34" charset="77"/>
              </a:rPr>
            </a:br>
            <a:r>
              <a:rPr lang="en-US" sz="2800" b="1" dirty="0">
                <a:solidFill>
                  <a:srgbClr val="002060"/>
                </a:solidFill>
                <a:latin typeface="Arial Rounded MT Bold" panose="020F0704030504030204" pitchFamily="34" charset="77"/>
              </a:rPr>
              <a:t>During a Pandemic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/>
            </a:r>
            <a:br>
              <a:rPr lang="en-US" sz="4800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</a:b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/>
            </a:r>
            <a:b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</a:b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CAPT Conference Keynote Lecture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/>
            </a:r>
            <a:b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</a:b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/>
            </a:r>
            <a:b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</a:b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/>
            </a:r>
            <a:b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</a:br>
            <a:r>
              <a:rPr lang="en-US" sz="2400" b="1" dirty="0">
                <a:solidFill>
                  <a:srgbClr val="002060"/>
                </a:solidFill>
                <a:latin typeface="Arial Narrow" panose="020B0606020202030204" pitchFamily="34" charset="0"/>
              </a:rPr>
              <a:t>Dr. D. Lorne Tyrrell</a:t>
            </a:r>
            <a:br>
              <a:rPr lang="en-US" sz="2400" b="1" dirty="0">
                <a:solidFill>
                  <a:srgbClr val="002060"/>
                </a:solidFill>
                <a:latin typeface="Arial Narrow" panose="020B0606020202030204" pitchFamily="34" charset="0"/>
              </a:rPr>
            </a:br>
            <a:r>
              <a:rPr lang="en-US" sz="1800" dirty="0">
                <a:solidFill>
                  <a:srgbClr val="002060"/>
                </a:solidFill>
                <a:latin typeface="Arial Narrow" panose="020B0606020202030204" pitchFamily="34" charset="0"/>
              </a:rPr>
              <a:t>Distinguished University Professor</a:t>
            </a:r>
            <a:r>
              <a:rPr lang="en-US" sz="1600" dirty="0">
                <a:solidFill>
                  <a:srgbClr val="002060"/>
                </a:solidFill>
                <a:latin typeface="Arial Narrow" panose="020B0606020202030204" pitchFamily="34" charset="0"/>
              </a:rPr>
              <a:t/>
            </a:r>
            <a:br>
              <a:rPr lang="en-US" sz="1600" dirty="0">
                <a:solidFill>
                  <a:srgbClr val="002060"/>
                </a:solidFill>
                <a:latin typeface="Arial Narrow" panose="020B0606020202030204" pitchFamily="34" charset="0"/>
              </a:rPr>
            </a:br>
            <a:r>
              <a:rPr lang="en-US" sz="1800" dirty="0">
                <a:solidFill>
                  <a:srgbClr val="002060"/>
                </a:solidFill>
                <a:latin typeface="Arial Narrow" panose="020B0606020202030204" pitchFamily="34" charset="0"/>
              </a:rPr>
              <a:t>Founding Director, Li Ka Shing Institute of Virology</a:t>
            </a:r>
            <a:br>
              <a:rPr lang="en-US" sz="1800" dirty="0">
                <a:solidFill>
                  <a:srgbClr val="002060"/>
                </a:solidFill>
                <a:latin typeface="Arial Narrow" panose="020B0606020202030204" pitchFamily="34" charset="0"/>
              </a:rPr>
            </a:br>
            <a:r>
              <a:rPr lang="en-US" sz="1800" dirty="0">
                <a:solidFill>
                  <a:srgbClr val="002060"/>
                </a:solidFill>
                <a:latin typeface="Arial Narrow" panose="020B0606020202030204" pitchFamily="34" charset="0"/>
              </a:rPr>
              <a:t>University of Alberta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/>
            </a:r>
            <a:br>
              <a:rPr lang="en-US" sz="2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</a:b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/>
            </a:r>
            <a:br>
              <a:rPr lang="en-US" sz="2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</a:b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October 26, 2021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72" y="116632"/>
            <a:ext cx="9150072" cy="193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 bwMode="auto">
          <a:xfrm>
            <a:off x="395536" y="3212976"/>
            <a:ext cx="8352928" cy="0"/>
          </a:xfrm>
          <a:prstGeom prst="line">
            <a:avLst/>
          </a:prstGeom>
          <a:ln>
            <a:solidFill>
              <a:srgbClr val="002060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36554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" t="20255" r="1076" b="28459"/>
          <a:stretch/>
        </p:blipFill>
        <p:spPr bwMode="auto">
          <a:xfrm>
            <a:off x="1064" y="627398"/>
            <a:ext cx="9142936" cy="85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84034" y="627398"/>
            <a:ext cx="8882797" cy="854328"/>
          </a:xfrm>
        </p:spPr>
        <p:txBody>
          <a:bodyPr/>
          <a:lstStyle/>
          <a:p>
            <a:pPr algn="l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Iceland’s Strategy to Contain COVID-19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3" name="Picture 12" descr="Z:\LKSIoV LOGOS\UofA-LKSIoV Logos\UA-LKS-COLOUR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158" y="6267833"/>
            <a:ext cx="2529205" cy="5562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Straight Connector 13"/>
          <p:cNvCxnSpPr/>
          <p:nvPr/>
        </p:nvCxnSpPr>
        <p:spPr bwMode="auto">
          <a:xfrm>
            <a:off x="0" y="6093296"/>
            <a:ext cx="914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3333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074" name="Picture 2" descr="C:\Users\carlasalvado\Desktop\LiKaShing_small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8" b="16327"/>
          <a:stretch/>
        </p:blipFill>
        <p:spPr bwMode="auto">
          <a:xfrm>
            <a:off x="184035" y="6291954"/>
            <a:ext cx="1723669" cy="48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359532" y="1772816"/>
            <a:ext cx="8424936" cy="2621199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eaLnBrk="1" hangingPunct="1">
              <a:spcBef>
                <a:spcPts val="0"/>
              </a:spcBef>
            </a:pPr>
            <a:endParaRPr lang="en-US" sz="16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spcBef>
                <a:spcPts val="0"/>
              </a:spcBef>
              <a:buNone/>
            </a:pPr>
            <a:endParaRPr lang="en-US" sz="20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21E92E5-F155-1248-B5DB-C254E5B1423B}"/>
              </a:ext>
            </a:extLst>
          </p:cNvPr>
          <p:cNvSpPr/>
          <p:nvPr/>
        </p:nvSpPr>
        <p:spPr>
          <a:xfrm>
            <a:off x="2042158" y="6145853"/>
            <a:ext cx="4572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CA" sz="1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Scudellari</a:t>
            </a:r>
            <a:r>
              <a:rPr lang="en-CA" sz="1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M. How Iceland hammered COVID with science. Nature. 2020 Nov;587(7835):536-539. </a:t>
            </a:r>
            <a:r>
              <a:rPr lang="en-CA" sz="1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</a:t>
            </a:r>
            <a:r>
              <a:rPr lang="en-CA" sz="1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10.1038/d41586-020-03284-3. PMID: 33239802.</a:t>
            </a:r>
            <a:endParaRPr lang="en-US" sz="11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DEC001E-24AB-D244-A799-2563EDC08D33}"/>
              </a:ext>
            </a:extLst>
          </p:cNvPr>
          <p:cNvSpPr/>
          <p:nvPr/>
        </p:nvSpPr>
        <p:spPr>
          <a:xfrm>
            <a:off x="359532" y="1656262"/>
            <a:ext cx="842493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Tracked the health of every person who has tested positive for COVID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Sequenced the genetic material of each viral isolate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Screened more than half of the island’s 368,000 residents for infection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~1/2 of infected people are asymptomatic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Children are much less likely to become sick than adults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Prevented deaths: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Reports fewer than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7/100,000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people, vs.</a:t>
            </a:r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80/100,000</a:t>
            </a:r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USA and the UK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Severe lockdowns estimated to reduced transmission by 98%</a:t>
            </a:r>
          </a:p>
        </p:txBody>
      </p:sp>
    </p:spTree>
    <p:extLst>
      <p:ext uri="{BB962C8B-B14F-4D97-AF65-F5344CB8AC3E}">
        <p14:creationId xmlns:p14="http://schemas.microsoft.com/office/powerpoint/2010/main" val="36692736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" t="20255" r="1076" b="28459"/>
          <a:stretch/>
        </p:blipFill>
        <p:spPr bwMode="auto">
          <a:xfrm>
            <a:off x="1064" y="627398"/>
            <a:ext cx="9142936" cy="85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84035" y="627398"/>
            <a:ext cx="8959328" cy="854328"/>
          </a:xfrm>
        </p:spPr>
        <p:txBody>
          <a:bodyPr/>
          <a:lstStyle/>
          <a:p>
            <a:pPr algn="l"/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Canada’s COVID-19 Vaccine Task Force 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(June 6, 2020)</a:t>
            </a:r>
            <a:endParaRPr lang="en-US" sz="3000" b="1" dirty="0">
              <a:solidFill>
                <a:schemeClr val="accent6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46996" y="1700808"/>
            <a:ext cx="8568952" cy="4223780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400" b="1" ker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Co-chairs</a:t>
            </a:r>
            <a:r>
              <a:rPr lang="en-US" sz="1400" ker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Joanne Langley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ker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			J. Mark </a:t>
            </a:r>
            <a:r>
              <a:rPr lang="en-US" sz="1400" kern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Lievonen</a:t>
            </a:r>
            <a:endParaRPr lang="en-US" sz="1400" ker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400" ker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400" b="1" ker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 Members</a:t>
            </a:r>
            <a:r>
              <a:rPr lang="en-US" sz="1400" ker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Alan Bernstein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ker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Robert </a:t>
            </a:r>
            <a:r>
              <a:rPr lang="en-US" sz="1400" kern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Brunham</a:t>
            </a:r>
            <a:endParaRPr lang="en-US" sz="1400" ker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400" ker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Michael De Wilde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ker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Bartha </a:t>
            </a:r>
            <a:r>
              <a:rPr lang="en-US" sz="1400" kern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Knoppers</a:t>
            </a:r>
            <a:endParaRPr lang="en-US" sz="1400" ker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400" ker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Christopher </a:t>
            </a:r>
            <a:r>
              <a:rPr lang="en-US" sz="1400" kern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Procyshyn</a:t>
            </a:r>
            <a:endParaRPr lang="en-US" sz="1400" ker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400" ker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Benjamin </a:t>
            </a:r>
            <a:r>
              <a:rPr lang="en-US" sz="1400" kern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Rovinski</a:t>
            </a:r>
            <a:endParaRPr lang="en-US" sz="1400" ker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400" ker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D. Lorne Tyrrell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ker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Sylvia van </a:t>
            </a:r>
            <a:r>
              <a:rPr lang="en-US" sz="1400" kern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drunen</a:t>
            </a:r>
            <a:r>
              <a:rPr lang="en-US" sz="1400" ker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Little-van den </a:t>
            </a:r>
            <a:r>
              <a:rPr lang="en-US" sz="1400" kern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Hurk</a:t>
            </a:r>
            <a:endParaRPr lang="en-US" sz="1400" ker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400" ker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André </a:t>
            </a:r>
            <a:r>
              <a:rPr lang="en-US" sz="1400" kern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Veillette</a:t>
            </a:r>
            <a:endParaRPr lang="en-US" sz="1400" ker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400" ker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400" b="1" ker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Ex-Officio Members</a:t>
            </a:r>
            <a:r>
              <a:rPr lang="en-US" sz="1400" ker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Mona </a:t>
            </a:r>
            <a:r>
              <a:rPr lang="en-US" sz="1400" kern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Nemer</a:t>
            </a:r>
            <a:endParaRPr lang="en-US" sz="1400" ker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400" ker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Public Health Agency of Canada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ker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Simon Kennedy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ker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Stephen Lucas</a:t>
            </a:r>
          </a:p>
          <a:p>
            <a:pPr marL="0" indent="0">
              <a:spcBef>
                <a:spcPts val="0"/>
              </a:spcBef>
              <a:buNone/>
            </a:pPr>
            <a:endParaRPr lang="en-US" sz="1400" ker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400" b="1" ker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Secretariat	</a:t>
            </a:r>
            <a:r>
              <a:rPr lang="en-US" sz="1400" ker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Roger Scott-Douglas</a:t>
            </a:r>
          </a:p>
          <a:p>
            <a:pPr marL="800100" lvl="1" indent="-342900" eaLnBrk="1" hangingPunct="1">
              <a:spcBef>
                <a:spcPts val="0"/>
              </a:spcBef>
              <a:buFont typeface="+mj-lt"/>
              <a:buAutoNum type="arabicPeriod"/>
            </a:pPr>
            <a:endParaRPr lang="en-US" sz="1400" ker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spcBef>
                <a:spcPts val="0"/>
              </a:spcBef>
            </a:pPr>
            <a:endParaRPr lang="en-CA" sz="1400" ker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Z:\LKSIoV LOGOS\UofA-LKSIoV Logos\UA-LKS-COLOUR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158" y="6267833"/>
            <a:ext cx="2529205" cy="5562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Straight Connector 13"/>
          <p:cNvCxnSpPr/>
          <p:nvPr/>
        </p:nvCxnSpPr>
        <p:spPr bwMode="auto">
          <a:xfrm>
            <a:off x="0" y="6237312"/>
            <a:ext cx="914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3333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074" name="Picture 2" descr="C:\Users\carlasalvado\Desktop\LiKaShing_small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8" b="16327"/>
          <a:stretch/>
        </p:blipFill>
        <p:spPr bwMode="auto">
          <a:xfrm>
            <a:off x="184035" y="6291954"/>
            <a:ext cx="1723669" cy="48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5376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" t="20255" r="1076" b="28459"/>
          <a:stretch/>
        </p:blipFill>
        <p:spPr bwMode="auto">
          <a:xfrm>
            <a:off x="1064" y="627398"/>
            <a:ext cx="9142936" cy="85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467544" y="1773593"/>
            <a:ext cx="7812868" cy="4104455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0" indent="0">
              <a:buNone/>
            </a:pPr>
            <a:r>
              <a:rPr lang="en-US" sz="28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Vaccines for Canada: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Effective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Timely Access</a:t>
            </a:r>
            <a:r>
              <a:rPr lang="en-US" sz="16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eaLnBrk="1" hangingPunct="1">
              <a:spcBef>
                <a:spcPts val="0"/>
              </a:spcBef>
            </a:pPr>
            <a:endParaRPr lang="en-US" sz="24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</a:pPr>
            <a:endParaRPr lang="en-US" sz="24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</a:pPr>
            <a:r>
              <a:rPr lang="en-US" sz="24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Vaccines are critical to controlling this pandemic</a:t>
            </a:r>
          </a:p>
          <a:p>
            <a:pPr lvl="1" eaLnBrk="1" hangingPunct="1">
              <a:spcBef>
                <a:spcPts val="0"/>
              </a:spcBef>
            </a:pPr>
            <a:endParaRPr lang="en-CA" sz="20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Z:\LKSIoV LOGOS\UofA-LKSIoV Logos\UA-LKS-COLOUR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158" y="6267833"/>
            <a:ext cx="2529205" cy="5562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Straight Connector 13"/>
          <p:cNvCxnSpPr/>
          <p:nvPr/>
        </p:nvCxnSpPr>
        <p:spPr bwMode="auto">
          <a:xfrm>
            <a:off x="0" y="6237312"/>
            <a:ext cx="914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3333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074" name="Picture 2" descr="C:\Users\carlasalvado\Desktop\LiKaShing_small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8" b="16327"/>
          <a:stretch/>
        </p:blipFill>
        <p:spPr bwMode="auto">
          <a:xfrm>
            <a:off x="184035" y="6291954"/>
            <a:ext cx="1723669" cy="48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84035" y="627398"/>
            <a:ext cx="8959328" cy="854328"/>
          </a:xfrm>
        </p:spPr>
        <p:txBody>
          <a:bodyPr/>
          <a:lstStyle/>
          <a:p>
            <a:pPr algn="l"/>
            <a:r>
              <a:rPr lang="en-US" sz="240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Canada’s COVID-19 Vaccine Task Force Mandate</a:t>
            </a:r>
            <a:endParaRPr lang="en-US" sz="2400" b="1">
              <a:solidFill>
                <a:schemeClr val="accent6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459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" t="20255" r="1076" b="28459"/>
          <a:stretch/>
        </p:blipFill>
        <p:spPr bwMode="auto">
          <a:xfrm>
            <a:off x="1064" y="627398"/>
            <a:ext cx="9142936" cy="85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84035" y="627398"/>
            <a:ext cx="8959328" cy="854328"/>
          </a:xfrm>
        </p:spPr>
        <p:txBody>
          <a:bodyPr/>
          <a:lstStyle/>
          <a:p>
            <a:pPr algn="l"/>
            <a:r>
              <a:rPr lang="en-US" sz="3200" b="1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Vaccine Safety – Critically Important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50872" y="1916831"/>
            <a:ext cx="8568952" cy="3672408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r>
              <a:rPr lang="en-US" sz="24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Vaccines</a:t>
            </a:r>
            <a:r>
              <a:rPr lang="en-US" sz="24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large populations of </a:t>
            </a:r>
            <a:r>
              <a:rPr lang="en-US" sz="24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healthy people</a:t>
            </a:r>
          </a:p>
          <a:p>
            <a:endParaRPr lang="en-US" sz="24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kern="0" dirty="0">
                <a:solidFill>
                  <a:srgbClr val="008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Antivirals </a:t>
            </a:r>
            <a:r>
              <a:rPr lang="en-US" sz="24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used in </a:t>
            </a:r>
            <a:r>
              <a:rPr lang="en-US" sz="2400" b="1" kern="0" dirty="0">
                <a:solidFill>
                  <a:srgbClr val="008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 with disease</a:t>
            </a:r>
          </a:p>
          <a:p>
            <a:pPr lvl="1"/>
            <a:r>
              <a:rPr lang="en-US" sz="18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tolerance as there is a balance of safety and benefits	</a:t>
            </a:r>
          </a:p>
          <a:p>
            <a:pPr marL="457200" lvl="1" indent="0" eaLnBrk="1" hangingPunct="1">
              <a:spcBef>
                <a:spcPts val="0"/>
              </a:spcBef>
              <a:buNone/>
            </a:pPr>
            <a:endParaRPr lang="en-US" sz="24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</a:pPr>
            <a:endParaRPr lang="en-CA" sz="28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Z:\LKSIoV LOGOS\UofA-LKSIoV Logos\UA-LKS-COLOUR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158" y="6267833"/>
            <a:ext cx="2529205" cy="5562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Straight Connector 13"/>
          <p:cNvCxnSpPr/>
          <p:nvPr/>
        </p:nvCxnSpPr>
        <p:spPr bwMode="auto">
          <a:xfrm>
            <a:off x="0" y="6237312"/>
            <a:ext cx="914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3333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074" name="Picture 2" descr="C:\Users\carlasalvado\Desktop\LiKaShing_small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8" b="16327"/>
          <a:stretch/>
        </p:blipFill>
        <p:spPr bwMode="auto">
          <a:xfrm>
            <a:off x="184035" y="6291954"/>
            <a:ext cx="1723669" cy="48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61398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" t="20255" r="1076" b="28459"/>
          <a:stretch/>
        </p:blipFill>
        <p:spPr bwMode="auto">
          <a:xfrm>
            <a:off x="1064" y="627398"/>
            <a:ext cx="9142936" cy="85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79512" y="658518"/>
            <a:ext cx="8959328" cy="792088"/>
          </a:xfrm>
        </p:spPr>
        <p:txBody>
          <a:bodyPr/>
          <a:lstStyle/>
          <a:p>
            <a:pPr algn="l"/>
            <a:r>
              <a:rPr lang="en-US" sz="2800" b="1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SARS CoV-2: ACE-2 Receptor Interaction</a:t>
            </a:r>
            <a:endParaRPr lang="en-US" sz="2800" b="1">
              <a:solidFill>
                <a:schemeClr val="accent6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3" name="Picture 12" descr="Z:\LKSIoV LOGOS\UofA-LKSIoV Logos\UA-LKS-COLOUR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6257116"/>
            <a:ext cx="2529205" cy="5562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Straight Connector 13"/>
          <p:cNvCxnSpPr/>
          <p:nvPr/>
        </p:nvCxnSpPr>
        <p:spPr bwMode="auto">
          <a:xfrm>
            <a:off x="0" y="6237312"/>
            <a:ext cx="914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3333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074" name="Picture 2" descr="C:\Users\carlasalvado\Desktop\LiKaShing_small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8" b="16327"/>
          <a:stretch/>
        </p:blipFill>
        <p:spPr bwMode="auto">
          <a:xfrm>
            <a:off x="184035" y="6291954"/>
            <a:ext cx="1723669" cy="48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499D777-1651-3841-B419-6211B5B26295}"/>
              </a:ext>
            </a:extLst>
          </p:cNvPr>
          <p:cNvSpPr/>
          <p:nvPr/>
        </p:nvSpPr>
        <p:spPr>
          <a:xfrm>
            <a:off x="2375756" y="6291954"/>
            <a:ext cx="37444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1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Figure adapted from: https://</a:t>
            </a:r>
            <a:r>
              <a:rPr lang="en-CA" sz="100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ecanews.org</a:t>
            </a:r>
            <a:r>
              <a:rPr lang="en-CA" sz="1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/blog/what-role-can-crystallography-play-in-the-fight-against-covid-19/</a:t>
            </a:r>
            <a:endParaRPr lang="en-US" sz="10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772816"/>
            <a:ext cx="6178995" cy="425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55904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" t="20255" r="1076" b="28459"/>
          <a:stretch/>
        </p:blipFill>
        <p:spPr bwMode="auto">
          <a:xfrm>
            <a:off x="1064" y="627398"/>
            <a:ext cx="9142936" cy="85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79512" y="658518"/>
            <a:ext cx="8959328" cy="792088"/>
          </a:xfrm>
        </p:spPr>
        <p:txBody>
          <a:bodyPr/>
          <a:lstStyle/>
          <a:p>
            <a:pPr algn="l"/>
            <a:r>
              <a:rPr lang="en-US" sz="3200" b="1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SARS-CoV-2 Virus</a:t>
            </a:r>
            <a:endParaRPr lang="en-US" sz="3200" b="1">
              <a:solidFill>
                <a:schemeClr val="accent6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3" name="Picture 12" descr="Z:\LKSIoV LOGOS\UofA-LKSIoV Logos\UA-LKS-COLOUR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6257116"/>
            <a:ext cx="2529205" cy="5562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Straight Connector 13"/>
          <p:cNvCxnSpPr/>
          <p:nvPr/>
        </p:nvCxnSpPr>
        <p:spPr bwMode="auto">
          <a:xfrm>
            <a:off x="0" y="6237312"/>
            <a:ext cx="914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3333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074" name="Picture 2" descr="C:\Users\carlasalvado\Desktop\LiKaShing_small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8" b="16327"/>
          <a:stretch/>
        </p:blipFill>
        <p:spPr bwMode="auto">
          <a:xfrm>
            <a:off x="184035" y="6291954"/>
            <a:ext cx="1723669" cy="48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558206"/>
            <a:ext cx="4225848" cy="4430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1042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" t="20255" r="1076" b="28459"/>
          <a:stretch/>
        </p:blipFill>
        <p:spPr bwMode="auto">
          <a:xfrm>
            <a:off x="1064" y="627398"/>
            <a:ext cx="9142936" cy="85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79512" y="658518"/>
            <a:ext cx="8959328" cy="792088"/>
          </a:xfrm>
        </p:spPr>
        <p:txBody>
          <a:bodyPr/>
          <a:lstStyle/>
          <a:p>
            <a:pPr algn="l"/>
            <a:r>
              <a:rPr lang="en-US" sz="2800" b="1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SARS CoV-2 </a:t>
            </a:r>
            <a:br>
              <a:rPr lang="en-US" sz="2800" b="1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en-US" sz="2800" b="1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Single Stranded RNA Genome</a:t>
            </a:r>
            <a:endParaRPr lang="en-US" sz="2800" b="1">
              <a:solidFill>
                <a:schemeClr val="accent6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3" name="Picture 12" descr="Z:\LKSIoV LOGOS\UofA-LKSIoV Logos\UA-LKS-COLOUR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6257116"/>
            <a:ext cx="2529205" cy="5562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Straight Connector 13"/>
          <p:cNvCxnSpPr/>
          <p:nvPr/>
        </p:nvCxnSpPr>
        <p:spPr bwMode="auto">
          <a:xfrm>
            <a:off x="0" y="6237312"/>
            <a:ext cx="914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3333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074" name="Picture 2" descr="C:\Users\carlasalvado\Desktop\LiKaShing_small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8" b="16327"/>
          <a:stretch/>
        </p:blipFill>
        <p:spPr bwMode="auto">
          <a:xfrm>
            <a:off x="184035" y="6291954"/>
            <a:ext cx="1723669" cy="48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2088B95-B00B-864B-A650-55F0BE4A076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0862"/>
          <a:stretch/>
        </p:blipFill>
        <p:spPr>
          <a:xfrm>
            <a:off x="1265926" y="1615820"/>
            <a:ext cx="6786500" cy="431987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499D777-1651-3841-B419-6211B5B26295}"/>
              </a:ext>
            </a:extLst>
          </p:cNvPr>
          <p:cNvSpPr/>
          <p:nvPr/>
        </p:nvSpPr>
        <p:spPr>
          <a:xfrm>
            <a:off x="1979712" y="6287662"/>
            <a:ext cx="47525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1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Figure adapted from: </a:t>
            </a:r>
            <a:r>
              <a:rPr lang="en-CA" sz="100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Cascella</a:t>
            </a:r>
            <a:r>
              <a:rPr lang="en-CA" sz="1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M, et al. Available from: https://</a:t>
            </a:r>
            <a:r>
              <a:rPr lang="en-CA" sz="100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www.ncbi.nlm.nih.gov</a:t>
            </a:r>
            <a:r>
              <a:rPr lang="en-CA" sz="1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/books/NBK554776/figure/article-52171.image.f5/</a:t>
            </a:r>
            <a:endParaRPr lang="en-US" sz="10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5796136" y="4149080"/>
            <a:ext cx="1224136" cy="1851010"/>
          </a:xfrm>
          <a:prstGeom prst="ellipse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107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84BC76F-CD1E-054F-86E8-612CAFE912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3768" y="3284535"/>
            <a:ext cx="635586" cy="11023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5944A4E-AA82-F64B-9804-FDCE5F0C0D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40721" y="3533592"/>
            <a:ext cx="1046522" cy="1374992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BF760BAB-2F72-6E42-B83A-5C8E92964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30" y="4386880"/>
            <a:ext cx="1621140" cy="1699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33435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" t="20255" r="1076" b="28459"/>
          <a:stretch/>
        </p:blipFill>
        <p:spPr bwMode="auto">
          <a:xfrm>
            <a:off x="1064" y="548680"/>
            <a:ext cx="9142936" cy="85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06147" y="548681"/>
            <a:ext cx="8959328" cy="854328"/>
          </a:xfrm>
        </p:spPr>
        <p:txBody>
          <a:bodyPr/>
          <a:lstStyle/>
          <a:p>
            <a:pPr algn="l"/>
            <a:r>
              <a:rPr lang="en-US" sz="2600" b="1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Vaccine Production: </a:t>
            </a:r>
            <a:br>
              <a:rPr lang="en-US" sz="2600" b="1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en-US" sz="2600" b="1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New Platforms – Faster Development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08698" y="1613552"/>
            <a:ext cx="8568952" cy="4511811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914400" lvl="1" indent="-457200" eaLnBrk="1" hangingPunct="1">
              <a:spcBef>
                <a:spcPts val="0"/>
              </a:spcBef>
              <a:buFont typeface="+mj-lt"/>
              <a:buAutoNum type="arabicPeriod"/>
            </a:pP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Inactivated vaccines</a:t>
            </a:r>
          </a:p>
          <a:p>
            <a:pPr marL="914400" lvl="1" indent="-457200" eaLnBrk="1" hangingPunct="1">
              <a:spcBef>
                <a:spcPts val="0"/>
              </a:spcBef>
              <a:buFont typeface="+mj-lt"/>
              <a:buAutoNum type="arabicPeriod"/>
            </a:pPr>
            <a:endParaRPr lang="en-US" sz="18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 eaLnBrk="1" hangingPunct="1">
              <a:spcBef>
                <a:spcPts val="0"/>
              </a:spcBef>
              <a:buFont typeface="+mj-lt"/>
              <a:buAutoNum type="arabicPeriod"/>
            </a:pPr>
            <a:r>
              <a:rPr lang="en-US" sz="18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 attenuated vaccines</a:t>
            </a:r>
          </a:p>
          <a:p>
            <a:pPr marL="914400" lvl="1" indent="-457200" eaLnBrk="1" hangingPunct="1">
              <a:spcBef>
                <a:spcPts val="0"/>
              </a:spcBef>
              <a:buFont typeface="+mj-lt"/>
              <a:buAutoNum type="arabicPeriod"/>
            </a:pPr>
            <a:endParaRPr lang="en-US" sz="1800" kern="0" dirty="0">
              <a:solidFill>
                <a:srgbClr val="9411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 eaLnBrk="1" hangingPunct="1">
              <a:spcBef>
                <a:spcPts val="0"/>
              </a:spcBef>
              <a:buFont typeface="+mj-lt"/>
              <a:buAutoNum type="arabicPeriod"/>
            </a:pPr>
            <a:r>
              <a:rPr lang="en-US" sz="20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Vector delivered (e.g. adenovirus)</a:t>
            </a:r>
          </a:p>
          <a:p>
            <a:pPr marL="914400" lvl="1" indent="-457200" eaLnBrk="1" hangingPunct="1">
              <a:spcBef>
                <a:spcPts val="0"/>
              </a:spcBef>
              <a:buFont typeface="+mj-lt"/>
              <a:buAutoNum type="arabicPeriod"/>
            </a:pPr>
            <a:endParaRPr lang="en-US" sz="2000" kern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 eaLnBrk="1" hangingPunct="1">
              <a:spcBef>
                <a:spcPts val="0"/>
              </a:spcBef>
              <a:buFont typeface="+mj-lt"/>
              <a:buAutoNum type="arabicPeriod"/>
            </a:pPr>
            <a:r>
              <a:rPr lang="en-US" sz="20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mRNA vaccines</a:t>
            </a:r>
          </a:p>
          <a:p>
            <a:pPr marL="914400" lvl="1" indent="-457200" eaLnBrk="1" hangingPunct="1">
              <a:spcBef>
                <a:spcPts val="0"/>
              </a:spcBef>
              <a:buFont typeface="+mj-lt"/>
              <a:buAutoNum type="arabicPeriod"/>
            </a:pPr>
            <a:endParaRPr lang="en-US" sz="1800" kern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 eaLnBrk="1" hangingPunct="1">
              <a:spcBef>
                <a:spcPts val="0"/>
              </a:spcBef>
              <a:buFont typeface="+mj-lt"/>
              <a:buAutoNum type="arabicPeriod"/>
            </a:pPr>
            <a:r>
              <a:rPr lang="en-US" sz="1800" kern="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saRNA</a:t>
            </a:r>
            <a:r>
              <a:rPr lang="en-US" sz="18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vaccines</a:t>
            </a:r>
          </a:p>
          <a:p>
            <a:pPr marL="914400" lvl="1" indent="-457200" eaLnBrk="1" hangingPunct="1">
              <a:spcBef>
                <a:spcPts val="0"/>
              </a:spcBef>
              <a:buFont typeface="+mj-lt"/>
              <a:buAutoNum type="arabicPeriod"/>
            </a:pPr>
            <a:endParaRPr lang="en-US" sz="18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 eaLnBrk="1" hangingPunct="1">
              <a:spcBef>
                <a:spcPts val="0"/>
              </a:spcBef>
              <a:buFont typeface="+mj-lt"/>
              <a:buAutoNum type="arabicPeriod"/>
            </a:pPr>
            <a:r>
              <a:rPr lang="en-US" sz="18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 subunit vaccines</a:t>
            </a:r>
          </a:p>
          <a:p>
            <a:pPr marL="914400" lvl="1" indent="-457200" eaLnBrk="1" hangingPunct="1">
              <a:spcBef>
                <a:spcPts val="0"/>
              </a:spcBef>
              <a:buFont typeface="+mj-lt"/>
              <a:buAutoNum type="arabicPeriod"/>
            </a:pPr>
            <a:endParaRPr lang="en-US" sz="18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 eaLnBrk="1" hangingPunct="1">
              <a:spcBef>
                <a:spcPts val="0"/>
              </a:spcBef>
              <a:buFont typeface="+mj-lt"/>
              <a:buAutoNum type="arabicPeriod"/>
            </a:pPr>
            <a:r>
              <a:rPr lang="en-US" sz="20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Virus-like particles</a:t>
            </a:r>
          </a:p>
          <a:p>
            <a:pPr marL="914400" lvl="1" indent="-457200" eaLnBrk="1" hangingPunct="1">
              <a:spcBef>
                <a:spcPts val="0"/>
              </a:spcBef>
              <a:buFont typeface="+mj-lt"/>
              <a:buAutoNum type="arabicPeriod"/>
            </a:pPr>
            <a:endParaRPr lang="en-US" sz="1800" kern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 eaLnBrk="1" hangingPunct="1">
              <a:spcBef>
                <a:spcPts val="0"/>
              </a:spcBef>
              <a:buFont typeface="+mj-lt"/>
              <a:buAutoNum type="arabicPeriod"/>
            </a:pPr>
            <a:r>
              <a:rPr lang="en-US" sz="18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DNA vaccines</a:t>
            </a:r>
          </a:p>
          <a:p>
            <a:pPr marL="457200" lvl="1" indent="0" eaLnBrk="1" hangingPunct="1">
              <a:spcBef>
                <a:spcPts val="0"/>
              </a:spcBef>
              <a:buNone/>
            </a:pPr>
            <a:endParaRPr lang="en-US" sz="18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eaLnBrk="1" hangingPunct="1">
              <a:spcBef>
                <a:spcPts val="0"/>
              </a:spcBef>
              <a:buNone/>
            </a:pPr>
            <a:endParaRPr lang="en-CA" sz="18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Z:\LKSIoV LOGOS\UofA-LKSIoV Logos\UA-LKS-COLOUR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158" y="6267833"/>
            <a:ext cx="2529205" cy="5562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Straight Connector 13"/>
          <p:cNvCxnSpPr/>
          <p:nvPr/>
        </p:nvCxnSpPr>
        <p:spPr bwMode="auto">
          <a:xfrm>
            <a:off x="0" y="6237312"/>
            <a:ext cx="914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3333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074" name="Picture 2" descr="C:\Users\carlasalvado\Desktop\LiKaShing_small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8" b="16327"/>
          <a:stretch/>
        </p:blipFill>
        <p:spPr bwMode="auto">
          <a:xfrm>
            <a:off x="184035" y="6291954"/>
            <a:ext cx="1723669" cy="48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03129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" t="20255" r="1076" b="28459"/>
          <a:stretch/>
        </p:blipFill>
        <p:spPr bwMode="auto">
          <a:xfrm>
            <a:off x="1064" y="627398"/>
            <a:ext cx="9142936" cy="85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84035" y="627398"/>
            <a:ext cx="8959328" cy="854328"/>
          </a:xfrm>
        </p:spPr>
        <p:txBody>
          <a:bodyPr/>
          <a:lstStyle/>
          <a:p>
            <a:pPr algn="l"/>
            <a:r>
              <a:rPr lang="en-US" sz="280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mRNA Vaccine Candidates</a:t>
            </a:r>
            <a:endParaRPr lang="en-US" sz="2800" b="1">
              <a:solidFill>
                <a:schemeClr val="accent6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297444" y="1772816"/>
            <a:ext cx="6550881" cy="864097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eaLnBrk="1" hangingPunct="1">
              <a:spcBef>
                <a:spcPts val="0"/>
              </a:spcBef>
            </a:pPr>
            <a:r>
              <a:rPr lang="en-US" sz="2000" ker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Messenger RNA (mRNA)</a:t>
            </a:r>
          </a:p>
          <a:p>
            <a:pPr lvl="1" eaLnBrk="1" hangingPunct="1">
              <a:spcBef>
                <a:spcPts val="0"/>
              </a:spcBef>
            </a:pPr>
            <a:r>
              <a:rPr lang="en-US" sz="1600" ker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Genetic instructions for the coronavirus spike protein are encoded in modified mRNA, delivered via lipid nanoparticle</a:t>
            </a:r>
          </a:p>
          <a:p>
            <a:pPr lvl="1" eaLnBrk="1" hangingPunct="1">
              <a:spcBef>
                <a:spcPts val="0"/>
              </a:spcBef>
            </a:pPr>
            <a:endParaRPr lang="en-US" sz="1600" ker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Z:\LKSIoV LOGOS\UofA-LKSIoV Logos\UA-LKS-COLOUR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158" y="6267833"/>
            <a:ext cx="2529205" cy="5562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Straight Connector 13"/>
          <p:cNvCxnSpPr/>
          <p:nvPr/>
        </p:nvCxnSpPr>
        <p:spPr bwMode="auto">
          <a:xfrm>
            <a:off x="0" y="6237312"/>
            <a:ext cx="914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3333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074" name="Picture 2" descr="C:\Users\carlasalvado\Desktop\LiKaShing_small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8" b="16327"/>
          <a:stretch/>
        </p:blipFill>
        <p:spPr bwMode="auto">
          <a:xfrm>
            <a:off x="184035" y="6291954"/>
            <a:ext cx="1723669" cy="48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3.amazonaws.com/journalism.industrydive.com/special-projects/biopharma/2020-vaccine-candidates/icon-mrn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77" y="1635769"/>
            <a:ext cx="1656184" cy="165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952410" y="3356992"/>
            <a:ext cx="7200800" cy="36004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en-US" sz="1800" b="1" ker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Benefits of mRNA vaccines over conventional approaches:</a:t>
            </a:r>
          </a:p>
        </p:txBody>
      </p:sp>
      <p:cxnSp>
        <p:nvCxnSpPr>
          <p:cNvPr id="3" name="Straight Arrow Connector 2"/>
          <p:cNvCxnSpPr/>
          <p:nvPr/>
        </p:nvCxnSpPr>
        <p:spPr bwMode="auto">
          <a:xfrm flipH="1">
            <a:off x="2032530" y="3717032"/>
            <a:ext cx="576064" cy="43204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4E8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>
            <a:off x="4788024" y="3799783"/>
            <a:ext cx="0" cy="131966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4E8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6355943" y="3717032"/>
            <a:ext cx="504056" cy="44768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4E8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" name="Rectangle 6"/>
          <p:cNvSpPr/>
          <p:nvPr/>
        </p:nvSpPr>
        <p:spPr>
          <a:xfrm>
            <a:off x="380869" y="4221088"/>
            <a:ext cx="3543058" cy="861774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ts val="0"/>
              </a:spcBef>
            </a:pPr>
            <a:r>
              <a:rPr lang="en-US" sz="1400" b="1" ker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Safety:</a:t>
            </a:r>
          </a:p>
          <a:p>
            <a:pPr marL="285750" indent="-285750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200" ker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Non-infectious</a:t>
            </a:r>
          </a:p>
          <a:p>
            <a:pPr marL="285750" indent="-285750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200" ker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mRNA does not integrate into host genome</a:t>
            </a:r>
          </a:p>
          <a:p>
            <a:pPr marL="285750" indent="-285750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200" ker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mRNA is degraded once protein is made</a:t>
            </a:r>
            <a:endParaRPr lang="en-US" sz="1100" ker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75757" y="5319162"/>
            <a:ext cx="4824535" cy="677108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ts val="0"/>
              </a:spcBef>
            </a:pPr>
            <a:r>
              <a:rPr lang="en-US" sz="1400" b="1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Efficacy:</a:t>
            </a:r>
          </a:p>
          <a:p>
            <a:pPr marL="285750" indent="-285750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2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Vaccines generate a reliable immune response</a:t>
            </a:r>
          </a:p>
          <a:p>
            <a:pPr marL="285750" indent="-285750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2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Well-tolerated by healthy individuals, with very few side effects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580112" y="4221088"/>
            <a:ext cx="3240360" cy="492443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ts val="0"/>
              </a:spcBef>
            </a:pPr>
            <a:r>
              <a:rPr lang="en-US" sz="1400" b="1" ker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Production:</a:t>
            </a:r>
          </a:p>
          <a:p>
            <a:pPr marL="285750" indent="-285750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200" ker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Vaccines can be produced more rapidly</a:t>
            </a:r>
          </a:p>
        </p:txBody>
      </p:sp>
    </p:spTree>
    <p:extLst>
      <p:ext uri="{BB962C8B-B14F-4D97-AF65-F5344CB8AC3E}">
        <p14:creationId xmlns:p14="http://schemas.microsoft.com/office/powerpoint/2010/main" val="21748436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" t="20255" r="1076" b="28459"/>
          <a:stretch/>
        </p:blipFill>
        <p:spPr bwMode="auto">
          <a:xfrm>
            <a:off x="1064" y="627398"/>
            <a:ext cx="9142936" cy="85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84035" y="627398"/>
            <a:ext cx="8959328" cy="854328"/>
          </a:xfrm>
        </p:spPr>
        <p:txBody>
          <a:bodyPr/>
          <a:lstStyle/>
          <a:p>
            <a:pPr algn="l"/>
            <a:r>
              <a:rPr lang="en-US" sz="280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mRNA Vaccine Candidates </a:t>
            </a:r>
            <a:r>
              <a:rPr lang="en-US" sz="200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(cont’d)</a:t>
            </a:r>
            <a:endParaRPr lang="en-US" sz="2800" b="1">
              <a:solidFill>
                <a:schemeClr val="accent6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339751" y="1661590"/>
            <a:ext cx="6550881" cy="864097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eaLnBrk="1" hangingPunct="1">
              <a:spcBef>
                <a:spcPts val="0"/>
              </a:spcBef>
            </a:pPr>
            <a:r>
              <a:rPr lang="en-US" sz="2000" ker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Messenger RNA (mRNA)</a:t>
            </a:r>
          </a:p>
          <a:p>
            <a:pPr lvl="1" eaLnBrk="1" hangingPunct="1">
              <a:spcBef>
                <a:spcPts val="0"/>
              </a:spcBef>
            </a:pPr>
            <a:r>
              <a:rPr lang="en-US" sz="1600" ker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Genetic instructions for the coronavirus spike protein are encoded in mRNA, delivered via lipid nanoparticle</a:t>
            </a:r>
          </a:p>
          <a:p>
            <a:pPr lvl="1" eaLnBrk="1" hangingPunct="1">
              <a:spcBef>
                <a:spcPts val="0"/>
              </a:spcBef>
            </a:pPr>
            <a:endParaRPr lang="en-US" sz="1600" ker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Z:\LKSIoV LOGOS\UofA-LKSIoV Logos\UA-LKS-COLOUR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158" y="6267833"/>
            <a:ext cx="2529205" cy="5562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Straight Connector 13"/>
          <p:cNvCxnSpPr/>
          <p:nvPr/>
        </p:nvCxnSpPr>
        <p:spPr bwMode="auto">
          <a:xfrm>
            <a:off x="0" y="6165304"/>
            <a:ext cx="914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3333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074" name="Picture 2" descr="C:\Users\carlasalvado\Desktop\LiKaShing_small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8" b="16327"/>
          <a:stretch/>
        </p:blipFill>
        <p:spPr bwMode="auto">
          <a:xfrm>
            <a:off x="184035" y="6291954"/>
            <a:ext cx="1723669" cy="48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3.amazonaws.com/journalism.industrydive.com/special-projects/biopharma/2020-vaccine-candidates/icon-mrn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44" y="1700808"/>
            <a:ext cx="1656184" cy="165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827584" y="3068960"/>
            <a:ext cx="7200800" cy="504056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en-US" sz="1800" b="1" ker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Challenges of mRNA vaccines:</a:t>
            </a:r>
          </a:p>
        </p:txBody>
      </p:sp>
      <p:cxnSp>
        <p:nvCxnSpPr>
          <p:cNvPr id="15" name="Straight Arrow Connector 14"/>
          <p:cNvCxnSpPr>
            <a:cxnSpLocks/>
          </p:cNvCxnSpPr>
          <p:nvPr/>
        </p:nvCxnSpPr>
        <p:spPr bwMode="auto">
          <a:xfrm flipH="1">
            <a:off x="2483768" y="3407148"/>
            <a:ext cx="648074" cy="61632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4E8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" name="Rectangle 3"/>
          <p:cNvSpPr/>
          <p:nvPr/>
        </p:nvSpPr>
        <p:spPr>
          <a:xfrm>
            <a:off x="157968" y="4126000"/>
            <a:ext cx="4413392" cy="861774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ts val="0"/>
              </a:spcBef>
            </a:pPr>
            <a:r>
              <a:rPr lang="en-US" sz="1400" b="1" ker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Delivery:</a:t>
            </a:r>
          </a:p>
          <a:p>
            <a:pPr marL="171450" indent="-171450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200" ker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 RNA in the body is quickly broken down</a:t>
            </a:r>
          </a:p>
          <a:p>
            <a:pPr marL="171450" indent="-171450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200" ker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Modified mRNA is incorporated into packaged into particles or liposomes</a:t>
            </a:r>
          </a:p>
        </p:txBody>
      </p:sp>
      <p:cxnSp>
        <p:nvCxnSpPr>
          <p:cNvPr id="16" name="Straight Arrow Connector 15"/>
          <p:cNvCxnSpPr/>
          <p:nvPr/>
        </p:nvCxnSpPr>
        <p:spPr bwMode="auto">
          <a:xfrm>
            <a:off x="6012160" y="3428999"/>
            <a:ext cx="504056" cy="44768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4E8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4824029" y="3941334"/>
            <a:ext cx="3960439" cy="1231106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ts val="0"/>
              </a:spcBef>
            </a:pPr>
            <a:r>
              <a:rPr lang="en-US" sz="1400" b="1" ker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Storage:</a:t>
            </a:r>
          </a:p>
          <a:p>
            <a:pPr marL="171450" indent="-171450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200" ker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RNA vaccines, like conventional vaccines, need to be frozen or refrigerated</a:t>
            </a:r>
          </a:p>
          <a:p>
            <a:pPr marL="171450" indent="-171450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200" ker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Storage outside the cold chain?</a:t>
            </a:r>
          </a:p>
          <a:p>
            <a:pPr marL="628650" lvl="1" indent="-171450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200" ker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Suitable for use in countries with limited or no refrigeration facilities</a:t>
            </a:r>
          </a:p>
        </p:txBody>
      </p:sp>
    </p:spTree>
    <p:extLst>
      <p:ext uri="{BB962C8B-B14F-4D97-AF65-F5344CB8AC3E}">
        <p14:creationId xmlns:p14="http://schemas.microsoft.com/office/powerpoint/2010/main" val="33438410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" t="20255" r="1076" b="28459"/>
          <a:stretch/>
        </p:blipFill>
        <p:spPr bwMode="auto">
          <a:xfrm>
            <a:off x="1064" y="627398"/>
            <a:ext cx="9142936" cy="85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84035" y="627398"/>
            <a:ext cx="8959328" cy="854328"/>
          </a:xfrm>
        </p:spPr>
        <p:txBody>
          <a:bodyPr/>
          <a:lstStyle/>
          <a:p>
            <a:pPr algn="l"/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Osler Quote</a:t>
            </a:r>
            <a:endParaRPr lang="en-US" sz="4000" b="1" dirty="0">
              <a:solidFill>
                <a:schemeClr val="accent6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59532" y="1628800"/>
            <a:ext cx="8424936" cy="4176463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0" indent="0" algn="ctr" eaLnBrk="1" hangingPunct="1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8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“Humanity has but three great enemies:</a:t>
            </a:r>
          </a:p>
          <a:p>
            <a:pPr marL="0" indent="0" algn="ctr" eaLnBrk="1" hangingPunct="1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8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fever, famine, and war; </a:t>
            </a:r>
          </a:p>
          <a:p>
            <a:pPr marL="0" indent="0" algn="ctr" eaLnBrk="1" hangingPunct="1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8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these by far the greatest, by far the most terrible, </a:t>
            </a:r>
          </a:p>
          <a:p>
            <a:pPr marL="0" indent="0" algn="ctr" eaLnBrk="1" hangingPunct="1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8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en-US" sz="28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fever</a:t>
            </a:r>
            <a:r>
              <a:rPr lang="en-US" sz="28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</a:p>
          <a:p>
            <a:pPr marL="0" indent="0" algn="r" eaLnBrk="1" hangingPunct="1">
              <a:spcBef>
                <a:spcPts val="0"/>
              </a:spcBef>
              <a:buNone/>
            </a:pPr>
            <a:endParaRPr lang="en-CA" sz="28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 eaLnBrk="1" hangingPunct="1">
              <a:spcBef>
                <a:spcPts val="0"/>
              </a:spcBef>
              <a:buNone/>
            </a:pPr>
            <a:endParaRPr lang="en-CA" sz="28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 eaLnBrk="1" hangingPunct="1">
              <a:spcBef>
                <a:spcPts val="0"/>
              </a:spcBef>
              <a:buNone/>
            </a:pPr>
            <a:r>
              <a:rPr lang="en-CA" sz="2800" b="1" kern="0" dirty="0">
                <a:solidFill>
                  <a:schemeClr val="accent6">
                    <a:lumMod val="7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Sir William Osler</a:t>
            </a:r>
          </a:p>
          <a:p>
            <a:pPr marL="0" indent="0" algn="r" eaLnBrk="1" hangingPunct="1">
              <a:spcBef>
                <a:spcPts val="0"/>
              </a:spcBef>
              <a:buNone/>
            </a:pPr>
            <a:r>
              <a:rPr lang="en-CA" sz="18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Canadian physician, 1849-1919</a:t>
            </a:r>
          </a:p>
          <a:p>
            <a:pPr marL="0" indent="0" algn="ctr" eaLnBrk="1" hangingPunct="1">
              <a:lnSpc>
                <a:spcPct val="150000"/>
              </a:lnSpc>
              <a:spcBef>
                <a:spcPts val="0"/>
              </a:spcBef>
              <a:buNone/>
            </a:pPr>
            <a:endParaRPr lang="en-CA" sz="28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Z:\LKSIoV LOGOS\UofA-LKSIoV Logos\UA-LKS-COLOUR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158" y="6267833"/>
            <a:ext cx="2529205" cy="5562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Straight Connector 13"/>
          <p:cNvCxnSpPr/>
          <p:nvPr/>
        </p:nvCxnSpPr>
        <p:spPr bwMode="auto">
          <a:xfrm>
            <a:off x="0" y="6237312"/>
            <a:ext cx="914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3333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074" name="Picture 2" descr="C:\Users\carlasalvado\Desktop\LiKaShing_small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8" b="16327"/>
          <a:stretch/>
        </p:blipFill>
        <p:spPr bwMode="auto">
          <a:xfrm>
            <a:off x="184035" y="6291954"/>
            <a:ext cx="1723669" cy="48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760950B-C456-9748-B65D-5703B0AC5A9F}"/>
              </a:ext>
            </a:extLst>
          </p:cNvPr>
          <p:cNvSpPr/>
          <p:nvPr/>
        </p:nvSpPr>
        <p:spPr>
          <a:xfrm>
            <a:off x="1924076" y="6335191"/>
            <a:ext cx="46900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Sir William Osler (Canadian physician, 1849-1919). </a:t>
            </a:r>
          </a:p>
          <a:p>
            <a:pPr algn="ctr"/>
            <a:r>
              <a:rPr lang="en-US" sz="1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In: Cushing H. The life of Sir William Osler. vol I, </a:t>
            </a:r>
            <a:r>
              <a:rPr lang="en-US" sz="10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1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14. Oxford: Clarendon, 1925</a:t>
            </a:r>
          </a:p>
        </p:txBody>
      </p:sp>
    </p:spTree>
    <p:extLst>
      <p:ext uri="{BB962C8B-B14F-4D97-AF65-F5344CB8AC3E}">
        <p14:creationId xmlns:p14="http://schemas.microsoft.com/office/powerpoint/2010/main" val="37774212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" t="20255" r="1076" b="28459"/>
          <a:stretch/>
        </p:blipFill>
        <p:spPr bwMode="auto">
          <a:xfrm>
            <a:off x="1064" y="627398"/>
            <a:ext cx="9142936" cy="85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Z:\LKSIoV LOGOS\UofA-LKSIoV Logos\UA-LKS-COLOUR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158" y="6267833"/>
            <a:ext cx="2529205" cy="5562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Straight Connector 13"/>
          <p:cNvCxnSpPr/>
          <p:nvPr/>
        </p:nvCxnSpPr>
        <p:spPr bwMode="auto">
          <a:xfrm>
            <a:off x="0" y="6237312"/>
            <a:ext cx="914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3333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074" name="Picture 2" descr="C:\Users\carlasalvado\Desktop\LiKaShing_small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8" b="16327"/>
          <a:stretch/>
        </p:blipFill>
        <p:spPr bwMode="auto">
          <a:xfrm>
            <a:off x="184035" y="6291954"/>
            <a:ext cx="1723669" cy="48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06147" y="620688"/>
            <a:ext cx="8959328" cy="854328"/>
          </a:xfrm>
        </p:spPr>
        <p:txBody>
          <a:bodyPr/>
          <a:lstStyle/>
          <a:p>
            <a:pPr algn="l"/>
            <a:r>
              <a:rPr lang="en-US" sz="2300" b="1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Pfizer’s mRNA Vaccine (BNT162b2) Efficacy Against COVID-19 After the First Dose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BD13AD7-DD43-3C4E-B679-327F936AB01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2686"/>
          <a:stretch/>
        </p:blipFill>
        <p:spPr>
          <a:xfrm>
            <a:off x="1331640" y="1543288"/>
            <a:ext cx="6048672" cy="45895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1DE1FF3-DC5B-5F4A-988B-D7ABBB52DC05}"/>
              </a:ext>
            </a:extLst>
          </p:cNvPr>
          <p:cNvSpPr/>
          <p:nvPr/>
        </p:nvSpPr>
        <p:spPr>
          <a:xfrm>
            <a:off x="1907704" y="6259378"/>
            <a:ext cx="482453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1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Polack FP, et al. Safety and Efficacy of the BNT162b2 mRNA Covid-19 Vaccine. </a:t>
            </a:r>
          </a:p>
          <a:p>
            <a:pPr algn="ctr"/>
            <a:r>
              <a:rPr lang="en-CA" sz="1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CA" sz="1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</a:t>
            </a:r>
            <a:r>
              <a:rPr lang="en-CA" sz="1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 Med. 2020 Dec 31;383(27):2603-2615. </a:t>
            </a:r>
            <a:r>
              <a:rPr lang="en-CA" sz="1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</a:t>
            </a:r>
            <a:r>
              <a:rPr lang="en-CA" sz="1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10.1056/NEJMoa2034577. </a:t>
            </a:r>
            <a:r>
              <a:rPr lang="en-CA" sz="1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Epub</a:t>
            </a:r>
            <a:r>
              <a:rPr lang="en-CA" sz="1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 Dec 10. PMID: 33301246; PMCID: PMC7745181.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91067E4-41DF-9841-A6D5-86EC6CEDF859}"/>
              </a:ext>
            </a:extLst>
          </p:cNvPr>
          <p:cNvSpPr/>
          <p:nvPr/>
        </p:nvSpPr>
        <p:spPr bwMode="auto">
          <a:xfrm>
            <a:off x="1907704" y="1628800"/>
            <a:ext cx="3024336" cy="194421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107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66D89B5-3792-BD4C-A7D8-F96E82806596}"/>
              </a:ext>
            </a:extLst>
          </p:cNvPr>
          <p:cNvSpPr/>
          <p:nvPr/>
        </p:nvSpPr>
        <p:spPr bwMode="auto">
          <a:xfrm>
            <a:off x="1907704" y="3573015"/>
            <a:ext cx="2808312" cy="26505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107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D2374B0-2124-2149-873A-F57C19F443DB}"/>
              </a:ext>
            </a:extLst>
          </p:cNvPr>
          <p:cNvSpPr/>
          <p:nvPr/>
        </p:nvSpPr>
        <p:spPr bwMode="auto">
          <a:xfrm rot="19275149">
            <a:off x="4626968" y="3416034"/>
            <a:ext cx="273375" cy="24208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107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9F30E3B-8C86-D249-BB60-1BC5A85EF7DD}"/>
              </a:ext>
            </a:extLst>
          </p:cNvPr>
          <p:cNvSpPr/>
          <p:nvPr/>
        </p:nvSpPr>
        <p:spPr bwMode="auto">
          <a:xfrm rot="16200000">
            <a:off x="924109" y="3544935"/>
            <a:ext cx="2808312" cy="26505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107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6F20B6E-70B1-3A4A-A05B-E03CAB88D652}"/>
              </a:ext>
            </a:extLst>
          </p:cNvPr>
          <p:cNvSpPr/>
          <p:nvPr/>
        </p:nvSpPr>
        <p:spPr bwMode="auto">
          <a:xfrm>
            <a:off x="1876346" y="4849138"/>
            <a:ext cx="895454" cy="26505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107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A673E6AB-73EA-0E4F-90FA-01B6E706C642}"/>
              </a:ext>
            </a:extLst>
          </p:cNvPr>
          <p:cNvSpPr/>
          <p:nvPr/>
        </p:nvSpPr>
        <p:spPr bwMode="auto">
          <a:xfrm rot="3344517">
            <a:off x="2589435" y="4756337"/>
            <a:ext cx="364729" cy="26505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10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9038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" t="20255" r="1076" b="28459"/>
          <a:stretch/>
        </p:blipFill>
        <p:spPr bwMode="auto">
          <a:xfrm>
            <a:off x="1064" y="627398"/>
            <a:ext cx="9142936" cy="85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84035" y="627398"/>
            <a:ext cx="8959328" cy="854328"/>
          </a:xfrm>
        </p:spPr>
        <p:txBody>
          <a:bodyPr/>
          <a:lstStyle/>
          <a:p>
            <a:pPr algn="l"/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mRNA Vaccine - Pfizer / BioNTech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906668" y="5766906"/>
            <a:ext cx="3514064" cy="401412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en-US" sz="16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Drs. </a:t>
            </a:r>
            <a:r>
              <a:rPr lang="en-US" sz="1600" kern="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Ugur</a:t>
            </a:r>
            <a:r>
              <a:rPr lang="en-US" sz="16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kern="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Sahin</a:t>
            </a:r>
            <a:r>
              <a:rPr lang="en-US" sz="16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 </a:t>
            </a:r>
            <a:r>
              <a:rPr lang="en-US" sz="1600" kern="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Özlem</a:t>
            </a:r>
            <a:r>
              <a:rPr lang="en-US" sz="16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kern="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Türeci</a:t>
            </a:r>
            <a:endParaRPr lang="en-US" sz="16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ts val="0"/>
              </a:spcBef>
            </a:pPr>
            <a:endParaRPr lang="en-US" sz="16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Z:\LKSIoV LOGOS\UofA-LKSIoV Logos\UA-LKS-COLOUR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158" y="6267833"/>
            <a:ext cx="2529205" cy="5562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Straight Connector 13"/>
          <p:cNvCxnSpPr/>
          <p:nvPr/>
        </p:nvCxnSpPr>
        <p:spPr bwMode="auto">
          <a:xfrm>
            <a:off x="0" y="6237312"/>
            <a:ext cx="914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3333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074" name="Picture 2" descr="C:\Users\carlasalvado\Desktop\LiKaShing_small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8" b="16327"/>
          <a:stretch/>
        </p:blipFill>
        <p:spPr bwMode="auto">
          <a:xfrm>
            <a:off x="184035" y="6291954"/>
            <a:ext cx="1723669" cy="48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3.amazonaws.com/journalism.industrydive.com/special-projects/biopharma/2020-vaccine-candidates/icon-mrn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07" y="1700808"/>
            <a:ext cx="1656184" cy="165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777E508-134D-B14E-8467-AA8D77FEBC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6667" y="3149647"/>
            <a:ext cx="3514064" cy="2631017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37B514C6-69A5-664C-8E7E-4B45FAA253E6}"/>
              </a:ext>
            </a:extLst>
          </p:cNvPr>
          <p:cNvSpPr txBox="1">
            <a:spLocks/>
          </p:cNvSpPr>
          <p:nvPr/>
        </p:nvSpPr>
        <p:spPr>
          <a:xfrm>
            <a:off x="2296349" y="1700808"/>
            <a:ext cx="6550881" cy="112916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eaLnBrk="1" hangingPunct="1">
              <a:spcBef>
                <a:spcPts val="0"/>
              </a:spcBef>
            </a:pPr>
            <a:r>
              <a:rPr lang="en-US" sz="18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German company </a:t>
            </a:r>
            <a:r>
              <a:rPr lang="en-US" sz="1800" kern="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BioNTech</a:t>
            </a:r>
            <a:r>
              <a:rPr lang="en-US" sz="18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founded by two scientists, Drs. </a:t>
            </a:r>
            <a:r>
              <a:rPr lang="en-US" sz="1800" kern="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Ugur</a:t>
            </a:r>
            <a:r>
              <a:rPr lang="en-US" sz="18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Sahin</a:t>
            </a:r>
            <a:r>
              <a:rPr lang="en-US" sz="18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 </a:t>
            </a:r>
            <a:r>
              <a:rPr lang="en-US" sz="1800" kern="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Özlem</a:t>
            </a:r>
            <a:r>
              <a:rPr lang="en-US" sz="18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Türeci</a:t>
            </a:r>
            <a:endParaRPr lang="en-US" sz="18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</a:pPr>
            <a:endParaRPr lang="en-US" sz="18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</a:pPr>
            <a:r>
              <a:rPr lang="en-US" sz="1800" kern="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BioNTech</a:t>
            </a:r>
            <a:r>
              <a:rPr lang="en-US" sz="18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teamed up with Pfizer on a COVID-19 vaccine </a:t>
            </a:r>
            <a:endParaRPr lang="en-US" sz="14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4057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" t="20255" r="1076" b="28459"/>
          <a:stretch/>
        </p:blipFill>
        <p:spPr bwMode="auto">
          <a:xfrm>
            <a:off x="1064" y="627398"/>
            <a:ext cx="9142936" cy="85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Z:\LKSIoV LOGOS\UofA-LKSIoV Logos\UA-LKS-COLOUR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158" y="6267833"/>
            <a:ext cx="2529205" cy="5562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Straight Connector 13"/>
          <p:cNvCxnSpPr/>
          <p:nvPr/>
        </p:nvCxnSpPr>
        <p:spPr bwMode="auto">
          <a:xfrm>
            <a:off x="0" y="6237312"/>
            <a:ext cx="914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3333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074" name="Picture 2" descr="C:\Users\carlasalvado\Desktop\LiKaShing_small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8" b="16327"/>
          <a:stretch/>
        </p:blipFill>
        <p:spPr bwMode="auto">
          <a:xfrm>
            <a:off x="184035" y="6291954"/>
            <a:ext cx="1723669" cy="48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907704" y="6259378"/>
            <a:ext cx="482453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1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Baden LR, et al. Efficacy and Safety of the mRNA-1273 SARS-CoV-2 Vaccine.</a:t>
            </a:r>
          </a:p>
          <a:p>
            <a:pPr algn="ctr"/>
            <a:r>
              <a:rPr lang="en-CA" sz="1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CA" sz="100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</a:t>
            </a:r>
            <a:r>
              <a:rPr lang="en-CA" sz="1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 Med. 2020 Dec 30:NEJMoa2035389. </a:t>
            </a:r>
            <a:r>
              <a:rPr lang="en-CA" sz="100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</a:t>
            </a:r>
            <a:r>
              <a:rPr lang="en-CA" sz="1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10.1056/NEJMoa2035389. </a:t>
            </a:r>
          </a:p>
          <a:p>
            <a:pPr algn="ctr"/>
            <a:r>
              <a:rPr lang="en-CA" sz="100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Epub</a:t>
            </a:r>
            <a:r>
              <a:rPr lang="en-CA" sz="1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ahead of print. PMID: 33378609; PMCID: PMC7787219.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0F1C56D-7040-E04E-8486-2FE66DD68B4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43" t="1020" r="962" b="61928"/>
          <a:stretch/>
        </p:blipFill>
        <p:spPr>
          <a:xfrm>
            <a:off x="1115616" y="2294146"/>
            <a:ext cx="6912768" cy="376238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5277753-C48B-244A-AEA3-C8B01D32A1CE}"/>
              </a:ext>
            </a:extLst>
          </p:cNvPr>
          <p:cNvSpPr/>
          <p:nvPr/>
        </p:nvSpPr>
        <p:spPr>
          <a:xfrm>
            <a:off x="184035" y="1602842"/>
            <a:ext cx="87084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Cumulative incidence of Covid-19 events in the primary analysis based on adjudicated assessment starting 14 days after the second vaccination in the per-protocol population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xmlns="" id="{979091BA-7BAF-874D-B290-B36326261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147" y="620688"/>
            <a:ext cx="8959328" cy="854328"/>
          </a:xfrm>
        </p:spPr>
        <p:txBody>
          <a:bodyPr/>
          <a:lstStyle/>
          <a:p>
            <a:pPr algn="l"/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Vaccine Efficacy of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Moderna’s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 mRNA-1273 Vaccine to Prevent COVID-19-Phase III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5D665E84-29EB-6C40-80E4-F716F0B300F5}"/>
              </a:ext>
            </a:extLst>
          </p:cNvPr>
          <p:cNvSpPr/>
          <p:nvPr/>
        </p:nvSpPr>
        <p:spPr bwMode="auto">
          <a:xfrm rot="16200000">
            <a:off x="4335191" y="2760143"/>
            <a:ext cx="509622" cy="972108"/>
          </a:xfrm>
          <a:prstGeom prst="ellipse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10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0806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" t="20255" r="1076" b="28459"/>
          <a:stretch/>
        </p:blipFill>
        <p:spPr bwMode="auto">
          <a:xfrm>
            <a:off x="1064" y="627398"/>
            <a:ext cx="9142936" cy="85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84034" y="627398"/>
            <a:ext cx="8882797" cy="854328"/>
          </a:xfrm>
        </p:spPr>
        <p:txBody>
          <a:bodyPr/>
          <a:lstStyle/>
          <a:p>
            <a:pPr algn="l"/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Moderna’s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 Co-Founders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3" name="Picture 12" descr="Z:\LKSIoV LOGOS\UofA-LKSIoV Logos\UA-LKS-COLOUR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158" y="6267833"/>
            <a:ext cx="2529205" cy="5562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Straight Connector 13"/>
          <p:cNvCxnSpPr/>
          <p:nvPr/>
        </p:nvCxnSpPr>
        <p:spPr bwMode="auto">
          <a:xfrm>
            <a:off x="0" y="6140818"/>
            <a:ext cx="914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3333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074" name="Picture 2" descr="C:\Users\carlasalvado\Desktop\LiKaShing_small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8" b="16327"/>
          <a:stretch/>
        </p:blipFill>
        <p:spPr bwMode="auto">
          <a:xfrm>
            <a:off x="184035" y="6291954"/>
            <a:ext cx="1723669" cy="48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6E2F891-CC1A-FE45-9034-246E57047F86}"/>
              </a:ext>
            </a:extLst>
          </p:cNvPr>
          <p:cNvSpPr/>
          <p:nvPr/>
        </p:nvSpPr>
        <p:spPr>
          <a:xfrm>
            <a:off x="1374478" y="5261622"/>
            <a:ext cx="20855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Noubar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Afeyan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11EA861-D1F7-DE4D-9D61-FA38CF23797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626" t="5227" r="7092" b="51252"/>
          <a:stretch/>
        </p:blipFill>
        <p:spPr>
          <a:xfrm>
            <a:off x="618507" y="1930305"/>
            <a:ext cx="3597474" cy="325271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93297E6-E238-F741-BBF3-307A01F3C81A}"/>
              </a:ext>
            </a:extLst>
          </p:cNvPr>
          <p:cNvSpPr/>
          <p:nvPr/>
        </p:nvSpPr>
        <p:spPr>
          <a:xfrm>
            <a:off x="5827225" y="5261622"/>
            <a:ext cx="20855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Derek Rossi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BD85919-555B-CD46-A3F4-82F43AE031B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731" r="26765" b="16500"/>
          <a:stretch/>
        </p:blipFill>
        <p:spPr>
          <a:xfrm>
            <a:off x="5100267" y="1930307"/>
            <a:ext cx="3360165" cy="325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6858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" t="20255" r="1076" b="28459"/>
          <a:stretch/>
        </p:blipFill>
        <p:spPr bwMode="auto">
          <a:xfrm>
            <a:off x="1064" y="627398"/>
            <a:ext cx="9142936" cy="85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Z:\LKSIoV LOGOS\UofA-LKSIoV Logos\UA-LKS-COLOUR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158" y="6267833"/>
            <a:ext cx="2529205" cy="5562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Straight Connector 13"/>
          <p:cNvCxnSpPr/>
          <p:nvPr/>
        </p:nvCxnSpPr>
        <p:spPr bwMode="auto">
          <a:xfrm>
            <a:off x="0" y="6237312"/>
            <a:ext cx="914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3333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074" name="Picture 2" descr="C:\Users\carlasalvado\Desktop\LiKaShing_small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8" b="16327"/>
          <a:stretch/>
        </p:blipFill>
        <p:spPr bwMode="auto">
          <a:xfrm>
            <a:off x="184035" y="6291954"/>
            <a:ext cx="1723669" cy="48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907704" y="6259378"/>
            <a:ext cx="48245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Adapted from: </a:t>
            </a:r>
            <a:r>
              <a:rPr lang="en-CA" sz="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Sadoff</a:t>
            </a:r>
            <a:r>
              <a:rPr lang="en-CA" sz="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J, et al. Safety and Efficacy of Single-Dose Ad26.COV2.S Vaccine against Covid-19. N </a:t>
            </a:r>
            <a:r>
              <a:rPr lang="en-CA" sz="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</a:t>
            </a:r>
            <a:r>
              <a:rPr lang="en-CA" sz="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 Med. 2021 Jun 10;384(23):2187-2201. </a:t>
            </a:r>
            <a:r>
              <a:rPr lang="en-CA" sz="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</a:t>
            </a:r>
            <a:r>
              <a:rPr lang="en-CA" sz="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10.1056/NEJMoa2101544.</a:t>
            </a:r>
          </a:p>
          <a:p>
            <a:pPr algn="ctr"/>
            <a:r>
              <a:rPr lang="en-CA" sz="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Epub</a:t>
            </a:r>
            <a:r>
              <a:rPr lang="en-CA" sz="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2021 Apr 21. PMID: 33882225; PMCID: PMC8220996.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xmlns="" id="{979091BA-7BAF-874D-B290-B36326261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147" y="620688"/>
            <a:ext cx="8959328" cy="854328"/>
          </a:xfrm>
        </p:spPr>
        <p:txBody>
          <a:bodyPr/>
          <a:lstStyle/>
          <a:p>
            <a:pPr algn="l"/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Phase 3 Trial Results: Efficacy of single-dose Ad26.COV2.S (J&amp;J) vaccine against COVID-19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4B470AA-0CB1-428B-908D-11A2CD36DF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9672" y="1743635"/>
            <a:ext cx="5335991" cy="331386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F70028B-F974-4A53-A941-DE0E7F730D59}"/>
              </a:ext>
            </a:extLst>
          </p:cNvPr>
          <p:cNvSpPr/>
          <p:nvPr/>
        </p:nvSpPr>
        <p:spPr>
          <a:xfrm>
            <a:off x="107504" y="5061730"/>
            <a:ext cx="8928992" cy="935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Randomized, double-blind phase 3 trial: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incidence of moderate to severe - critical Covid-19 with onset ≥14 days and ≥28 days was lower among vaccine recipients;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incidences of severe - critical Covid-19 hospitalization and death were lower with vaccine than with placebo.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26A3031B-792E-43C8-A1B0-EBA3FE0B425B}"/>
              </a:ext>
            </a:extLst>
          </p:cNvPr>
          <p:cNvSpPr/>
          <p:nvPr/>
        </p:nvSpPr>
        <p:spPr bwMode="auto">
          <a:xfrm>
            <a:off x="5652120" y="1948937"/>
            <a:ext cx="1303543" cy="3090728"/>
          </a:xfrm>
          <a:prstGeom prst="round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10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4173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" t="20255" r="1076" b="28459"/>
          <a:stretch/>
        </p:blipFill>
        <p:spPr bwMode="auto">
          <a:xfrm>
            <a:off x="1064" y="627398"/>
            <a:ext cx="9142936" cy="85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Z:\LKSIoV LOGOS\UofA-LKSIoV Logos\UA-LKS-COLOUR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158" y="6267833"/>
            <a:ext cx="2529205" cy="5562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Straight Connector 13"/>
          <p:cNvCxnSpPr/>
          <p:nvPr/>
        </p:nvCxnSpPr>
        <p:spPr bwMode="auto">
          <a:xfrm>
            <a:off x="0" y="6237312"/>
            <a:ext cx="914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3333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074" name="Picture 2" descr="C:\Users\carlasalvado\Desktop\LiKaShing_small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8" b="16327"/>
          <a:stretch/>
        </p:blipFill>
        <p:spPr bwMode="auto">
          <a:xfrm>
            <a:off x="184035" y="6291954"/>
            <a:ext cx="1723669" cy="48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xmlns="" id="{979091BA-7BAF-874D-B290-B36326261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147" y="620688"/>
            <a:ext cx="8959328" cy="854328"/>
          </a:xfrm>
        </p:spPr>
        <p:txBody>
          <a:bodyPr/>
          <a:lstStyle/>
          <a:p>
            <a:pPr algn="l"/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Phase 3 Trial Results: Efficacy of single-dose Ad26.COV2.S (J&amp;J) vaccine against COVID-19</a:t>
            </a:r>
          </a:p>
        </p:txBody>
      </p:sp>
      <p:pic>
        <p:nvPicPr>
          <p:cNvPr id="1026" name="Picture 2" descr="https://www.nejm.org/na101/home/literatum/publisher/mms/journals/content/nejm/2021/nejm_2021.384.issue-23/nejmoa2101544/20210621/images/img_xlarge/nejmoa2101544_f2.jpeg">
            <a:extLst>
              <a:ext uri="{FF2B5EF4-FFF2-40B4-BE49-F238E27FC236}">
                <a16:creationId xmlns:a16="http://schemas.microsoft.com/office/drawing/2014/main" xmlns="" id="{F6ECF0B0-EE9B-49BD-828F-779EDBA2D6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95"/>
          <a:stretch/>
        </p:blipFill>
        <p:spPr bwMode="auto">
          <a:xfrm>
            <a:off x="1930443" y="1525744"/>
            <a:ext cx="5283114" cy="460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C725469-1E29-43A3-9503-D9FB81DD8054}"/>
              </a:ext>
            </a:extLst>
          </p:cNvPr>
          <p:cNvSpPr/>
          <p:nvPr/>
        </p:nvSpPr>
        <p:spPr>
          <a:xfrm>
            <a:off x="1907704" y="6259378"/>
            <a:ext cx="48245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Adapted from: </a:t>
            </a:r>
            <a:r>
              <a:rPr lang="en-CA" sz="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Sadoff</a:t>
            </a:r>
            <a:r>
              <a:rPr lang="en-CA" sz="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J, et al. Safety and Efficacy of Single-Dose Ad26.COV2.S Vaccine against Covid-19. N </a:t>
            </a:r>
            <a:r>
              <a:rPr lang="en-CA" sz="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</a:t>
            </a:r>
            <a:r>
              <a:rPr lang="en-CA" sz="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 Med. 2021 Jun 10;384(23):2187-2201. </a:t>
            </a:r>
            <a:r>
              <a:rPr lang="en-CA" sz="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</a:t>
            </a:r>
            <a:r>
              <a:rPr lang="en-CA" sz="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10.1056/NEJMoa2101544.</a:t>
            </a:r>
          </a:p>
          <a:p>
            <a:pPr algn="ctr"/>
            <a:r>
              <a:rPr lang="en-CA" sz="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Epub</a:t>
            </a:r>
            <a:r>
              <a:rPr lang="en-CA" sz="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2021 Apr 21. PMID: 33882225; PMCID: PMC8220996.</a:t>
            </a:r>
          </a:p>
        </p:txBody>
      </p:sp>
    </p:spTree>
    <p:extLst>
      <p:ext uri="{BB962C8B-B14F-4D97-AF65-F5344CB8AC3E}">
        <p14:creationId xmlns:p14="http://schemas.microsoft.com/office/powerpoint/2010/main" val="22463226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" t="20255" r="1076" b="28459"/>
          <a:stretch/>
        </p:blipFill>
        <p:spPr bwMode="auto">
          <a:xfrm>
            <a:off x="1064" y="627398"/>
            <a:ext cx="9142936" cy="85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Z:\LKSIoV LOGOS\UofA-LKSIoV Logos\UA-LKS-COLOUR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158" y="6267833"/>
            <a:ext cx="2529205" cy="5562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Straight Connector 13"/>
          <p:cNvCxnSpPr/>
          <p:nvPr/>
        </p:nvCxnSpPr>
        <p:spPr bwMode="auto">
          <a:xfrm>
            <a:off x="0" y="6237312"/>
            <a:ext cx="914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3333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074" name="Picture 2" descr="C:\Users\carlasalvado\Desktop\LiKaShing_small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8" b="16327"/>
          <a:stretch/>
        </p:blipFill>
        <p:spPr bwMode="auto">
          <a:xfrm>
            <a:off x="184035" y="6291954"/>
            <a:ext cx="1723669" cy="48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xmlns="" id="{979091BA-7BAF-874D-B290-B36326261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147" y="620688"/>
            <a:ext cx="8959328" cy="854328"/>
          </a:xfrm>
        </p:spPr>
        <p:txBody>
          <a:bodyPr/>
          <a:lstStyle/>
          <a:p>
            <a:pPr algn="l"/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Phase 3 Trial Results: Efficacy of AZD1222 (ChAdOx1 nCoV-19) COVID-19 Vaccine (AstraZeneca)</a:t>
            </a:r>
          </a:p>
        </p:txBody>
      </p:sp>
      <p:pic>
        <p:nvPicPr>
          <p:cNvPr id="4098" name="Picture 2" descr="https://www.nejm.org/na101/home/literatum/publisher/mms/journals/content/nejm/0/nejm.ahead-of-print/nejmoa2105290/20210929/images/img_xlarge/nejmoa2105290_f4.jpeg">
            <a:extLst>
              <a:ext uri="{FF2B5EF4-FFF2-40B4-BE49-F238E27FC236}">
                <a16:creationId xmlns:a16="http://schemas.microsoft.com/office/drawing/2014/main" xmlns="" id="{D1770232-A23C-4569-9066-F03E949AA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592801"/>
            <a:ext cx="6048672" cy="456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EFDD346-A321-44EF-817E-834204B623F6}"/>
              </a:ext>
            </a:extLst>
          </p:cNvPr>
          <p:cNvSpPr/>
          <p:nvPr/>
        </p:nvSpPr>
        <p:spPr>
          <a:xfrm>
            <a:off x="1907704" y="6287199"/>
            <a:ext cx="48245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Adapted from: </a:t>
            </a:r>
            <a:r>
              <a:rPr lang="en-CA" sz="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Falsey</a:t>
            </a:r>
            <a:r>
              <a:rPr lang="en-CA" sz="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AR, et al. Phase 3 Safety and Efficacy of AZD1222 (ChAdOx1 nCoV-19) Covid-19 Vaccine. N </a:t>
            </a:r>
            <a:r>
              <a:rPr lang="en-CA" sz="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</a:t>
            </a:r>
            <a:r>
              <a:rPr lang="en-CA" sz="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 Med. 2021 Sep 29:NEJMoa2105290. </a:t>
            </a:r>
            <a:r>
              <a:rPr lang="en-CA" sz="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</a:t>
            </a:r>
            <a:r>
              <a:rPr lang="en-CA" sz="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10.1056/NEJMoa2105290. </a:t>
            </a:r>
            <a:r>
              <a:rPr lang="en-CA" sz="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Epub</a:t>
            </a:r>
            <a:r>
              <a:rPr lang="en-CA" sz="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ahead of print. PMID: 34587382; PMCID: PMC8522798.</a:t>
            </a:r>
          </a:p>
        </p:txBody>
      </p:sp>
    </p:spTree>
    <p:extLst>
      <p:ext uri="{BB962C8B-B14F-4D97-AF65-F5344CB8AC3E}">
        <p14:creationId xmlns:p14="http://schemas.microsoft.com/office/powerpoint/2010/main" val="18697986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" t="20255" r="1076" b="28459"/>
          <a:stretch/>
        </p:blipFill>
        <p:spPr bwMode="auto">
          <a:xfrm>
            <a:off x="1064" y="627398"/>
            <a:ext cx="9142936" cy="85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Z:\LKSIoV LOGOS\UofA-LKSIoV Logos\UA-LKS-COLOUR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158" y="6267833"/>
            <a:ext cx="2529205" cy="5562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Straight Connector 13"/>
          <p:cNvCxnSpPr/>
          <p:nvPr/>
        </p:nvCxnSpPr>
        <p:spPr bwMode="auto">
          <a:xfrm>
            <a:off x="0" y="6237312"/>
            <a:ext cx="914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3333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074" name="Picture 2" descr="C:\Users\carlasalvado\Desktop\LiKaShing_small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8" b="16327"/>
          <a:stretch/>
        </p:blipFill>
        <p:spPr bwMode="auto">
          <a:xfrm>
            <a:off x="184035" y="6291954"/>
            <a:ext cx="1723669" cy="48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06147" y="620688"/>
            <a:ext cx="8959328" cy="854328"/>
          </a:xfrm>
        </p:spPr>
        <p:txBody>
          <a:bodyPr/>
          <a:lstStyle/>
          <a:p>
            <a:pPr algn="l"/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COVID-19 Vaccine Procurements by</a:t>
            </a:r>
            <a:b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the Government of Canada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84035" y="1772816"/>
          <a:ext cx="8640960" cy="3585572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352386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3677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803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08256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Developer</a:t>
                      </a:r>
                      <a:endParaRPr lang="en-CA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Vaccine Type</a:t>
                      </a:r>
                      <a:endParaRPr lang="en-CA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 of Vaccine</a:t>
                      </a:r>
                      <a:r>
                        <a:rPr lang="en-US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Doses</a:t>
                      </a:r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Procured for Canada</a:t>
                      </a:r>
                      <a:endParaRPr lang="en-CA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033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33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Pfizer / </a:t>
                      </a:r>
                      <a:r>
                        <a:rPr lang="en-US" dirty="0" err="1">
                          <a:solidFill>
                            <a:srgbClr val="33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BioNTech</a:t>
                      </a:r>
                      <a:endParaRPr lang="en-CA" dirty="0">
                        <a:solidFill>
                          <a:srgbClr val="3333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33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mRNA</a:t>
                      </a:r>
                      <a:endParaRPr lang="en-CA" dirty="0">
                        <a:solidFill>
                          <a:srgbClr val="3333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33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 million</a:t>
                      </a:r>
                      <a:endParaRPr lang="en-CA" dirty="0">
                        <a:solidFill>
                          <a:srgbClr val="3333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746200345"/>
                  </a:ext>
                </a:extLst>
              </a:tr>
              <a:tr h="410339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rgbClr val="33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Moderna</a:t>
                      </a:r>
                      <a:endParaRPr lang="en-CA" dirty="0">
                        <a:solidFill>
                          <a:srgbClr val="3333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33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mRNA</a:t>
                      </a:r>
                      <a:endParaRPr lang="en-CA">
                        <a:solidFill>
                          <a:srgbClr val="3333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33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 million</a:t>
                      </a:r>
                      <a:endParaRPr lang="en-CA" dirty="0">
                        <a:solidFill>
                          <a:srgbClr val="3333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15282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33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AstraZeneca / Oxford University</a:t>
                      </a:r>
                      <a:endParaRPr lang="en-CA" dirty="0">
                        <a:solidFill>
                          <a:srgbClr val="3333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33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Adenovirus vector</a:t>
                      </a:r>
                      <a:endParaRPr lang="en-CA">
                        <a:solidFill>
                          <a:srgbClr val="3333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33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million</a:t>
                      </a:r>
                      <a:endParaRPr lang="en-CA" dirty="0">
                        <a:solidFill>
                          <a:srgbClr val="3333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1033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33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Janssen / Johnson &amp; Johnson</a:t>
                      </a:r>
                      <a:endParaRPr lang="en-CA" dirty="0">
                        <a:solidFill>
                          <a:srgbClr val="3333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>
                          <a:solidFill>
                            <a:srgbClr val="33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Adenovirus vector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33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 million</a:t>
                      </a:r>
                      <a:endParaRPr lang="en-CA" dirty="0">
                        <a:solidFill>
                          <a:srgbClr val="3333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10339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rgbClr val="33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NovaVax</a:t>
                      </a:r>
                      <a:endParaRPr lang="en-CA" dirty="0">
                        <a:solidFill>
                          <a:srgbClr val="3333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33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Protein </a:t>
                      </a:r>
                      <a:endParaRPr lang="en-CA" dirty="0">
                        <a:solidFill>
                          <a:srgbClr val="3333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33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 million</a:t>
                      </a:r>
                      <a:endParaRPr lang="en-CA" dirty="0">
                        <a:solidFill>
                          <a:srgbClr val="3333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832943978"/>
                  </a:ext>
                </a:extLst>
              </a:tr>
              <a:tr h="410339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33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Sanofi / GSK</a:t>
                      </a:r>
                      <a:endParaRPr lang="en-CA">
                        <a:solidFill>
                          <a:srgbClr val="3333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33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Protein</a:t>
                      </a:r>
                      <a:endParaRPr lang="en-CA">
                        <a:solidFill>
                          <a:srgbClr val="3333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33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 million</a:t>
                      </a:r>
                      <a:endParaRPr lang="en-CA" dirty="0">
                        <a:solidFill>
                          <a:srgbClr val="3333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1033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33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Medicago / GSK</a:t>
                      </a:r>
                      <a:endParaRPr lang="en-CA" dirty="0">
                        <a:solidFill>
                          <a:srgbClr val="3333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33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Virus-like particle</a:t>
                      </a:r>
                      <a:endParaRPr lang="en-CA" dirty="0">
                        <a:solidFill>
                          <a:srgbClr val="3333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33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 million</a:t>
                      </a:r>
                      <a:endParaRPr lang="en-CA" dirty="0">
                        <a:solidFill>
                          <a:srgbClr val="3333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508752014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3C9C52E-9131-5E4C-B328-7C7D63AE4515}"/>
              </a:ext>
            </a:extLst>
          </p:cNvPr>
          <p:cNvSpPr/>
          <p:nvPr/>
        </p:nvSpPr>
        <p:spPr>
          <a:xfrm>
            <a:off x="251520" y="5572679"/>
            <a:ext cx="86409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Canada has the largest COVID-19 vaccine portfolio in the world </a:t>
            </a:r>
            <a:endParaRPr 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1479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" t="20255" r="1076" b="28459"/>
          <a:stretch/>
        </p:blipFill>
        <p:spPr bwMode="auto">
          <a:xfrm>
            <a:off x="1064" y="627398"/>
            <a:ext cx="9142936" cy="85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Z:\LKSIoV LOGOS\UofA-LKSIoV Logos\UA-LKS-COLOUR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158" y="6267833"/>
            <a:ext cx="2529205" cy="5562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Straight Connector 13"/>
          <p:cNvCxnSpPr/>
          <p:nvPr/>
        </p:nvCxnSpPr>
        <p:spPr bwMode="auto">
          <a:xfrm>
            <a:off x="0" y="6237312"/>
            <a:ext cx="914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3333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074" name="Picture 2" descr="C:\Users\carlasalvado\Desktop\LiKaShing_small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8" b="16327"/>
          <a:stretch/>
        </p:blipFill>
        <p:spPr bwMode="auto">
          <a:xfrm>
            <a:off x="184035" y="6291954"/>
            <a:ext cx="1723669" cy="48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06147" y="620688"/>
            <a:ext cx="8959328" cy="854328"/>
          </a:xfrm>
        </p:spPr>
        <p:txBody>
          <a:bodyPr/>
          <a:lstStyle/>
          <a:p>
            <a:pPr algn="l"/>
            <a:r>
              <a:rPr lang="en-US" sz="2800" b="1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Countries with the Largest COVID-19 Vaccine Portfolios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1"/>
          <a:stretch/>
        </p:blipFill>
        <p:spPr bwMode="auto">
          <a:xfrm>
            <a:off x="892721" y="1560651"/>
            <a:ext cx="7358557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05171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" t="20255" r="1076" b="28459"/>
          <a:stretch/>
        </p:blipFill>
        <p:spPr bwMode="auto">
          <a:xfrm>
            <a:off x="1064" y="627398"/>
            <a:ext cx="9142936" cy="85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219887" y="1844824"/>
            <a:ext cx="8722814" cy="3744411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0" indent="0">
              <a:buNone/>
            </a:pPr>
            <a:r>
              <a:rPr lang="en-US" sz="24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Canadian Government:</a:t>
            </a:r>
          </a:p>
          <a:p>
            <a:pPr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the procurement agreements with manufactures of vaccines</a:t>
            </a:r>
          </a:p>
          <a:p>
            <a:pPr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Vaccines must pass the Health Protection Standards before licensed for use (Health Canada)</a:t>
            </a:r>
          </a:p>
          <a:p>
            <a:pPr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Health Agency of Canada distributes vaccines to provinces and territories</a:t>
            </a:r>
          </a:p>
          <a:p>
            <a:pPr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0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Provinces / Territories execute vaccinations and rollout strategies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20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457200" lvl="1" indent="0" eaLnBrk="1" hangingPunct="1">
              <a:spcBef>
                <a:spcPts val="0"/>
              </a:spcBef>
              <a:buNone/>
            </a:pPr>
            <a:endParaRPr lang="en-US" sz="20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spcBef>
                <a:spcPts val="0"/>
              </a:spcBef>
            </a:pPr>
            <a:endParaRPr lang="en-CA" sz="20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Z:\LKSIoV LOGOS\UofA-LKSIoV Logos\UA-LKS-COLOUR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158" y="6267833"/>
            <a:ext cx="2529205" cy="5562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Straight Connector 13"/>
          <p:cNvCxnSpPr/>
          <p:nvPr/>
        </p:nvCxnSpPr>
        <p:spPr bwMode="auto">
          <a:xfrm>
            <a:off x="0" y="6237312"/>
            <a:ext cx="914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3333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074" name="Picture 2" descr="C:\Users\carlasalvado\Desktop\LiKaShing_small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8" b="16327"/>
          <a:stretch/>
        </p:blipFill>
        <p:spPr bwMode="auto">
          <a:xfrm>
            <a:off x="184035" y="6291954"/>
            <a:ext cx="1723669" cy="48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84035" y="627398"/>
            <a:ext cx="8959328" cy="854328"/>
          </a:xfrm>
        </p:spPr>
        <p:txBody>
          <a:bodyPr/>
          <a:lstStyle/>
          <a:p>
            <a:pPr algn="l"/>
            <a:r>
              <a:rPr lang="en-US" sz="300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Canadian Government’s Role</a:t>
            </a:r>
            <a:endParaRPr lang="en-US" sz="3000" b="1">
              <a:solidFill>
                <a:schemeClr val="accent6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442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Z:\LKSIoV LOGOS\UofA-LKSIoV Logos\UA-LKS-COLOUR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158" y="6267833"/>
            <a:ext cx="2529205" cy="5562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Straight Connector 13"/>
          <p:cNvCxnSpPr/>
          <p:nvPr/>
        </p:nvCxnSpPr>
        <p:spPr bwMode="auto">
          <a:xfrm>
            <a:off x="0" y="6140818"/>
            <a:ext cx="914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3333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074" name="Picture 2" descr="C:\Users\carlasalvado\Desktop\LiKaShing_smal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8" b="16327"/>
          <a:stretch/>
        </p:blipFill>
        <p:spPr bwMode="auto">
          <a:xfrm>
            <a:off x="184035" y="6291954"/>
            <a:ext cx="1723669" cy="48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BF1944E-2D6B-F94B-9F60-885CE2908FC5}"/>
              </a:ext>
            </a:extLst>
          </p:cNvPr>
          <p:cNvSpPr/>
          <p:nvPr/>
        </p:nvSpPr>
        <p:spPr>
          <a:xfrm>
            <a:off x="1898763" y="6178374"/>
            <a:ext cx="4896544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10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Adapted from: Report from the Johns Hopkins Center for Health Security, Bloomberg School of Public Health Adalja, A. A.; et al. 2018.</a:t>
            </a:r>
          </a:p>
          <a:p>
            <a:pPr algn="ctr"/>
            <a:endParaRPr lang="en-CA" sz="9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36B5D49A-0B57-6549-BF51-0AF0B4571524}"/>
              </a:ext>
            </a:extLst>
          </p:cNvPr>
          <p:cNvSpPr txBox="1">
            <a:spLocks/>
          </p:cNvSpPr>
          <p:nvPr/>
        </p:nvSpPr>
        <p:spPr>
          <a:xfrm>
            <a:off x="177350" y="1464569"/>
            <a:ext cx="8916186" cy="3260567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eaLnBrk="1" hangingPunct="1">
              <a:spcBef>
                <a:spcPts val="0"/>
              </a:spcBef>
            </a:pPr>
            <a:r>
              <a:rPr lang="en-US" sz="16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Characteristics likely to be common to any pandemic-inducing pathogen:</a:t>
            </a:r>
          </a:p>
          <a:p>
            <a:pPr lvl="1" eaLnBrk="1" hangingPunct="1">
              <a:lnSpc>
                <a:spcPct val="150000"/>
              </a:lnSpc>
              <a:spcBef>
                <a:spcPts val="0"/>
              </a:spcBef>
            </a:pPr>
            <a:r>
              <a:rPr lang="en-US" sz="16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efficient human–human transmissibility</a:t>
            </a:r>
          </a:p>
          <a:p>
            <a:pPr lvl="1" eaLnBrk="1" hangingPunct="1">
              <a:lnSpc>
                <a:spcPct val="150000"/>
              </a:lnSpc>
              <a:spcBef>
                <a:spcPts val="0"/>
              </a:spcBef>
            </a:pPr>
            <a:r>
              <a:rPr lang="en-US" sz="16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nontrivial fatality rate</a:t>
            </a:r>
          </a:p>
          <a:p>
            <a:pPr lvl="1" eaLnBrk="1" hangingPunct="1">
              <a:lnSpc>
                <a:spcPct val="150000"/>
              </a:lnSpc>
              <a:spcBef>
                <a:spcPts val="0"/>
              </a:spcBef>
            </a:pPr>
            <a:r>
              <a:rPr lang="en-US" sz="16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widely available medical countermeasure</a:t>
            </a:r>
          </a:p>
          <a:p>
            <a:pPr lvl="1" eaLnBrk="1" hangingPunct="1">
              <a:lnSpc>
                <a:spcPct val="150000"/>
              </a:lnSpc>
              <a:spcBef>
                <a:spcPts val="0"/>
              </a:spcBef>
            </a:pPr>
            <a:r>
              <a:rPr lang="en-US" sz="16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immunologically naïve population</a:t>
            </a:r>
          </a:p>
          <a:p>
            <a:pPr lvl="1" eaLnBrk="1" hangingPunct="1">
              <a:lnSpc>
                <a:spcPct val="150000"/>
              </a:lnSpc>
              <a:spcBef>
                <a:spcPts val="0"/>
              </a:spcBef>
            </a:pPr>
            <a:r>
              <a:rPr lang="en-US" sz="16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capability of immune system evasion</a:t>
            </a:r>
          </a:p>
          <a:p>
            <a:pPr lvl="1" eaLnBrk="1" hangingPunct="1">
              <a:lnSpc>
                <a:spcPct val="150000"/>
              </a:lnSpc>
              <a:spcBef>
                <a:spcPts val="0"/>
              </a:spcBef>
            </a:pPr>
            <a:r>
              <a:rPr lang="en-US" sz="16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respiratory mode of spread</a:t>
            </a:r>
          </a:p>
          <a:p>
            <a:pPr lvl="1" eaLnBrk="1" hangingPunct="1">
              <a:lnSpc>
                <a:spcPct val="150000"/>
              </a:lnSpc>
              <a:spcBef>
                <a:spcPts val="0"/>
              </a:spcBef>
            </a:pPr>
            <a:r>
              <a:rPr lang="en-US" sz="16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transmissibility during incubation period</a:t>
            </a:r>
          </a:p>
          <a:p>
            <a:pPr lvl="1" eaLnBrk="1" hangingPunct="1">
              <a:lnSpc>
                <a:spcPct val="150000"/>
              </a:lnSpc>
              <a:spcBef>
                <a:spcPts val="0"/>
              </a:spcBef>
            </a:pPr>
            <a:r>
              <a:rPr lang="en-US" sz="16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percentage of mild infections</a:t>
            </a:r>
          </a:p>
          <a:p>
            <a:pPr eaLnBrk="1" hangingPunct="1">
              <a:spcBef>
                <a:spcPts val="0"/>
              </a:spcBef>
            </a:pPr>
            <a:endParaRPr lang="en-US" sz="18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spcBef>
                <a:spcPts val="0"/>
              </a:spcBef>
            </a:pPr>
            <a:endParaRPr lang="en-US" sz="14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spcBef>
                <a:spcPts val="0"/>
              </a:spcBef>
            </a:pPr>
            <a:endParaRPr lang="en-US" sz="14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spcBef>
                <a:spcPts val="0"/>
              </a:spcBef>
              <a:buNone/>
            </a:pPr>
            <a:endParaRPr lang="en-US" sz="18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</a:pPr>
            <a:endParaRPr lang="en-US" sz="18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</a:pPr>
            <a:endParaRPr lang="en-US" sz="7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ages from 180510-pandemic-pathogens-report.pdf" descr="Pages from 180510-pandemic-pathogens-report.pdf">
            <a:extLst>
              <a:ext uri="{FF2B5EF4-FFF2-40B4-BE49-F238E27FC236}">
                <a16:creationId xmlns:a16="http://schemas.microsoft.com/office/drawing/2014/main" xmlns="" id="{6EF01B4A-E04D-7D4E-8569-DDEDC003CF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0192" y="2353572"/>
            <a:ext cx="2379539" cy="30794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xmlns="" id="{2ED931BD-9716-4E78-BBA5-E84B74F9F1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" t="20255" r="1076" b="28459"/>
          <a:stretch/>
        </p:blipFill>
        <p:spPr bwMode="auto">
          <a:xfrm>
            <a:off x="1064" y="353717"/>
            <a:ext cx="9142936" cy="85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4F5AB78-AFEB-7648-8C68-7535C80E4E7F}"/>
              </a:ext>
            </a:extLst>
          </p:cNvPr>
          <p:cNvSpPr/>
          <p:nvPr/>
        </p:nvSpPr>
        <p:spPr>
          <a:xfrm>
            <a:off x="778533" y="5038448"/>
            <a:ext cx="51845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ts val="0"/>
              </a:spcBef>
            </a:pPr>
            <a:r>
              <a:rPr lang="en-US" sz="20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RNA viruses deemed the most likely</a:t>
            </a:r>
          </a:p>
          <a:p>
            <a:pPr algn="ctr" eaLnBrk="1" hangingPunct="1">
              <a:spcBef>
                <a:spcPts val="0"/>
              </a:spcBef>
            </a:pPr>
            <a:r>
              <a:rPr lang="en-US" sz="20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pandemic-inducing pathogens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xmlns="" id="{EE798375-0AFD-400A-BB8A-5996FCA6C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035" y="346357"/>
            <a:ext cx="8882797" cy="854328"/>
          </a:xfrm>
        </p:spPr>
        <p:txBody>
          <a:bodyPr/>
          <a:lstStyle/>
          <a:p>
            <a:pPr algn="l"/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Prediction of Pandemics: 2018</a:t>
            </a:r>
            <a:b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Respiratory-Borne RNA Viruses Most Likely Cause of Future GCBRs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6281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" t="20255" r="1076" b="28459"/>
          <a:stretch/>
        </p:blipFill>
        <p:spPr bwMode="auto">
          <a:xfrm>
            <a:off x="1064" y="627398"/>
            <a:ext cx="9142936" cy="85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248859" y="1994882"/>
            <a:ext cx="8646282" cy="2808311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r>
              <a:rPr lang="en-US" sz="2400" ker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Canada does not have Emergency Use Authorization (EUA)</a:t>
            </a:r>
          </a:p>
          <a:p>
            <a:pPr lvl="1"/>
            <a:r>
              <a:rPr lang="en-US" sz="2000" ker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USA and EU do have EUA</a:t>
            </a:r>
          </a:p>
          <a:p>
            <a:endParaRPr lang="en-US" sz="2400" ker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ker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 16, 2020:</a:t>
            </a:r>
          </a:p>
          <a:p>
            <a:pPr lvl="1"/>
            <a:r>
              <a:rPr lang="en-US" sz="2000" ker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Canada introduced “</a:t>
            </a:r>
            <a:r>
              <a:rPr lang="en-US" sz="2000" b="1" ker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Interim Order</a:t>
            </a:r>
            <a:r>
              <a:rPr lang="en-US" sz="2000" ker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for one year to support access to COVID-19 Drugs and Vaccines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2400" ker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457200" lvl="1" indent="0" eaLnBrk="1" hangingPunct="1">
              <a:spcBef>
                <a:spcPts val="0"/>
              </a:spcBef>
              <a:buNone/>
            </a:pPr>
            <a:endParaRPr lang="en-US" sz="2400" ker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spcBef>
                <a:spcPts val="0"/>
              </a:spcBef>
            </a:pPr>
            <a:endParaRPr lang="en-CA" sz="2400" ker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Z:\LKSIoV LOGOS\UofA-LKSIoV Logos\UA-LKS-COLOUR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158" y="6267833"/>
            <a:ext cx="2529205" cy="5562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Straight Connector 13"/>
          <p:cNvCxnSpPr/>
          <p:nvPr/>
        </p:nvCxnSpPr>
        <p:spPr bwMode="auto">
          <a:xfrm>
            <a:off x="0" y="6237312"/>
            <a:ext cx="914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3333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074" name="Picture 2" descr="C:\Users\carlasalvado\Desktop\LiKaShing_small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8" b="16327"/>
          <a:stretch/>
        </p:blipFill>
        <p:spPr bwMode="auto">
          <a:xfrm>
            <a:off x="184035" y="6291954"/>
            <a:ext cx="1723669" cy="48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84035" y="627398"/>
            <a:ext cx="8959328" cy="854328"/>
          </a:xfrm>
        </p:spPr>
        <p:txBody>
          <a:bodyPr/>
          <a:lstStyle/>
          <a:p>
            <a:pPr algn="l"/>
            <a:r>
              <a:rPr lang="en-US" sz="300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Health Canada Regulatory Activities</a:t>
            </a:r>
            <a:endParaRPr lang="en-US" sz="3000" b="1">
              <a:solidFill>
                <a:schemeClr val="accent6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1138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" t="20255" r="1076" b="28459"/>
          <a:stretch/>
        </p:blipFill>
        <p:spPr bwMode="auto">
          <a:xfrm>
            <a:off x="1064" y="627398"/>
            <a:ext cx="9142936" cy="85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251520" y="1844824"/>
            <a:ext cx="8496944" cy="3600400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r>
              <a:rPr lang="en-US" sz="2000" ker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Allows for </a:t>
            </a:r>
            <a:r>
              <a:rPr lang="en-US" sz="2000" b="1" ker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Rolling Submission of Data</a:t>
            </a:r>
          </a:p>
          <a:p>
            <a:endParaRPr lang="en-US" sz="2000" ker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ker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Foreign Approvals</a:t>
            </a:r>
            <a:endParaRPr lang="en-US" sz="2000" ker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800" ker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drug can be approved based on certain information from a trusted foreign regulator</a:t>
            </a:r>
          </a:p>
          <a:p>
            <a:endParaRPr lang="en-US" sz="2000" ker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ker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Expedited Review</a:t>
            </a:r>
          </a:p>
          <a:p>
            <a:pPr lvl="1"/>
            <a:r>
              <a:rPr lang="en-US" sz="1800" ker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not involve shortcuts of the review process</a:t>
            </a:r>
          </a:p>
          <a:p>
            <a:pPr lvl="1"/>
            <a:r>
              <a:rPr lang="en-US" sz="1800" ker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Often improves the thoroughness of the reviews, as information is shared much more efficiently between countries</a:t>
            </a:r>
          </a:p>
          <a:p>
            <a:pPr lvl="1"/>
            <a:endParaRPr lang="en-US" sz="1600" ker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1800"/>
              </a:spcBef>
              <a:buNone/>
            </a:pPr>
            <a:r>
              <a:rPr lang="en-US" sz="2000" ker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457200" lvl="1" indent="0" eaLnBrk="1" hangingPunct="1">
              <a:spcBef>
                <a:spcPts val="0"/>
              </a:spcBef>
              <a:buNone/>
            </a:pPr>
            <a:endParaRPr lang="en-US" sz="2000" ker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spcBef>
                <a:spcPts val="0"/>
              </a:spcBef>
            </a:pPr>
            <a:endParaRPr lang="en-CA" sz="2000" ker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Z:\LKSIoV LOGOS\UofA-LKSIoV Logos\UA-LKS-COLOUR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158" y="6267833"/>
            <a:ext cx="2529205" cy="5562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Straight Connector 13"/>
          <p:cNvCxnSpPr/>
          <p:nvPr/>
        </p:nvCxnSpPr>
        <p:spPr bwMode="auto">
          <a:xfrm>
            <a:off x="0" y="6237312"/>
            <a:ext cx="914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3333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074" name="Picture 2" descr="C:\Users\carlasalvado\Desktop\LiKaShing_small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8" b="16327"/>
          <a:stretch/>
        </p:blipFill>
        <p:spPr bwMode="auto">
          <a:xfrm>
            <a:off x="184035" y="6291954"/>
            <a:ext cx="1723669" cy="48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84035" y="627398"/>
            <a:ext cx="8959328" cy="854328"/>
          </a:xfrm>
        </p:spPr>
        <p:txBody>
          <a:bodyPr/>
          <a:lstStyle/>
          <a:p>
            <a:pPr algn="l"/>
            <a:r>
              <a:rPr lang="en-US" sz="320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Interim Order</a:t>
            </a:r>
            <a:endParaRPr lang="en-US" sz="3200" b="1">
              <a:solidFill>
                <a:schemeClr val="accent6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5078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" t="20255" r="1076" b="28459"/>
          <a:stretch/>
        </p:blipFill>
        <p:spPr bwMode="auto">
          <a:xfrm>
            <a:off x="1064" y="548680"/>
            <a:ext cx="9142936" cy="85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06147" y="548681"/>
            <a:ext cx="8959328" cy="854328"/>
          </a:xfrm>
        </p:spPr>
        <p:txBody>
          <a:bodyPr/>
          <a:lstStyle/>
          <a:p>
            <a:pPr algn="l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Stages of Vaccine Development</a:t>
            </a:r>
          </a:p>
        </p:txBody>
      </p:sp>
      <p:pic>
        <p:nvPicPr>
          <p:cNvPr id="13" name="Picture 12" descr="Z:\LKSIoV LOGOS\UofA-LKSIoV Logos\UA-LKS-COLOUR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158" y="6267833"/>
            <a:ext cx="2529205" cy="5562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Straight Connector 13"/>
          <p:cNvCxnSpPr/>
          <p:nvPr/>
        </p:nvCxnSpPr>
        <p:spPr bwMode="auto">
          <a:xfrm>
            <a:off x="324544" y="6237312"/>
            <a:ext cx="914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3333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074" name="Picture 2" descr="C:\Users\carlasalvado\Desktop\LiKaShing_small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8" b="16327"/>
          <a:stretch/>
        </p:blipFill>
        <p:spPr bwMode="auto">
          <a:xfrm>
            <a:off x="184035" y="6291954"/>
            <a:ext cx="1723669" cy="48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3923928" y="1649285"/>
            <a:ext cx="4832920" cy="1167647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eaLnBrk="1" hangingPunct="1">
              <a:spcBef>
                <a:spcPts val="0"/>
              </a:spcBef>
            </a:pPr>
            <a:r>
              <a:rPr lang="en-US" sz="13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Basic research – laboratory work</a:t>
            </a:r>
          </a:p>
          <a:p>
            <a:pPr eaLnBrk="1" hangingPunct="1">
              <a:spcBef>
                <a:spcPts val="0"/>
              </a:spcBef>
            </a:pPr>
            <a:r>
              <a:rPr lang="en-US" sz="13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Pre-clinical animal studies</a:t>
            </a:r>
          </a:p>
          <a:p>
            <a:pPr eaLnBrk="1" hangingPunct="1">
              <a:spcBef>
                <a:spcPts val="0"/>
              </a:spcBef>
            </a:pPr>
            <a:r>
              <a:rPr lang="en-US" sz="13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immune response</a:t>
            </a:r>
          </a:p>
          <a:p>
            <a:pPr eaLnBrk="1" hangingPunct="1">
              <a:spcBef>
                <a:spcPts val="0"/>
              </a:spcBef>
            </a:pPr>
            <a:r>
              <a:rPr lang="en-US" sz="13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toxicity</a:t>
            </a:r>
          </a:p>
          <a:p>
            <a:pPr eaLnBrk="1" hangingPunct="1">
              <a:spcBef>
                <a:spcPts val="0"/>
              </a:spcBef>
            </a:pPr>
            <a:r>
              <a:rPr lang="en-US" sz="13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Adjuvant?</a:t>
            </a:r>
            <a:endParaRPr lang="en-US" sz="13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spcBef>
                <a:spcPts val="0"/>
              </a:spcBef>
            </a:pPr>
            <a:endParaRPr lang="en-US" sz="13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eaLnBrk="1" hangingPunct="1">
              <a:spcBef>
                <a:spcPts val="0"/>
              </a:spcBef>
              <a:buNone/>
            </a:pPr>
            <a:endParaRPr lang="en-US" sz="13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eaLnBrk="1" hangingPunct="1">
              <a:spcBef>
                <a:spcPts val="0"/>
              </a:spcBef>
              <a:buNone/>
            </a:pPr>
            <a:endParaRPr lang="en-CA" sz="13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648072" y="1469189"/>
            <a:ext cx="3168352" cy="4768123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en-US" sz="20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Pre-Clinical Stage</a:t>
            </a:r>
          </a:p>
          <a:p>
            <a:pPr marL="0" indent="0" algn="ctr" eaLnBrk="1" hangingPunct="1">
              <a:spcBef>
                <a:spcPts val="0"/>
              </a:spcBef>
              <a:buNone/>
            </a:pPr>
            <a:endParaRPr lang="en-US" sz="2000" b="1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hangingPunct="1">
              <a:spcBef>
                <a:spcPts val="0"/>
              </a:spcBef>
              <a:buNone/>
            </a:pPr>
            <a:endParaRPr lang="en-US" sz="2000" b="1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hangingPunct="1">
              <a:spcBef>
                <a:spcPts val="0"/>
              </a:spcBef>
              <a:buNone/>
            </a:pPr>
            <a:endParaRPr lang="en-US" sz="160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hangingPunct="1">
              <a:spcBef>
                <a:spcPts val="0"/>
              </a:spcBef>
              <a:buNone/>
            </a:pPr>
            <a:endParaRPr lang="en-US" sz="1400" b="1" ker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en-US" sz="2000" b="1" ker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Vaccine Substance</a:t>
            </a:r>
          </a:p>
          <a:p>
            <a:pPr marL="0" indent="0" algn="ctr" eaLnBrk="1" hangingPunct="1">
              <a:spcBef>
                <a:spcPts val="0"/>
              </a:spcBef>
              <a:buNone/>
            </a:pPr>
            <a:endParaRPr lang="en-US" sz="2000" b="1" ker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hangingPunct="1">
              <a:spcBef>
                <a:spcPts val="0"/>
              </a:spcBef>
              <a:buNone/>
            </a:pPr>
            <a:endParaRPr lang="en-US" sz="2000" b="1" ker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indent="0" algn="ctr" eaLnBrk="1" hangingPunct="1">
              <a:spcBef>
                <a:spcPts val="0"/>
              </a:spcBef>
              <a:buNone/>
            </a:pPr>
            <a:endParaRPr lang="en-US" sz="2000" b="1" ker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indent="0" algn="ctr" eaLnBrk="1" hangingPunct="1">
              <a:spcBef>
                <a:spcPts val="0"/>
              </a:spcBef>
              <a:buNone/>
            </a:pPr>
            <a:endParaRPr lang="en-US" sz="1400" b="1" ker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en-US" sz="2000" b="1" ker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Vaccine Product</a:t>
            </a:r>
            <a:endParaRPr lang="en-US" sz="1200" ker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indent="0" algn="ctr" eaLnBrk="1" hangingPunct="1">
              <a:spcBef>
                <a:spcPts val="0"/>
              </a:spcBef>
              <a:buNone/>
            </a:pPr>
            <a:endParaRPr lang="en-US" sz="2000" b="1" ker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indent="0" algn="ctr" eaLnBrk="1" hangingPunct="1">
              <a:spcBef>
                <a:spcPts val="0"/>
              </a:spcBef>
              <a:buNone/>
            </a:pPr>
            <a:endParaRPr lang="en-US" sz="2000" b="1" ker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indent="0" algn="ctr" eaLnBrk="1" hangingPunct="1">
              <a:spcBef>
                <a:spcPts val="0"/>
              </a:spcBef>
              <a:buNone/>
            </a:pPr>
            <a:endParaRPr lang="en-US" sz="2000" b="1" ker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indent="0" algn="ctr" eaLnBrk="1" hangingPunct="1">
              <a:spcBef>
                <a:spcPts val="0"/>
              </a:spcBef>
              <a:buNone/>
            </a:pPr>
            <a:endParaRPr lang="en-US" sz="1400" b="1" ker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en-US" sz="2000" b="1" ker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Public Health</a:t>
            </a:r>
          </a:p>
          <a:p>
            <a:pPr marL="457200" lvl="1" indent="0" eaLnBrk="1" hangingPunct="1">
              <a:spcBef>
                <a:spcPts val="0"/>
              </a:spcBef>
              <a:buNone/>
            </a:pPr>
            <a:endParaRPr lang="en-US" sz="1600" ker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spcBef>
                <a:spcPts val="0"/>
              </a:spcBef>
            </a:pPr>
            <a:endParaRPr lang="en-US" sz="1600" ker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eaLnBrk="1" hangingPunct="1">
              <a:spcBef>
                <a:spcPts val="0"/>
              </a:spcBef>
              <a:buNone/>
            </a:pPr>
            <a:endParaRPr lang="en-US" sz="1600" ker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eaLnBrk="1" hangingPunct="1">
              <a:spcBef>
                <a:spcPts val="0"/>
              </a:spcBef>
              <a:buNone/>
            </a:pPr>
            <a:endParaRPr lang="en-CA" sz="1600" ker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own Arrow 3"/>
          <p:cNvSpPr/>
          <p:nvPr/>
        </p:nvSpPr>
        <p:spPr bwMode="auto">
          <a:xfrm>
            <a:off x="2124236" y="1988840"/>
            <a:ext cx="216024" cy="576064"/>
          </a:xfrm>
          <a:prstGeom prst="downArrow">
            <a:avLst/>
          </a:prstGeom>
          <a:solidFill>
            <a:srgbClr val="4E8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107" charset="0"/>
            </a:endParaRPr>
          </a:p>
        </p:txBody>
      </p:sp>
      <p:sp>
        <p:nvSpPr>
          <p:cNvPr id="16" name="Down Arrow 15"/>
          <p:cNvSpPr/>
          <p:nvPr/>
        </p:nvSpPr>
        <p:spPr bwMode="auto">
          <a:xfrm>
            <a:off x="2124236" y="3429000"/>
            <a:ext cx="216024" cy="576064"/>
          </a:xfrm>
          <a:prstGeom prst="downArrow">
            <a:avLst/>
          </a:prstGeom>
          <a:solidFill>
            <a:srgbClr val="4E8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107" charset="0"/>
            </a:endParaRPr>
          </a:p>
        </p:txBody>
      </p:sp>
      <p:sp>
        <p:nvSpPr>
          <p:cNvPr id="17" name="Down Arrow 16"/>
          <p:cNvSpPr/>
          <p:nvPr/>
        </p:nvSpPr>
        <p:spPr bwMode="auto">
          <a:xfrm>
            <a:off x="2124236" y="4869160"/>
            <a:ext cx="216024" cy="576064"/>
          </a:xfrm>
          <a:prstGeom prst="downArrow">
            <a:avLst/>
          </a:prstGeom>
          <a:solidFill>
            <a:srgbClr val="4E8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107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3923928" y="4647959"/>
            <a:ext cx="3528392" cy="1080120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eaLnBrk="1" hangingPunct="1">
              <a:spcBef>
                <a:spcPts val="0"/>
              </a:spcBef>
            </a:pPr>
            <a:r>
              <a:rPr lang="en-US" sz="13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Distribution</a:t>
            </a:r>
          </a:p>
          <a:p>
            <a:pPr eaLnBrk="1" hangingPunct="1">
              <a:spcBef>
                <a:spcPts val="0"/>
              </a:spcBef>
            </a:pPr>
            <a:r>
              <a:rPr lang="en-US" sz="13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Cold chain vs. stability</a:t>
            </a:r>
          </a:p>
          <a:p>
            <a:pPr eaLnBrk="1" hangingPunct="1">
              <a:spcBef>
                <a:spcPts val="0"/>
              </a:spcBef>
            </a:pPr>
            <a:r>
              <a:rPr lang="en-US" sz="13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Public health (who gets vaccine first)</a:t>
            </a:r>
          </a:p>
          <a:p>
            <a:pPr eaLnBrk="1" hangingPunct="1">
              <a:spcBef>
                <a:spcPts val="0"/>
              </a:spcBef>
            </a:pPr>
            <a:r>
              <a:rPr lang="en-US" sz="13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Vaccine hesitancy</a:t>
            </a:r>
          </a:p>
          <a:p>
            <a:pPr lvl="1" eaLnBrk="1" hangingPunct="1">
              <a:spcBef>
                <a:spcPts val="0"/>
              </a:spcBef>
            </a:pPr>
            <a:endParaRPr lang="en-US" sz="14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spcBef>
                <a:spcPts val="0"/>
              </a:spcBef>
            </a:pPr>
            <a:endParaRPr lang="en-US" sz="14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eaLnBrk="1" hangingPunct="1">
              <a:spcBef>
                <a:spcPts val="0"/>
              </a:spcBef>
              <a:buNone/>
            </a:pPr>
            <a:endParaRPr lang="en-US" sz="14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eaLnBrk="1" hangingPunct="1">
              <a:spcBef>
                <a:spcPts val="0"/>
              </a:spcBef>
              <a:buNone/>
            </a:pPr>
            <a:endParaRPr lang="en-CA" sz="14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3923928" y="3222220"/>
            <a:ext cx="4256856" cy="1012428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eaLnBrk="1" hangingPunct="1">
              <a:spcBef>
                <a:spcPts val="0"/>
              </a:spcBef>
            </a:pPr>
            <a:r>
              <a:rPr lang="en-US" sz="13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How to manufacture:</a:t>
            </a:r>
          </a:p>
          <a:p>
            <a:pPr lvl="1" eaLnBrk="1" hangingPunct="1">
              <a:spcBef>
                <a:spcPts val="0"/>
              </a:spcBef>
            </a:pPr>
            <a:r>
              <a:rPr lang="en-US" sz="12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Large scale</a:t>
            </a:r>
          </a:p>
          <a:p>
            <a:pPr lvl="1" eaLnBrk="1" hangingPunct="1">
              <a:spcBef>
                <a:spcPts val="0"/>
              </a:spcBef>
            </a:pPr>
            <a:r>
              <a:rPr lang="en-US" sz="12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GMP standards</a:t>
            </a:r>
          </a:p>
          <a:p>
            <a:pPr lvl="1" eaLnBrk="1" hangingPunct="1">
              <a:spcBef>
                <a:spcPts val="0"/>
              </a:spcBef>
            </a:pPr>
            <a:r>
              <a:rPr lang="en-US" sz="12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Stability / cold chain</a:t>
            </a:r>
          </a:p>
          <a:p>
            <a:pPr lvl="1" eaLnBrk="1" hangingPunct="1">
              <a:spcBef>
                <a:spcPts val="0"/>
              </a:spcBef>
            </a:pPr>
            <a:r>
              <a:rPr lang="en-US" sz="12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Fill &amp; finish</a:t>
            </a:r>
          </a:p>
          <a:p>
            <a:pPr lvl="1" eaLnBrk="1" hangingPunct="1">
              <a:spcBef>
                <a:spcPts val="0"/>
              </a:spcBef>
            </a:pPr>
            <a:endParaRPr lang="en-US" sz="12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spcBef>
                <a:spcPts val="0"/>
              </a:spcBef>
            </a:pPr>
            <a:endParaRPr lang="en-US" sz="12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eaLnBrk="1" hangingPunct="1">
              <a:spcBef>
                <a:spcPts val="0"/>
              </a:spcBef>
              <a:buNone/>
            </a:pPr>
            <a:endParaRPr lang="en-US" sz="12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eaLnBrk="1" hangingPunct="1">
              <a:spcBef>
                <a:spcPts val="0"/>
              </a:spcBef>
              <a:buNone/>
            </a:pPr>
            <a:endParaRPr lang="en-CA" sz="12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759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" t="20255" r="1076" b="28459"/>
          <a:stretch/>
        </p:blipFill>
        <p:spPr bwMode="auto">
          <a:xfrm>
            <a:off x="1064" y="627398"/>
            <a:ext cx="9142936" cy="85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84035" y="627398"/>
            <a:ext cx="8959328" cy="854328"/>
          </a:xfrm>
        </p:spPr>
        <p:txBody>
          <a:bodyPr/>
          <a:lstStyle/>
          <a:p>
            <a:pPr algn="l"/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Why was  Drug Supply Initially Slower in Canada?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53782" y="1772816"/>
            <a:ext cx="8636436" cy="4320474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eaLnBrk="1" hangingPunct="1">
              <a:spcBef>
                <a:spcPts val="0"/>
              </a:spcBef>
            </a:pPr>
            <a:r>
              <a:rPr lang="en-US" sz="20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Biomanufacturing capabilities of </a:t>
            </a:r>
            <a:r>
              <a:rPr lang="en-US" sz="20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Pharma left Canada </a:t>
            </a:r>
            <a:r>
              <a:rPr lang="en-US" sz="20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Canada moved to less expensive drugs.</a:t>
            </a:r>
          </a:p>
          <a:p>
            <a:pPr lvl="1" eaLnBrk="1" hangingPunct="1">
              <a:spcBef>
                <a:spcPts val="0"/>
              </a:spcBef>
            </a:pPr>
            <a:r>
              <a:rPr lang="en-US" sz="18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Changed patent laws and encouraged generics beginning in 1968</a:t>
            </a:r>
          </a:p>
          <a:p>
            <a:pPr eaLnBrk="1" hangingPunct="1">
              <a:spcBef>
                <a:spcPts val="0"/>
              </a:spcBef>
            </a:pPr>
            <a:endParaRPr lang="en-US" sz="20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</a:pPr>
            <a:r>
              <a:rPr lang="en-US" sz="20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 Warp Speed</a:t>
            </a:r>
          </a:p>
          <a:p>
            <a:pPr lvl="1" eaLnBrk="1" hangingPunct="1">
              <a:spcBef>
                <a:spcPts val="0"/>
              </a:spcBef>
            </a:pPr>
            <a:r>
              <a:rPr lang="en-US" sz="16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 invested $18 billion </a:t>
            </a:r>
            <a:r>
              <a:rPr lang="en-US" sz="16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seven major Pharmaceutical companies to get 300 million doses of vaccine </a:t>
            </a:r>
          </a:p>
          <a:p>
            <a:pPr eaLnBrk="1" hangingPunct="1">
              <a:spcBef>
                <a:spcPts val="0"/>
              </a:spcBef>
            </a:pPr>
            <a:endParaRPr lang="en-US" sz="20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</a:pPr>
            <a:r>
              <a:rPr lang="en-CA" sz="20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Vaccine nationalism </a:t>
            </a:r>
            <a:r>
              <a:rPr lang="en-CA" sz="20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countries that have heavily invested in the vaccine production want access to it first</a:t>
            </a:r>
          </a:p>
          <a:p>
            <a:pPr eaLnBrk="1" hangingPunct="1">
              <a:spcBef>
                <a:spcPts val="0"/>
              </a:spcBef>
            </a:pPr>
            <a:endParaRPr lang="en-CA" sz="20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</a:pPr>
            <a:r>
              <a:rPr lang="en-CA" sz="20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Canada has re-invested in several companies a total of </a:t>
            </a:r>
            <a:r>
              <a:rPr lang="en-CA" sz="20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$2B </a:t>
            </a:r>
            <a:r>
              <a:rPr lang="en-CA" sz="20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restore biotech industry / manufacturing</a:t>
            </a:r>
          </a:p>
        </p:txBody>
      </p:sp>
      <p:pic>
        <p:nvPicPr>
          <p:cNvPr id="13" name="Picture 12" descr="Z:\LKSIoV LOGOS\UofA-LKSIoV Logos\UA-LKS-COLOUR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158" y="6267833"/>
            <a:ext cx="2529205" cy="5562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Straight Connector 13"/>
          <p:cNvCxnSpPr/>
          <p:nvPr/>
        </p:nvCxnSpPr>
        <p:spPr bwMode="auto">
          <a:xfrm>
            <a:off x="0" y="6237312"/>
            <a:ext cx="914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3333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074" name="Picture 2" descr="C:\Users\carlasalvado\Desktop\LiKaShing_small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8" b="16327"/>
          <a:stretch/>
        </p:blipFill>
        <p:spPr bwMode="auto">
          <a:xfrm>
            <a:off x="184035" y="6291954"/>
            <a:ext cx="1723669" cy="48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66143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" t="20255" r="1076" b="28459"/>
          <a:stretch/>
        </p:blipFill>
        <p:spPr bwMode="auto">
          <a:xfrm>
            <a:off x="1064" y="627398"/>
            <a:ext cx="9142936" cy="85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84034" y="627398"/>
            <a:ext cx="8882797" cy="854328"/>
          </a:xfrm>
        </p:spPr>
        <p:txBody>
          <a:bodyPr/>
          <a:lstStyle/>
          <a:p>
            <a:pPr algn="l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Concerns with mRNA Vaccines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3" name="Picture 12" descr="Z:\LKSIoV LOGOS\UofA-LKSIoV Logos\UA-LKS-COLOUR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158" y="6267833"/>
            <a:ext cx="2529205" cy="5562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Straight Connector 13"/>
          <p:cNvCxnSpPr/>
          <p:nvPr/>
        </p:nvCxnSpPr>
        <p:spPr bwMode="auto">
          <a:xfrm>
            <a:off x="0" y="6093296"/>
            <a:ext cx="914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3333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074" name="Picture 2" descr="C:\Users\carlasalvado\Desktop\LiKaShing_small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8" b="16327"/>
          <a:stretch/>
        </p:blipFill>
        <p:spPr bwMode="auto">
          <a:xfrm>
            <a:off x="184035" y="6291954"/>
            <a:ext cx="1723669" cy="48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18ACF644-A577-8C4E-9814-885ADD098D6B}"/>
              </a:ext>
            </a:extLst>
          </p:cNvPr>
          <p:cNvSpPr txBox="1">
            <a:spLocks/>
          </p:cNvSpPr>
          <p:nvPr/>
        </p:nvSpPr>
        <p:spPr>
          <a:xfrm>
            <a:off x="395536" y="1772816"/>
            <a:ext cx="7776863" cy="3554375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eaLnBrk="1" hangingPunct="1">
              <a:spcBef>
                <a:spcPts val="0"/>
              </a:spcBef>
            </a:pPr>
            <a:r>
              <a:rPr lang="en-US" sz="24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 of developing myocarditis or pericarditis (1:50,000 – 1:100,000)</a:t>
            </a:r>
          </a:p>
          <a:p>
            <a:pPr eaLnBrk="1" hangingPunct="1">
              <a:spcBef>
                <a:spcPts val="0"/>
              </a:spcBef>
            </a:pPr>
            <a:endParaRPr lang="en-US" sz="24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</a:pPr>
            <a:r>
              <a:rPr lang="en-US" sz="24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Usually self-limited</a:t>
            </a:r>
          </a:p>
          <a:p>
            <a:pPr eaLnBrk="1" hangingPunct="1">
              <a:spcBef>
                <a:spcPts val="0"/>
              </a:spcBef>
            </a:pPr>
            <a:endParaRPr lang="en-US" sz="24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</a:pPr>
            <a:r>
              <a:rPr lang="en-US" sz="24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common after receiving the second dose </a:t>
            </a:r>
          </a:p>
          <a:p>
            <a:pPr eaLnBrk="1" hangingPunct="1">
              <a:spcBef>
                <a:spcPts val="0"/>
              </a:spcBef>
            </a:pPr>
            <a:endParaRPr lang="en-US" sz="24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</a:pPr>
            <a:r>
              <a:rPr lang="en-US" sz="24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common in young males</a:t>
            </a:r>
            <a:endParaRPr lang="en-US" sz="2400" kern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</a:pPr>
            <a:endParaRPr lang="en-US" sz="2400" kern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</a:pPr>
            <a:endParaRPr lang="en-US" sz="24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3308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" t="20255" r="1076" b="28459"/>
          <a:stretch/>
        </p:blipFill>
        <p:spPr bwMode="auto">
          <a:xfrm>
            <a:off x="1064" y="627398"/>
            <a:ext cx="9142936" cy="85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84034" y="627398"/>
            <a:ext cx="8882797" cy="854328"/>
          </a:xfrm>
        </p:spPr>
        <p:txBody>
          <a:bodyPr/>
          <a:lstStyle/>
          <a:p>
            <a:pPr algn="l"/>
            <a:r>
              <a:rPr lang="en-US" sz="2500" b="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Concerns with AstraZeneca and J&amp;J Vaccines</a:t>
            </a:r>
            <a:endParaRPr lang="en-US" sz="2500" b="1" dirty="0">
              <a:solidFill>
                <a:schemeClr val="accent6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3" name="Picture 12" descr="Z:\LKSIoV LOGOS\UofA-LKSIoV Logos\UA-LKS-COLOUR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158" y="6267833"/>
            <a:ext cx="2529205" cy="5562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Straight Connector 13"/>
          <p:cNvCxnSpPr/>
          <p:nvPr/>
        </p:nvCxnSpPr>
        <p:spPr bwMode="auto">
          <a:xfrm>
            <a:off x="0" y="6093296"/>
            <a:ext cx="914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3333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074" name="Picture 2" descr="C:\Users\carlasalvado\Desktop\LiKaShing_small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8" b="16327"/>
          <a:stretch/>
        </p:blipFill>
        <p:spPr bwMode="auto">
          <a:xfrm>
            <a:off x="184035" y="6291954"/>
            <a:ext cx="1723669" cy="48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ECC89A8-B439-4AF8-8F3E-D933B2D7C90A}"/>
              </a:ext>
            </a:extLst>
          </p:cNvPr>
          <p:cNvSpPr/>
          <p:nvPr/>
        </p:nvSpPr>
        <p:spPr bwMode="auto">
          <a:xfrm>
            <a:off x="1259632" y="4509120"/>
            <a:ext cx="6552728" cy="1155173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107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18ACF644-A577-8C4E-9814-885ADD098D6B}"/>
              </a:ext>
            </a:extLst>
          </p:cNvPr>
          <p:cNvSpPr txBox="1">
            <a:spLocks/>
          </p:cNvSpPr>
          <p:nvPr/>
        </p:nvSpPr>
        <p:spPr>
          <a:xfrm>
            <a:off x="161764" y="1628799"/>
            <a:ext cx="8820472" cy="3960439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eaLnBrk="1" hangingPunct="1">
              <a:lnSpc>
                <a:spcPct val="200000"/>
              </a:lnSpc>
              <a:spcBef>
                <a:spcPts val="0"/>
              </a:spcBef>
            </a:pPr>
            <a:r>
              <a:rPr lang="en-US" sz="20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Generally safe - rare risk of developing rare clotting issue or low platelets</a:t>
            </a:r>
          </a:p>
          <a:p>
            <a:pPr lvl="1" eaLnBrk="1" hangingPunct="1">
              <a:lnSpc>
                <a:spcPct val="200000"/>
              </a:lnSpc>
              <a:spcBef>
                <a:spcPts val="0"/>
              </a:spcBef>
            </a:pPr>
            <a:r>
              <a:rPr lang="en-US" sz="16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Astra Zeneca vaccine studies initially estimated to be </a:t>
            </a:r>
            <a:r>
              <a:rPr lang="en-US" sz="16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1/600,000</a:t>
            </a:r>
          </a:p>
          <a:p>
            <a:pPr lvl="1" eaLnBrk="1" hangingPunct="1">
              <a:lnSpc>
                <a:spcPct val="200000"/>
              </a:lnSpc>
              <a:spcBef>
                <a:spcPts val="0"/>
              </a:spcBef>
            </a:pPr>
            <a:r>
              <a:rPr lang="en-US" sz="16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Ontario study May, 2021 estimated </a:t>
            </a:r>
            <a:r>
              <a:rPr lang="en-US" sz="16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1/61,000</a:t>
            </a:r>
            <a:endParaRPr lang="en-US" sz="2000" kern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lnSpc>
                <a:spcPct val="200000"/>
              </a:lnSpc>
              <a:spcBef>
                <a:spcPts val="0"/>
              </a:spcBef>
            </a:pPr>
            <a:r>
              <a:rPr lang="en-US" sz="16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USA study with Johnson and Johnson vaccine estimated </a:t>
            </a:r>
            <a:r>
              <a:rPr lang="en-US" sz="16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1/310,000</a:t>
            </a:r>
            <a:r>
              <a:rPr lang="en-US" sz="16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b="1" kern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spcBef>
                <a:spcPts val="0"/>
              </a:spcBef>
              <a:buNone/>
            </a:pPr>
            <a:endParaRPr lang="en-US" sz="20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spcBef>
                <a:spcPts val="0"/>
              </a:spcBef>
              <a:buNone/>
            </a:pPr>
            <a:endParaRPr lang="en-US" sz="20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spcBef>
                <a:spcPts val="0"/>
              </a:spcBef>
              <a:buNone/>
            </a:pPr>
            <a:endParaRPr lang="en-US" sz="20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en-US" sz="1800" b="1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 / Benefit: </a:t>
            </a:r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en-US" sz="1800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 of a vascular event from COVID-19 is </a:t>
            </a:r>
            <a:r>
              <a:rPr lang="en-US" sz="1800" b="1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~350X greater </a:t>
            </a:r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en-US" sz="1800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 from the viral vector vaccine </a:t>
            </a:r>
            <a:endParaRPr lang="en-US" sz="1400" kern="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</a:pPr>
            <a:endParaRPr lang="en-US" sz="1800" b="1" kern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</a:pPr>
            <a:endParaRPr lang="en-US" sz="18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3415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" t="20255" r="1076" b="28459"/>
          <a:stretch/>
        </p:blipFill>
        <p:spPr bwMode="auto">
          <a:xfrm>
            <a:off x="1064" y="627398"/>
            <a:ext cx="9142936" cy="85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84035" y="627398"/>
            <a:ext cx="8959328" cy="854328"/>
          </a:xfrm>
        </p:spPr>
        <p:txBody>
          <a:bodyPr/>
          <a:lstStyle/>
          <a:p>
            <a:pPr algn="l"/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Canada’s Vaccine Rate 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(as of October 21, 2021) 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55687" y="1861552"/>
            <a:ext cx="3882368" cy="2572502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0" indent="0" eaLnBrk="1" hangingPunct="1">
              <a:spcBef>
                <a:spcPts val="0"/>
              </a:spcBef>
              <a:buNone/>
            </a:pPr>
            <a:r>
              <a:rPr lang="en-CA" sz="2000" b="1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population of Canada:</a:t>
            </a:r>
          </a:p>
          <a:p>
            <a:pPr marL="0" indent="0" eaLnBrk="1" hangingPunct="1">
              <a:spcBef>
                <a:spcPts val="0"/>
              </a:spcBef>
              <a:buNone/>
            </a:pPr>
            <a:endParaRPr lang="en-CA" sz="2000" b="1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</a:pPr>
            <a:endParaRPr lang="en-CA" sz="20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</a:pPr>
            <a:r>
              <a:rPr lang="en-CA" sz="24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CA" sz="2400" kern="0" baseline="30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CA" sz="24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dose = 77.5%</a:t>
            </a:r>
          </a:p>
          <a:p>
            <a:pPr eaLnBrk="1" hangingPunct="1">
              <a:spcBef>
                <a:spcPts val="0"/>
              </a:spcBef>
            </a:pPr>
            <a:endParaRPr lang="en-CA" sz="24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</a:pPr>
            <a:r>
              <a:rPr lang="en-CA" sz="24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Fully </a:t>
            </a:r>
            <a:r>
              <a:rPr lang="en-CA" sz="2400" kern="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vaxxed</a:t>
            </a:r>
            <a:r>
              <a:rPr lang="en-CA" sz="24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73.6%</a:t>
            </a:r>
          </a:p>
          <a:p>
            <a:pPr marL="0" indent="0" eaLnBrk="1" hangingPunct="1">
              <a:spcBef>
                <a:spcPts val="0"/>
              </a:spcBef>
              <a:buNone/>
            </a:pPr>
            <a:endParaRPr lang="en-CA" sz="20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Z:\LKSIoV LOGOS\UofA-LKSIoV Logos\UA-LKS-COLOUR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158" y="6267833"/>
            <a:ext cx="2529205" cy="5562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Straight Connector 13"/>
          <p:cNvCxnSpPr/>
          <p:nvPr/>
        </p:nvCxnSpPr>
        <p:spPr bwMode="auto">
          <a:xfrm>
            <a:off x="0" y="6237312"/>
            <a:ext cx="914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3333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074" name="Picture 2" descr="C:\Users\carlasalvado\Desktop\LiKaShing_small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8" b="16327"/>
          <a:stretch/>
        </p:blipFill>
        <p:spPr bwMode="auto">
          <a:xfrm>
            <a:off x="184035" y="6291954"/>
            <a:ext cx="1723669" cy="48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DB37D100-ECE1-0646-BCA1-7EABF0B096F5}"/>
              </a:ext>
            </a:extLst>
          </p:cNvPr>
          <p:cNvSpPr txBox="1">
            <a:spLocks/>
          </p:cNvSpPr>
          <p:nvPr/>
        </p:nvSpPr>
        <p:spPr>
          <a:xfrm>
            <a:off x="4705946" y="1844824"/>
            <a:ext cx="3816424" cy="3600382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0" indent="0" eaLnBrk="1" hangingPunct="1">
              <a:spcBef>
                <a:spcPts val="0"/>
              </a:spcBef>
              <a:buNone/>
            </a:pPr>
            <a:r>
              <a:rPr lang="en-CA" sz="2000" b="1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population of Canada over 12 years of age:</a:t>
            </a:r>
          </a:p>
          <a:p>
            <a:pPr eaLnBrk="1" hangingPunct="1">
              <a:spcBef>
                <a:spcPts val="0"/>
              </a:spcBef>
            </a:pPr>
            <a:endParaRPr lang="en-CA" sz="20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</a:pPr>
            <a:r>
              <a:rPr lang="en-CA" sz="24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CA" sz="2400" kern="0" baseline="30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CA" sz="24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dose = 88.6%</a:t>
            </a:r>
          </a:p>
          <a:p>
            <a:pPr eaLnBrk="1" hangingPunct="1">
              <a:spcBef>
                <a:spcPts val="0"/>
              </a:spcBef>
            </a:pPr>
            <a:endParaRPr lang="en-CA" sz="24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</a:pPr>
            <a:r>
              <a:rPr lang="en-CA" sz="24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Fully </a:t>
            </a:r>
            <a:r>
              <a:rPr lang="en-CA" sz="2400" kern="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vaxxed</a:t>
            </a:r>
            <a:r>
              <a:rPr lang="en-CA" sz="24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83.6%</a:t>
            </a:r>
          </a:p>
          <a:p>
            <a:pPr marL="0" indent="0" eaLnBrk="1" hangingPunct="1">
              <a:spcBef>
                <a:spcPts val="0"/>
              </a:spcBef>
              <a:buNone/>
            </a:pPr>
            <a:endParaRPr lang="en-CA" sz="20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09C00113-8F54-B140-97F5-613B2B7C5492}"/>
              </a:ext>
            </a:extLst>
          </p:cNvPr>
          <p:cNvSpPr txBox="1">
            <a:spLocks/>
          </p:cNvSpPr>
          <p:nvPr/>
        </p:nvSpPr>
        <p:spPr>
          <a:xfrm>
            <a:off x="692072" y="4939634"/>
            <a:ext cx="8027747" cy="792098"/>
          </a:xfrm>
          <a:prstGeom prst="rect">
            <a:avLst/>
          </a:prstGeom>
          <a:solidFill>
            <a:schemeClr val="accent5">
              <a:lumMod val="9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en-CA" sz="2000" b="1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Canada is adopting vaccine certification (i.e. passport) program </a:t>
            </a:r>
            <a:endParaRPr lang="en-CA" sz="2000" kern="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en-CA" sz="2000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Vaccines for children aged 5-11 will soon be available</a:t>
            </a:r>
          </a:p>
        </p:txBody>
      </p:sp>
    </p:spTree>
    <p:extLst>
      <p:ext uri="{BB962C8B-B14F-4D97-AF65-F5344CB8AC3E}">
        <p14:creationId xmlns:p14="http://schemas.microsoft.com/office/powerpoint/2010/main" val="30852608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" t="20255" r="1076" b="28459"/>
          <a:stretch/>
        </p:blipFill>
        <p:spPr bwMode="auto">
          <a:xfrm>
            <a:off x="1701" y="2564905"/>
            <a:ext cx="9142936" cy="85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2564905"/>
            <a:ext cx="9144000" cy="854330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Viral Variants of Concern</a:t>
            </a:r>
            <a:endParaRPr lang="en-US" b="1" dirty="0">
              <a:solidFill>
                <a:schemeClr val="accent6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3" name="Picture 12" descr="Z:\LKSIoV LOGOS\UofA-LKSIoV Logos\UA-LKS-COLOUR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158" y="6267833"/>
            <a:ext cx="2529205" cy="5562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Straight Connector 13"/>
          <p:cNvCxnSpPr/>
          <p:nvPr/>
        </p:nvCxnSpPr>
        <p:spPr bwMode="auto">
          <a:xfrm>
            <a:off x="0" y="6237312"/>
            <a:ext cx="914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3333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074" name="Picture 2" descr="C:\Users\carlasalvado\Desktop\LiKaShing_small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8" b="16327"/>
          <a:stretch/>
        </p:blipFill>
        <p:spPr bwMode="auto">
          <a:xfrm>
            <a:off x="184035" y="6291954"/>
            <a:ext cx="1723669" cy="48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64639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" t="20255" r="1076" b="28459"/>
          <a:stretch/>
        </p:blipFill>
        <p:spPr bwMode="auto">
          <a:xfrm>
            <a:off x="1064" y="627398"/>
            <a:ext cx="9142936" cy="85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84034" y="627398"/>
            <a:ext cx="8882797" cy="854328"/>
          </a:xfrm>
        </p:spPr>
        <p:txBody>
          <a:bodyPr/>
          <a:lstStyle/>
          <a:p>
            <a:pPr algn="l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How fast do human coronaviruses mutate?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3" name="Picture 12" descr="Z:\LKSIoV LOGOS\UofA-LKSIoV Logos\UA-LKS-COLOUR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158" y="6267833"/>
            <a:ext cx="2529205" cy="5562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Straight Connector 13"/>
          <p:cNvCxnSpPr/>
          <p:nvPr/>
        </p:nvCxnSpPr>
        <p:spPr bwMode="auto">
          <a:xfrm>
            <a:off x="0" y="6093296"/>
            <a:ext cx="914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3333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074" name="Picture 2" descr="C:\Users\carlasalvado\Desktop\LiKaShing_small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8" b="16327"/>
          <a:stretch/>
        </p:blipFill>
        <p:spPr bwMode="auto">
          <a:xfrm>
            <a:off x="184035" y="6291954"/>
            <a:ext cx="1723669" cy="48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260567" y="1739624"/>
            <a:ext cx="8882796" cy="2952325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eaLnBrk="1" hangingPunct="1">
              <a:spcBef>
                <a:spcPts val="0"/>
              </a:spcBef>
            </a:pPr>
            <a:r>
              <a:rPr lang="en-US" sz="20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 coronaviruses have lower mutation rates than many RNA viruses</a:t>
            </a:r>
          </a:p>
          <a:p>
            <a:pPr marL="0" indent="0" eaLnBrk="1" hangingPunct="1">
              <a:spcBef>
                <a:spcPts val="0"/>
              </a:spcBef>
              <a:buNone/>
            </a:pPr>
            <a:endParaRPr lang="en-US" sz="20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</a:pPr>
            <a:endParaRPr lang="en-US" sz="20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</a:pPr>
            <a:r>
              <a:rPr lang="en-US" sz="20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Viruses are always changing (=mutating)</a:t>
            </a:r>
          </a:p>
          <a:p>
            <a:pPr lvl="1" eaLnBrk="1" hangingPunct="1">
              <a:spcBef>
                <a:spcPts val="0"/>
              </a:spcBef>
            </a:pPr>
            <a:r>
              <a:rPr lang="en-US" sz="18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Acquire small mutations in their genetic material over time</a:t>
            </a:r>
          </a:p>
          <a:p>
            <a:pPr marL="457200" lvl="1" indent="0" eaLnBrk="1" hangingPunct="1">
              <a:spcBef>
                <a:spcPts val="0"/>
              </a:spcBef>
              <a:buNone/>
            </a:pPr>
            <a:endParaRPr lang="en-US" sz="18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</a:pPr>
            <a:endParaRPr lang="en-US" sz="20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</a:pPr>
            <a:r>
              <a:rPr lang="en-US" sz="20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Mutations are introduced through mistakes during replication</a:t>
            </a:r>
          </a:p>
          <a:p>
            <a:pPr lvl="1" eaLnBrk="1" hangingPunct="1">
              <a:spcBef>
                <a:spcPts val="0"/>
              </a:spcBef>
            </a:pPr>
            <a:r>
              <a:rPr lang="en-US" sz="18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longer the virus circulates, the more potential for mutations to occur</a:t>
            </a:r>
          </a:p>
          <a:p>
            <a:pPr lvl="1" eaLnBrk="1" hangingPunct="1">
              <a:spcBef>
                <a:spcPts val="0"/>
              </a:spcBef>
            </a:pPr>
            <a:endParaRPr lang="en-US" sz="2000" b="1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eaLnBrk="1" hangingPunct="1">
              <a:spcBef>
                <a:spcPts val="0"/>
              </a:spcBef>
              <a:buNone/>
            </a:pPr>
            <a:endParaRPr lang="en-US" sz="20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3CA7FC58-9AC2-40BF-9D3B-B7409BD2EBD9}"/>
              </a:ext>
            </a:extLst>
          </p:cNvPr>
          <p:cNvSpPr txBox="1">
            <a:spLocks/>
          </p:cNvSpPr>
          <p:nvPr/>
        </p:nvSpPr>
        <p:spPr>
          <a:xfrm>
            <a:off x="688091" y="4949683"/>
            <a:ext cx="8027747" cy="792098"/>
          </a:xfrm>
          <a:prstGeom prst="rect">
            <a:avLst/>
          </a:prstGeom>
          <a:solidFill>
            <a:schemeClr val="accent5">
              <a:lumMod val="9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en-CA" sz="2000" b="1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sooner we reach herd immunity, </a:t>
            </a:r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en-US" sz="2000" b="1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sooner we will slow down the occurrence of new mutations</a:t>
            </a:r>
          </a:p>
        </p:txBody>
      </p:sp>
    </p:spTree>
    <p:extLst>
      <p:ext uri="{BB962C8B-B14F-4D97-AF65-F5344CB8AC3E}">
        <p14:creationId xmlns:p14="http://schemas.microsoft.com/office/powerpoint/2010/main" val="33238594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" t="20255" r="1076" b="28459"/>
          <a:stretch/>
        </p:blipFill>
        <p:spPr bwMode="auto">
          <a:xfrm>
            <a:off x="1064" y="627398"/>
            <a:ext cx="9142936" cy="85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84034" y="627398"/>
            <a:ext cx="8882797" cy="854328"/>
          </a:xfrm>
        </p:spPr>
        <p:txBody>
          <a:bodyPr/>
          <a:lstStyle/>
          <a:p>
            <a:pPr algn="l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Consequences of Virus Mutations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3" name="Picture 12" descr="Z:\LKSIoV LOGOS\UofA-LKSIoV Logos\UA-LKS-COLOUR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158" y="6267833"/>
            <a:ext cx="2529205" cy="5562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Straight Connector 13"/>
          <p:cNvCxnSpPr/>
          <p:nvPr/>
        </p:nvCxnSpPr>
        <p:spPr bwMode="auto">
          <a:xfrm>
            <a:off x="0" y="6093296"/>
            <a:ext cx="914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3333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074" name="Picture 2" descr="C:\Users\carlasalvado\Desktop\LiKaShing_small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8" b="16327"/>
          <a:stretch/>
        </p:blipFill>
        <p:spPr bwMode="auto">
          <a:xfrm>
            <a:off x="184035" y="6291954"/>
            <a:ext cx="1723669" cy="48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251520" y="1772817"/>
            <a:ext cx="8237391" cy="3384376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eaLnBrk="1" hangingPunct="1">
              <a:spcBef>
                <a:spcPts val="0"/>
              </a:spcBef>
            </a:pPr>
            <a:r>
              <a:rPr lang="en-US" sz="24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viruses mutate, there are three major consequences:</a:t>
            </a:r>
          </a:p>
          <a:p>
            <a:pPr eaLnBrk="1" hangingPunct="1">
              <a:spcBef>
                <a:spcPts val="0"/>
              </a:spcBef>
            </a:pPr>
            <a:endParaRPr lang="en-US" sz="24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eaLnBrk="1" hangingPunct="1">
              <a:lnSpc>
                <a:spcPct val="2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0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Viruses become more transmissible-R value increases</a:t>
            </a:r>
          </a:p>
          <a:p>
            <a:pPr marL="800100" lvl="1" indent="-342900" eaLnBrk="1" hangingPunct="1">
              <a:lnSpc>
                <a:spcPct val="2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0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Virus infections become deadlier</a:t>
            </a:r>
          </a:p>
          <a:p>
            <a:pPr marL="800100" lvl="1" indent="-342900" eaLnBrk="1" hangingPunct="1">
              <a:lnSpc>
                <a:spcPct val="2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0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Viruses develop ability to evade immune system</a:t>
            </a:r>
          </a:p>
          <a:p>
            <a:pPr marL="800100" lvl="1" indent="-342900" eaLnBrk="1" hangingPunct="1">
              <a:spcBef>
                <a:spcPts val="0"/>
              </a:spcBef>
              <a:buFont typeface="+mj-lt"/>
              <a:buAutoNum type="arabicPeriod"/>
            </a:pPr>
            <a:endParaRPr lang="en-US" sz="14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6554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" t="20255" r="1076" b="28459"/>
          <a:stretch/>
        </p:blipFill>
        <p:spPr bwMode="auto">
          <a:xfrm>
            <a:off x="1064" y="627398"/>
            <a:ext cx="9142936" cy="85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84035" y="627398"/>
            <a:ext cx="8959328" cy="854328"/>
          </a:xfrm>
        </p:spPr>
        <p:txBody>
          <a:bodyPr/>
          <a:lstStyle/>
          <a:p>
            <a:pPr algn="l"/>
            <a:r>
              <a:rPr lang="en-US" sz="26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Top 10 Global Threats to Human Health (2019)</a:t>
            </a:r>
            <a:endParaRPr lang="en-US" sz="2600" b="1" dirty="0">
              <a:solidFill>
                <a:schemeClr val="accent6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86379" y="1556792"/>
            <a:ext cx="8856984" cy="432048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8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 pollution and climate change</a:t>
            </a:r>
          </a:p>
          <a:p>
            <a:pPr eaLnBrk="1" hangingPunct="1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8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Non-communicable diseases</a:t>
            </a:r>
          </a:p>
          <a:p>
            <a:pPr eaLnBrk="1" hangingPunct="1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8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Threat of a global influenza pandemic (Coronaviruses)</a:t>
            </a:r>
          </a:p>
          <a:p>
            <a:pPr eaLnBrk="1" hangingPunct="1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8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Fragile and vulnerable settings, such as regions affected by drought and conflict</a:t>
            </a:r>
          </a:p>
          <a:p>
            <a:pPr eaLnBrk="1" hangingPunct="1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8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Antimicrobial resistance</a:t>
            </a:r>
          </a:p>
          <a:p>
            <a:pPr eaLnBrk="1" hangingPunct="1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8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Ebola and high-threat pathogens</a:t>
            </a:r>
          </a:p>
          <a:p>
            <a:pPr eaLnBrk="1" hangingPunct="1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8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Weak primary care</a:t>
            </a:r>
          </a:p>
          <a:p>
            <a:pPr eaLnBrk="1" hangingPunct="1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8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Vaccine hesitancy</a:t>
            </a:r>
          </a:p>
          <a:p>
            <a:pPr eaLnBrk="1" hangingPunct="1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8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Dengue</a:t>
            </a:r>
          </a:p>
          <a:p>
            <a:pPr eaLnBrk="1" hangingPunct="1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8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HIV</a:t>
            </a:r>
          </a:p>
          <a:p>
            <a:pPr marL="800100" lvl="1" indent="-342900" eaLnBrk="1" hangingPunct="1">
              <a:spcBef>
                <a:spcPts val="0"/>
              </a:spcBef>
              <a:buFont typeface="+mj-lt"/>
              <a:buAutoNum type="arabicPeriod"/>
            </a:pPr>
            <a:endParaRPr lang="en-CA" sz="18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Z:\LKSIoV LOGOS\UofA-LKSIoV Logos\UA-LKS-COLOUR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158" y="6267833"/>
            <a:ext cx="2529205" cy="5562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Straight Connector 13"/>
          <p:cNvCxnSpPr/>
          <p:nvPr/>
        </p:nvCxnSpPr>
        <p:spPr bwMode="auto">
          <a:xfrm>
            <a:off x="0" y="6237312"/>
            <a:ext cx="914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3333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074" name="Picture 2" descr="C:\Users\carlasalvado\Desktop\LiKaShing_small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8" b="16327"/>
          <a:stretch/>
        </p:blipFill>
        <p:spPr bwMode="auto">
          <a:xfrm>
            <a:off x="184035" y="6291954"/>
            <a:ext cx="1723669" cy="48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ile:World Health Organization Logo.sv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869160"/>
            <a:ext cx="3004592" cy="92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91520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" t="20255" r="1076" b="28459"/>
          <a:stretch/>
        </p:blipFill>
        <p:spPr bwMode="auto">
          <a:xfrm>
            <a:off x="1064" y="627398"/>
            <a:ext cx="9142936" cy="85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84034" y="627398"/>
            <a:ext cx="8882797" cy="854328"/>
          </a:xfrm>
        </p:spPr>
        <p:txBody>
          <a:bodyPr/>
          <a:lstStyle/>
          <a:p>
            <a:pPr algn="l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Current SARS-CoV-2 Variants of Concern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3" name="Picture 12" descr="Z:\LKSIoV LOGOS\UofA-LKSIoV Logos\UA-LKS-COLOUR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158" y="6267833"/>
            <a:ext cx="2529205" cy="5562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Straight Connector 13"/>
          <p:cNvCxnSpPr/>
          <p:nvPr/>
        </p:nvCxnSpPr>
        <p:spPr bwMode="auto">
          <a:xfrm>
            <a:off x="0" y="6093296"/>
            <a:ext cx="914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3333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074" name="Picture 2" descr="C:\Users\carlasalvado\Desktop\LiKaShing_small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8" b="16327"/>
          <a:stretch/>
        </p:blipFill>
        <p:spPr bwMode="auto">
          <a:xfrm>
            <a:off x="184035" y="6291954"/>
            <a:ext cx="1723669" cy="48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611560" y="1556792"/>
            <a:ext cx="8280920" cy="3024333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eaLnBrk="1" hangingPunct="1">
              <a:lnSpc>
                <a:spcPct val="200000"/>
              </a:lnSpc>
              <a:spcBef>
                <a:spcPts val="0"/>
              </a:spcBef>
            </a:pPr>
            <a:r>
              <a:rPr lang="en-US" sz="24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B.1.1.7 UK variant </a:t>
            </a:r>
            <a:r>
              <a:rPr lang="en-US" sz="2400" i="1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(alpha variant)</a:t>
            </a:r>
          </a:p>
          <a:p>
            <a:pPr eaLnBrk="1" hangingPunct="1">
              <a:lnSpc>
                <a:spcPct val="200000"/>
              </a:lnSpc>
              <a:spcBef>
                <a:spcPts val="0"/>
              </a:spcBef>
            </a:pPr>
            <a:r>
              <a:rPr lang="en-US" sz="24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B.1.351 South African variant </a:t>
            </a:r>
            <a:r>
              <a:rPr lang="en-US" sz="2400" i="1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(beta variant)</a:t>
            </a:r>
          </a:p>
          <a:p>
            <a:pPr eaLnBrk="1" hangingPunct="1">
              <a:lnSpc>
                <a:spcPct val="200000"/>
              </a:lnSpc>
              <a:spcBef>
                <a:spcPts val="0"/>
              </a:spcBef>
            </a:pPr>
            <a:r>
              <a:rPr lang="en-US" sz="24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P.1 Brazilian variant </a:t>
            </a:r>
            <a:r>
              <a:rPr lang="en-US" sz="2400" i="1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(gamma variant)</a:t>
            </a:r>
          </a:p>
          <a:p>
            <a:pPr eaLnBrk="1" hangingPunct="1">
              <a:lnSpc>
                <a:spcPct val="200000"/>
              </a:lnSpc>
              <a:spcBef>
                <a:spcPts val="0"/>
              </a:spcBef>
            </a:pPr>
            <a:r>
              <a:rPr lang="en-US" sz="24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B.1.617 India variant </a:t>
            </a:r>
            <a:r>
              <a:rPr lang="en-US" sz="2400" i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(delta variant)</a:t>
            </a:r>
            <a:endParaRPr lang="en-US" sz="2400" i="1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200000"/>
              </a:lnSpc>
              <a:spcBef>
                <a:spcPts val="0"/>
              </a:spcBef>
            </a:pPr>
            <a:endParaRPr lang="en-US" sz="24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eaLnBrk="1" hangingPunct="1">
              <a:spcBef>
                <a:spcPts val="0"/>
              </a:spcBef>
              <a:buFont typeface="+mj-lt"/>
              <a:buAutoNum type="arabicPeriod"/>
            </a:pPr>
            <a:endParaRPr lang="en-US" sz="24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64D7F714-7923-4901-969B-D43AFF0B6BA5}"/>
              </a:ext>
            </a:extLst>
          </p:cNvPr>
          <p:cNvSpPr txBox="1">
            <a:spLocks/>
          </p:cNvSpPr>
          <p:nvPr/>
        </p:nvSpPr>
        <p:spPr>
          <a:xfrm>
            <a:off x="611560" y="5157192"/>
            <a:ext cx="7920880" cy="432048"/>
          </a:xfrm>
          <a:prstGeom prst="rect">
            <a:avLst/>
          </a:prstGeom>
          <a:solidFill>
            <a:schemeClr val="accent5">
              <a:lumMod val="9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en-CA" sz="2400" b="1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Current v</a:t>
            </a:r>
            <a:r>
              <a:rPr lang="en-US" sz="2400" b="1" kern="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accines</a:t>
            </a:r>
            <a:r>
              <a:rPr lang="en-US" sz="2400" b="1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remain effective for these variants</a:t>
            </a:r>
          </a:p>
        </p:txBody>
      </p:sp>
    </p:spTree>
    <p:extLst>
      <p:ext uri="{BB962C8B-B14F-4D97-AF65-F5344CB8AC3E}">
        <p14:creationId xmlns:p14="http://schemas.microsoft.com/office/powerpoint/2010/main" val="8968922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" t="20255" r="1076" b="28459"/>
          <a:stretch/>
        </p:blipFill>
        <p:spPr bwMode="auto">
          <a:xfrm>
            <a:off x="1064" y="627398"/>
            <a:ext cx="9142936" cy="85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84035" y="627398"/>
            <a:ext cx="8959328" cy="854328"/>
          </a:xfrm>
        </p:spPr>
        <p:txBody>
          <a:bodyPr/>
          <a:lstStyle/>
          <a:p>
            <a:pPr algn="l"/>
            <a:r>
              <a:rPr lang="en-US" sz="22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Greater risk of disease, hospitalization and death among unvaccinated vs. vaccinated people: National estimates</a:t>
            </a:r>
            <a:endParaRPr lang="en-US" sz="2200" b="1" dirty="0">
              <a:solidFill>
                <a:schemeClr val="accent6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3" name="Picture 12" descr="Z:\LKSIoV LOGOS\UofA-LKSIoV Logos\UA-LKS-COLOUR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158" y="6267833"/>
            <a:ext cx="2529205" cy="5562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Straight Connector 13"/>
          <p:cNvCxnSpPr/>
          <p:nvPr/>
        </p:nvCxnSpPr>
        <p:spPr bwMode="auto">
          <a:xfrm>
            <a:off x="0" y="6237312"/>
            <a:ext cx="914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3333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074" name="Picture 2" descr="C:\Users\carlasalvado\Desktop\LiKaShing_small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8" b="16327"/>
          <a:stretch/>
        </p:blipFill>
        <p:spPr bwMode="auto">
          <a:xfrm>
            <a:off x="184035" y="6291954"/>
            <a:ext cx="1723669" cy="48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82C3145-3ABA-3843-861D-02F60E93CEED}"/>
              </a:ext>
            </a:extLst>
          </p:cNvPr>
          <p:cNvSpPr/>
          <p:nvPr/>
        </p:nvSpPr>
        <p:spPr>
          <a:xfrm>
            <a:off x="2136695" y="6325137"/>
            <a:ext cx="42484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Meredith McMorrow, MD, MPH; </a:t>
            </a:r>
          </a:p>
          <a:p>
            <a:pPr algn="ctr"/>
            <a:r>
              <a:rPr lang="en-US" sz="9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Colead</a:t>
            </a:r>
            <a:r>
              <a:rPr lang="en-US" sz="9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Vaccine Effectiveness Team, CDC; July 29, 2021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3758923-C4D2-1C42-AFB7-B8E9D94796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035" y="1916832"/>
            <a:ext cx="8748464" cy="400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4934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" t="20255" r="1076" b="28459"/>
          <a:stretch/>
        </p:blipFill>
        <p:spPr bwMode="auto">
          <a:xfrm>
            <a:off x="1064" y="627398"/>
            <a:ext cx="9142936" cy="85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84035" y="627398"/>
            <a:ext cx="8959328" cy="854328"/>
          </a:xfrm>
        </p:spPr>
        <p:txBody>
          <a:bodyPr/>
          <a:lstStyle/>
          <a:p>
            <a:pPr algn="l"/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Factors Resulting in Delta Dominance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57009" y="1628800"/>
            <a:ext cx="8829981" cy="4248465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eaLnBrk="1" hangingPunct="1">
              <a:spcBef>
                <a:spcPts val="0"/>
              </a:spcBef>
            </a:pPr>
            <a:r>
              <a:rPr lang="en-US" sz="24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unique mutations in Delta spike protein (</a:t>
            </a:r>
            <a:r>
              <a:rPr lang="en-US" sz="18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L452R, T478K, D614G and P681R</a:t>
            </a:r>
            <a:r>
              <a:rPr lang="en-US" sz="24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has caused: </a:t>
            </a:r>
          </a:p>
          <a:p>
            <a:pPr eaLnBrk="1" hangingPunct="1">
              <a:spcBef>
                <a:spcPts val="0"/>
              </a:spcBef>
            </a:pPr>
            <a:endParaRPr lang="en-US" sz="20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spcBef>
                <a:spcPts val="0"/>
              </a:spcBef>
            </a:pPr>
            <a:r>
              <a:rPr lang="en-US" sz="18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Significant increase in the binding energy between the spike &amp; hACE2</a:t>
            </a:r>
          </a:p>
          <a:p>
            <a:pPr lvl="1" eaLnBrk="1" hangingPunct="1">
              <a:spcBef>
                <a:spcPts val="0"/>
              </a:spcBef>
            </a:pPr>
            <a:endParaRPr lang="en-US" sz="18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spcBef>
                <a:spcPts val="0"/>
              </a:spcBef>
            </a:pPr>
            <a:r>
              <a:rPr lang="en-US" sz="18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D614G enhances viral replication by increasing the stability of virions in human lung epithelial cells and airway tissues</a:t>
            </a:r>
          </a:p>
          <a:p>
            <a:pPr lvl="1" eaLnBrk="1" hangingPunct="1">
              <a:spcBef>
                <a:spcPts val="0"/>
              </a:spcBef>
            </a:pPr>
            <a:endParaRPr lang="en-US" sz="18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spcBef>
                <a:spcPts val="0"/>
              </a:spcBef>
            </a:pPr>
            <a:r>
              <a:rPr lang="en-US" sz="18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Allows for increased viral replication </a:t>
            </a:r>
            <a:r>
              <a:rPr lang="en-US" sz="18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sz="18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increased transmissibility, R value increased to about 5.5</a:t>
            </a:r>
          </a:p>
          <a:p>
            <a:pPr lvl="1" eaLnBrk="1" hangingPunct="1">
              <a:spcBef>
                <a:spcPts val="0"/>
              </a:spcBef>
            </a:pPr>
            <a:endParaRPr lang="en-US" sz="18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spcBef>
                <a:spcPts val="0"/>
              </a:spcBef>
            </a:pPr>
            <a:r>
              <a:rPr lang="en-US" sz="18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Virus production higher by about 1000 times</a:t>
            </a:r>
          </a:p>
          <a:p>
            <a:pPr lvl="1" eaLnBrk="1" hangingPunct="1">
              <a:spcBef>
                <a:spcPts val="0"/>
              </a:spcBef>
            </a:pPr>
            <a:endParaRPr lang="en-US" sz="18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spcBef>
                <a:spcPts val="0"/>
              </a:spcBef>
            </a:pPr>
            <a:r>
              <a:rPr lang="en-US" sz="18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Incubation period about 3.6 days vs 5.8 days for Wuhan strain</a:t>
            </a:r>
          </a:p>
          <a:p>
            <a:pPr eaLnBrk="1" hangingPunct="1">
              <a:spcBef>
                <a:spcPts val="0"/>
              </a:spcBef>
            </a:pPr>
            <a:endParaRPr lang="en-US" sz="20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Z:\LKSIoV LOGOS\UofA-LKSIoV Logos\UA-LKS-COLOUR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158" y="6267833"/>
            <a:ext cx="2529205" cy="5562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Straight Connector 13"/>
          <p:cNvCxnSpPr/>
          <p:nvPr/>
        </p:nvCxnSpPr>
        <p:spPr bwMode="auto">
          <a:xfrm>
            <a:off x="0" y="6237312"/>
            <a:ext cx="914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3333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074" name="Picture 2" descr="C:\Users\carlasalvado\Desktop\LiKaShing_small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8" b="16327"/>
          <a:stretch/>
        </p:blipFill>
        <p:spPr bwMode="auto">
          <a:xfrm>
            <a:off x="184035" y="6291954"/>
            <a:ext cx="1723669" cy="48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96299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" t="20255" r="1076" b="28459"/>
          <a:stretch/>
        </p:blipFill>
        <p:spPr bwMode="auto">
          <a:xfrm>
            <a:off x="1064" y="627398"/>
            <a:ext cx="9142936" cy="85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84035" y="627398"/>
            <a:ext cx="8959328" cy="854328"/>
          </a:xfrm>
        </p:spPr>
        <p:txBody>
          <a:bodyPr/>
          <a:lstStyle/>
          <a:p>
            <a:pPr algn="l"/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Transmission of Delta variant vs. ancestral strain and other infectious diseases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3" name="Picture 12" descr="Z:\LKSIoV LOGOS\UofA-LKSIoV Logos\UA-LKS-COLOUR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158" y="6267833"/>
            <a:ext cx="2529205" cy="5562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Straight Connector 13"/>
          <p:cNvCxnSpPr/>
          <p:nvPr/>
        </p:nvCxnSpPr>
        <p:spPr bwMode="auto">
          <a:xfrm>
            <a:off x="0" y="6237312"/>
            <a:ext cx="914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3333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074" name="Picture 2" descr="C:\Users\carlasalvado\Desktop\LiKaShing_small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8" b="16327"/>
          <a:stretch/>
        </p:blipFill>
        <p:spPr bwMode="auto">
          <a:xfrm>
            <a:off x="184035" y="6291954"/>
            <a:ext cx="1723669" cy="48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A3FBF8A-2E96-0F44-9FAF-C16B5C5BE9AA}"/>
              </a:ext>
            </a:extLst>
          </p:cNvPr>
          <p:cNvSpPr/>
          <p:nvPr/>
        </p:nvSpPr>
        <p:spPr>
          <a:xfrm>
            <a:off x="2136695" y="6325137"/>
            <a:ext cx="42484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Meredith McMorrow, MD, MPH; </a:t>
            </a:r>
          </a:p>
          <a:p>
            <a:pPr algn="ctr"/>
            <a:r>
              <a:rPr lang="en-US" sz="9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Colead</a:t>
            </a:r>
            <a:r>
              <a:rPr lang="en-US" sz="9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Vaccine Effectiveness Team, CDC; July 29, 2021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417B157-C904-104B-86D2-4A86C21BD7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371" y="1988840"/>
            <a:ext cx="8811258" cy="381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2872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" t="20255" r="1076" b="28459"/>
          <a:stretch/>
        </p:blipFill>
        <p:spPr bwMode="auto">
          <a:xfrm>
            <a:off x="1064" y="627398"/>
            <a:ext cx="9142936" cy="85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84034" y="627398"/>
            <a:ext cx="8882797" cy="854328"/>
          </a:xfrm>
        </p:spPr>
        <p:txBody>
          <a:bodyPr/>
          <a:lstStyle/>
          <a:p>
            <a:pPr algn="l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SARS CoV-2 Variants of Concern in Alberta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3" name="Picture 12" descr="Z:\LKSIoV LOGOS\UofA-LKSIoV Logos\UA-LKS-COLOUR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158" y="6185108"/>
            <a:ext cx="2529205" cy="5562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Straight Connector 13"/>
          <p:cNvCxnSpPr/>
          <p:nvPr/>
        </p:nvCxnSpPr>
        <p:spPr bwMode="auto">
          <a:xfrm>
            <a:off x="0" y="6093296"/>
            <a:ext cx="914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3333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074" name="Picture 2" descr="C:\Users\carlasalvado\Desktop\LiKaShing_small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8" b="16327"/>
          <a:stretch/>
        </p:blipFill>
        <p:spPr bwMode="auto">
          <a:xfrm>
            <a:off x="184035" y="6182776"/>
            <a:ext cx="1723669" cy="48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5D89830-2E60-B046-9049-7C00FDA51DF2}"/>
              </a:ext>
            </a:extLst>
          </p:cNvPr>
          <p:cNvSpPr/>
          <p:nvPr/>
        </p:nvSpPr>
        <p:spPr>
          <a:xfrm>
            <a:off x="2136695" y="6232406"/>
            <a:ext cx="424847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Dr. Stephanie Smith, University of Alberta</a:t>
            </a:r>
          </a:p>
        </p:txBody>
      </p:sp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xmlns="" id="{C69CD1E8-18A8-5749-BB24-13637E9A20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5696" y="1772816"/>
            <a:ext cx="5237718" cy="380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4140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" t="20255" r="1076" b="28459"/>
          <a:stretch/>
        </p:blipFill>
        <p:spPr bwMode="auto">
          <a:xfrm>
            <a:off x="1064" y="627398"/>
            <a:ext cx="9142936" cy="85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84034" y="627398"/>
            <a:ext cx="8882797" cy="854328"/>
          </a:xfrm>
        </p:spPr>
        <p:txBody>
          <a:bodyPr/>
          <a:lstStyle/>
          <a:p>
            <a:pPr algn="l"/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Summary of Alberta’s four waves of COVID-19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3" name="Picture 12" descr="Z:\LKSIoV LOGOS\UofA-LKSIoV Logos\UA-LKS-COLOUR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158" y="6267833"/>
            <a:ext cx="2529205" cy="5562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Straight Connector 13"/>
          <p:cNvCxnSpPr/>
          <p:nvPr/>
        </p:nvCxnSpPr>
        <p:spPr bwMode="auto">
          <a:xfrm>
            <a:off x="0" y="6093296"/>
            <a:ext cx="914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3333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074" name="Picture 2" descr="C:\Users\carlasalvado\Desktop\LiKaShing_small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8" b="16327"/>
          <a:stretch/>
        </p:blipFill>
        <p:spPr bwMode="auto">
          <a:xfrm>
            <a:off x="184035" y="6291954"/>
            <a:ext cx="1723669" cy="48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1907704" y="6208493"/>
            <a:ext cx="4896544" cy="38886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0" indent="0" eaLnBrk="1" hangingPunct="1">
              <a:spcBef>
                <a:spcPts val="0"/>
              </a:spcBef>
              <a:buNone/>
            </a:pPr>
            <a:r>
              <a:rPr lang="en-US" sz="8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https://</a:t>
            </a:r>
            <a:r>
              <a:rPr lang="en-US" sz="800" kern="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edmontonjournal.com</a:t>
            </a:r>
            <a:r>
              <a:rPr lang="en-US" sz="8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/news/local-news/covid-19-live-updates-caf-nurses-head-to-alberta-pfizer-submits-trial-data-on-vaccine-use-in-children-aged-5-to-11-to-health-Canada. Oct 5, 2021.</a:t>
            </a:r>
          </a:p>
          <a:p>
            <a:pPr marL="457200" lvl="1" indent="0" eaLnBrk="1" hangingPunct="1">
              <a:spcBef>
                <a:spcPts val="1200"/>
              </a:spcBef>
              <a:buNone/>
            </a:pPr>
            <a:endParaRPr lang="en-US" sz="8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eaLnBrk="1" hangingPunct="1">
              <a:spcBef>
                <a:spcPts val="0"/>
              </a:spcBef>
              <a:buFont typeface="+mj-lt"/>
              <a:buAutoNum type="arabicPeriod"/>
            </a:pPr>
            <a:endParaRPr lang="en-CA" sz="8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6096C24-C1A2-7F41-B09A-CB7739B8D1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327" y="2204864"/>
            <a:ext cx="7971346" cy="331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0612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" t="20255" r="1076" b="28459"/>
          <a:stretch/>
        </p:blipFill>
        <p:spPr bwMode="auto">
          <a:xfrm>
            <a:off x="1064" y="627398"/>
            <a:ext cx="9142936" cy="85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84034" y="627398"/>
            <a:ext cx="8882797" cy="854328"/>
          </a:xfrm>
        </p:spPr>
        <p:txBody>
          <a:bodyPr/>
          <a:lstStyle/>
          <a:p>
            <a:pPr algn="l"/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Estimated biweekly proportion of Delta variant among sequenced SARS-CoV-2 samples, USA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3" name="Picture 12" descr="Z:\LKSIoV LOGOS\UofA-LKSIoV Logos\UA-LKS-COLOUR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158" y="6267833"/>
            <a:ext cx="2529205" cy="5562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Straight Connector 13"/>
          <p:cNvCxnSpPr/>
          <p:nvPr/>
        </p:nvCxnSpPr>
        <p:spPr bwMode="auto">
          <a:xfrm>
            <a:off x="0" y="6093296"/>
            <a:ext cx="914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3333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074" name="Picture 2" descr="C:\Users\carlasalvado\Desktop\LiKaShing_small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8" b="16327"/>
          <a:stretch/>
        </p:blipFill>
        <p:spPr bwMode="auto">
          <a:xfrm>
            <a:off x="184035" y="6291954"/>
            <a:ext cx="1723669" cy="48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1395881F-DC0F-024F-AE05-710F5D8D2096}"/>
              </a:ext>
            </a:extLst>
          </p:cNvPr>
          <p:cNvSpPr txBox="1">
            <a:spLocks/>
          </p:cNvSpPr>
          <p:nvPr/>
        </p:nvSpPr>
        <p:spPr>
          <a:xfrm>
            <a:off x="1761543" y="6171095"/>
            <a:ext cx="5040560" cy="282242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en-US" sz="8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CA" sz="8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E9F371E-B7AE-954F-A18C-C64494044C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6348" y="2083043"/>
            <a:ext cx="8471304" cy="358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9088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" t="20255" r="1076" b="28459"/>
          <a:stretch/>
        </p:blipFill>
        <p:spPr bwMode="auto">
          <a:xfrm>
            <a:off x="1064" y="627398"/>
            <a:ext cx="9142936" cy="85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84034" y="627398"/>
            <a:ext cx="8882797" cy="854328"/>
          </a:xfrm>
        </p:spPr>
        <p:txBody>
          <a:bodyPr/>
          <a:lstStyle/>
          <a:p>
            <a:pPr algn="l"/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Daily new COVID-19 cases reported in      the USA – slopes of the 4 waves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3" name="Picture 12" descr="Z:\LKSIoV LOGOS\UofA-LKSIoV Logos\UA-LKS-COLOUR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158" y="6267833"/>
            <a:ext cx="2529205" cy="5562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Straight Connector 13"/>
          <p:cNvCxnSpPr/>
          <p:nvPr/>
        </p:nvCxnSpPr>
        <p:spPr bwMode="auto">
          <a:xfrm>
            <a:off x="0" y="6093296"/>
            <a:ext cx="914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3333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074" name="Picture 2" descr="C:\Users\carlasalvado\Desktop\LiKaShing_small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8" b="16327"/>
          <a:stretch/>
        </p:blipFill>
        <p:spPr bwMode="auto">
          <a:xfrm>
            <a:off x="184035" y="6291954"/>
            <a:ext cx="1723669" cy="48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418752B-14CA-8644-A168-1A56DBC055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9486" y="1855170"/>
            <a:ext cx="8245027" cy="3748145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1395881F-DC0F-024F-AE05-710F5D8D2096}"/>
              </a:ext>
            </a:extLst>
          </p:cNvPr>
          <p:cNvSpPr txBox="1">
            <a:spLocks/>
          </p:cNvSpPr>
          <p:nvPr/>
        </p:nvSpPr>
        <p:spPr>
          <a:xfrm>
            <a:off x="1979712" y="6157103"/>
            <a:ext cx="4824536" cy="38886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en-US" sz="8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Dr. Anthony Fauci - McGill University’s 67th Beatty lecturer. Date: Oct 1, 2021</a:t>
            </a:r>
            <a:endParaRPr lang="en-CA" sz="8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2487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" t="20255" r="1076" b="28459"/>
          <a:stretch/>
        </p:blipFill>
        <p:spPr bwMode="auto">
          <a:xfrm>
            <a:off x="1064" y="627398"/>
            <a:ext cx="9142936" cy="85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84034" y="627398"/>
            <a:ext cx="8882797" cy="854328"/>
          </a:xfrm>
        </p:spPr>
        <p:txBody>
          <a:bodyPr/>
          <a:lstStyle/>
          <a:p>
            <a:pPr algn="l"/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The SARS-CoV-2 B.1.617.2 (Delta) variant has been detected in at least 163 countries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3" name="Picture 12" descr="Z:\LKSIoV LOGOS\UofA-LKSIoV Logos\UA-LKS-COLOUR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158" y="6267833"/>
            <a:ext cx="2529205" cy="5562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Straight Connector 13"/>
          <p:cNvCxnSpPr/>
          <p:nvPr/>
        </p:nvCxnSpPr>
        <p:spPr bwMode="auto">
          <a:xfrm>
            <a:off x="0" y="6093296"/>
            <a:ext cx="914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3333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074" name="Picture 2" descr="C:\Users\carlasalvado\Desktop\LiKaShing_small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8" b="16327"/>
          <a:stretch/>
        </p:blipFill>
        <p:spPr bwMode="auto">
          <a:xfrm>
            <a:off x="184035" y="6291954"/>
            <a:ext cx="1723669" cy="48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1395881F-DC0F-024F-AE05-710F5D8D2096}"/>
              </a:ext>
            </a:extLst>
          </p:cNvPr>
          <p:cNvSpPr txBox="1">
            <a:spLocks/>
          </p:cNvSpPr>
          <p:nvPr/>
        </p:nvSpPr>
        <p:spPr>
          <a:xfrm>
            <a:off x="1761543" y="6171095"/>
            <a:ext cx="5040560" cy="282242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en-US" sz="8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Dr. Anthony Fauci - McGill University’s 67th Beatty lecturer. Date: Oct 1, 2021. </a:t>
            </a:r>
            <a:endParaRPr lang="en-CA" sz="8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7E52E5B-1B23-2C4F-8022-E816FB61BE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104" y="1656262"/>
            <a:ext cx="8839791" cy="421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1063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" t="20255" r="1076" b="28459"/>
          <a:stretch/>
        </p:blipFill>
        <p:spPr bwMode="auto">
          <a:xfrm>
            <a:off x="1701" y="2564905"/>
            <a:ext cx="9142936" cy="85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2564905"/>
            <a:ext cx="9144000" cy="854330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Vaccine Effectiveness (VE)</a:t>
            </a:r>
            <a:endParaRPr lang="en-US" b="1" dirty="0">
              <a:solidFill>
                <a:schemeClr val="accent6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3" name="Picture 12" descr="Z:\LKSIoV LOGOS\UofA-LKSIoV Logos\UA-LKS-COLOUR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158" y="6267833"/>
            <a:ext cx="2529205" cy="5562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Straight Connector 13"/>
          <p:cNvCxnSpPr/>
          <p:nvPr/>
        </p:nvCxnSpPr>
        <p:spPr bwMode="auto">
          <a:xfrm>
            <a:off x="0" y="6237312"/>
            <a:ext cx="914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3333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074" name="Picture 2" descr="C:\Users\carlasalvado\Desktop\LiKaShing_small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8" b="16327"/>
          <a:stretch/>
        </p:blipFill>
        <p:spPr bwMode="auto">
          <a:xfrm>
            <a:off x="184035" y="6291954"/>
            <a:ext cx="1723669" cy="48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97573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" t="20255" r="1076" b="28459"/>
          <a:stretch/>
        </p:blipFill>
        <p:spPr bwMode="auto">
          <a:xfrm>
            <a:off x="1064" y="627398"/>
            <a:ext cx="9142936" cy="85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1520" y="627398"/>
            <a:ext cx="8891843" cy="792088"/>
          </a:xfrm>
        </p:spPr>
        <p:txBody>
          <a:bodyPr/>
          <a:lstStyle/>
          <a:p>
            <a:pPr algn="l"/>
            <a:r>
              <a:rPr lang="en-US" sz="26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Epidemiological Comparison</a:t>
            </a:r>
            <a:br>
              <a:rPr lang="en-US" sz="26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en-US" sz="26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of Major Respiratory Viral Infections </a:t>
            </a:r>
            <a:endParaRPr lang="en-US" sz="2600" b="1" dirty="0">
              <a:solidFill>
                <a:schemeClr val="accent6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3" name="Picture 12" descr="Z:\LKSIoV LOGOS\UofA-LKSIoV Logos\UA-LKS-COLOUR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6257116"/>
            <a:ext cx="2529205" cy="5562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Straight Connector 13"/>
          <p:cNvCxnSpPr/>
          <p:nvPr/>
        </p:nvCxnSpPr>
        <p:spPr bwMode="auto">
          <a:xfrm>
            <a:off x="0" y="6237312"/>
            <a:ext cx="914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3333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074" name="Picture 2" descr="C:\Users\carlasalvado\Desktop\LiKaShing_small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8" b="16327"/>
          <a:stretch/>
        </p:blipFill>
        <p:spPr bwMode="auto">
          <a:xfrm>
            <a:off x="184035" y="6291954"/>
            <a:ext cx="1723669" cy="48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9" t="18062" r="3557" b="60616"/>
          <a:stretch/>
        </p:blipFill>
        <p:spPr bwMode="auto">
          <a:xfrm>
            <a:off x="2051720" y="1669333"/>
            <a:ext cx="6633410" cy="1255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xmlns="" id="{EF6674D3-6CB1-6444-AFF5-BBB0CC61DF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442063"/>
              </p:ext>
            </p:extLst>
          </p:nvPr>
        </p:nvGraphicFramePr>
        <p:xfrm>
          <a:off x="251521" y="3071084"/>
          <a:ext cx="8424935" cy="28781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4987">
                  <a:extLst>
                    <a:ext uri="{9D8B030D-6E8A-4147-A177-3AD203B41FA5}">
                      <a16:colId xmlns:a16="http://schemas.microsoft.com/office/drawing/2014/main" xmlns="" val="2514634929"/>
                    </a:ext>
                  </a:extLst>
                </a:gridCol>
                <a:gridCol w="1684987">
                  <a:extLst>
                    <a:ext uri="{9D8B030D-6E8A-4147-A177-3AD203B41FA5}">
                      <a16:colId xmlns:a16="http://schemas.microsoft.com/office/drawing/2014/main" xmlns="" val="2873244981"/>
                    </a:ext>
                  </a:extLst>
                </a:gridCol>
                <a:gridCol w="1684987">
                  <a:extLst>
                    <a:ext uri="{9D8B030D-6E8A-4147-A177-3AD203B41FA5}">
                      <a16:colId xmlns:a16="http://schemas.microsoft.com/office/drawing/2014/main" xmlns="" val="3903359809"/>
                    </a:ext>
                  </a:extLst>
                </a:gridCol>
                <a:gridCol w="1684987">
                  <a:extLst>
                    <a:ext uri="{9D8B030D-6E8A-4147-A177-3AD203B41FA5}">
                      <a16:colId xmlns:a16="http://schemas.microsoft.com/office/drawing/2014/main" xmlns="" val="2605713128"/>
                    </a:ext>
                  </a:extLst>
                </a:gridCol>
                <a:gridCol w="1684987">
                  <a:extLst>
                    <a:ext uri="{9D8B030D-6E8A-4147-A177-3AD203B41FA5}">
                      <a16:colId xmlns:a16="http://schemas.microsoft.com/office/drawing/2014/main" xmlns="" val="4227532692"/>
                    </a:ext>
                  </a:extLst>
                </a:gridCol>
              </a:tblGrid>
              <a:tr h="700361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Disease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COVID-19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570144148"/>
                  </a:ext>
                </a:extLst>
              </a:tr>
              <a:tr h="777101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Incubation Period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– 4 days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– 14 days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– 7 days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days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273554843"/>
                  </a:ext>
                </a:extLst>
              </a:tr>
              <a:tr h="700361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b="1" baseline="-250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 –5.5</a:t>
                      </a:r>
                    </a:p>
                    <a:p>
                      <a:pPr algn="ctr"/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(as of Oct 25, 2021)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0.3 - 0.8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885723277"/>
                  </a:ext>
                </a:extLst>
              </a:tr>
              <a:tr h="700361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Fatality Rate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0.05 – 0.1%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2.03%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(as of Oct 25, 2021)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9.6 – 11%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7964830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11042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" t="20255" r="1076" b="28459"/>
          <a:stretch/>
        </p:blipFill>
        <p:spPr bwMode="auto">
          <a:xfrm>
            <a:off x="1064" y="627398"/>
            <a:ext cx="9142936" cy="85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84035" y="627398"/>
            <a:ext cx="8959328" cy="854328"/>
          </a:xfrm>
        </p:spPr>
        <p:txBody>
          <a:bodyPr/>
          <a:lstStyle/>
          <a:p>
            <a:pPr algn="l"/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Timing Between First &amp; Second Doses</a:t>
            </a:r>
            <a:b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Extended in BC &amp; Quebec Initially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53781" y="1916832"/>
            <a:ext cx="8636437" cy="3528391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eaLnBrk="1" hangingPunct="1">
              <a:spcBef>
                <a:spcPts val="0"/>
              </a:spcBef>
            </a:pPr>
            <a:r>
              <a:rPr lang="en-US" sz="20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can get more people partially protected by using a single dose</a:t>
            </a:r>
          </a:p>
          <a:p>
            <a:pPr eaLnBrk="1" hangingPunct="1">
              <a:spcBef>
                <a:spcPts val="0"/>
              </a:spcBef>
            </a:pPr>
            <a:endParaRPr lang="en-US" sz="20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</a:pPr>
            <a:endParaRPr lang="en-US" sz="20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</a:pPr>
            <a:r>
              <a:rPr lang="en-US" sz="20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can protect more people by delaying the second dose</a:t>
            </a:r>
          </a:p>
          <a:p>
            <a:pPr eaLnBrk="1" hangingPunct="1">
              <a:spcBef>
                <a:spcPts val="0"/>
              </a:spcBef>
            </a:pPr>
            <a:endParaRPr lang="en-US" sz="20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</a:pPr>
            <a:endParaRPr lang="en-US" sz="20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</a:pPr>
            <a:r>
              <a:rPr lang="en-US" sz="20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ideal, but was taken in times of vaccine shortages</a:t>
            </a:r>
          </a:p>
          <a:p>
            <a:pPr eaLnBrk="1" hangingPunct="1">
              <a:spcBef>
                <a:spcPts val="0"/>
              </a:spcBef>
            </a:pPr>
            <a:endParaRPr lang="en-US" sz="20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Z:\LKSIoV LOGOS\UofA-LKSIoV Logos\UA-LKS-COLOUR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158" y="6267833"/>
            <a:ext cx="2529205" cy="5562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Straight Connector 13"/>
          <p:cNvCxnSpPr/>
          <p:nvPr/>
        </p:nvCxnSpPr>
        <p:spPr bwMode="auto">
          <a:xfrm>
            <a:off x="0" y="6237312"/>
            <a:ext cx="914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3333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074" name="Picture 2" descr="C:\Users\carlasalvado\Desktop\LiKaShing_small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8" b="16327"/>
          <a:stretch/>
        </p:blipFill>
        <p:spPr bwMode="auto">
          <a:xfrm>
            <a:off x="184035" y="6291954"/>
            <a:ext cx="1723669" cy="48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20616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" t="20255" r="1076" b="28459"/>
          <a:stretch/>
        </p:blipFill>
        <p:spPr bwMode="auto">
          <a:xfrm>
            <a:off x="1064" y="627398"/>
            <a:ext cx="9142936" cy="85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84034" y="627398"/>
            <a:ext cx="8882797" cy="854328"/>
          </a:xfrm>
        </p:spPr>
        <p:txBody>
          <a:bodyPr/>
          <a:lstStyle/>
          <a:p>
            <a:pPr algn="l"/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Data suggests Canada's delay of second dose of COVID-19 vaccines paid off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3" name="Picture 12" descr="Z:\LKSIoV LOGOS\UofA-LKSIoV Logos\UA-LKS-COLOUR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158" y="6267833"/>
            <a:ext cx="2529205" cy="5562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Straight Connector 13"/>
          <p:cNvCxnSpPr/>
          <p:nvPr/>
        </p:nvCxnSpPr>
        <p:spPr bwMode="auto">
          <a:xfrm>
            <a:off x="0" y="6093296"/>
            <a:ext cx="914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3333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074" name="Picture 2" descr="C:\Users\carlasalvado\Desktop\LiKaShing_small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8" b="16327"/>
          <a:stretch/>
        </p:blipFill>
        <p:spPr bwMode="auto">
          <a:xfrm>
            <a:off x="184035" y="6291954"/>
            <a:ext cx="1723669" cy="48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2267744" y="6208493"/>
            <a:ext cx="4346414" cy="37063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en-US" sz="8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https://</a:t>
            </a:r>
            <a:r>
              <a:rPr lang="en-US" sz="800" kern="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www.cbc.ca</a:t>
            </a:r>
            <a:r>
              <a:rPr lang="en-US" sz="8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/news/health/canada-vaccine-effectiveness-data-delayed-doses-mixing-matching-covid-19-vaccines-1.6205993. Oct 9, 2021.</a:t>
            </a:r>
          </a:p>
          <a:p>
            <a:pPr marL="457200" lvl="1" indent="0" algn="ctr" eaLnBrk="1" hangingPunct="1">
              <a:spcBef>
                <a:spcPts val="1200"/>
              </a:spcBef>
              <a:buNone/>
            </a:pPr>
            <a:endParaRPr lang="en-US" sz="8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algn="ctr" eaLnBrk="1" hangingPunct="1">
              <a:spcBef>
                <a:spcPts val="0"/>
              </a:spcBef>
              <a:buFont typeface="+mj-lt"/>
              <a:buAutoNum type="arabicPeriod"/>
            </a:pPr>
            <a:endParaRPr lang="en-CA" sz="8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CDB15DC-48FE-FD41-B99C-FBE186C18A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1042" y="1611305"/>
            <a:ext cx="4679818" cy="437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404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" t="20255" r="1076" b="28459"/>
          <a:stretch/>
        </p:blipFill>
        <p:spPr bwMode="auto">
          <a:xfrm>
            <a:off x="1064" y="627398"/>
            <a:ext cx="9142936" cy="85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84035" y="627398"/>
            <a:ext cx="8959328" cy="854328"/>
          </a:xfrm>
        </p:spPr>
        <p:txBody>
          <a:bodyPr/>
          <a:lstStyle/>
          <a:p>
            <a:pPr algn="l"/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Pfizer 2-Dose Vaccine Effectiveness for</a:t>
            </a:r>
            <a:b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en-US" sz="2400" dirty="0">
                <a:solidFill>
                  <a:schemeClr val="tx1"/>
                </a:solidFill>
                <a:latin typeface="Arial Black" panose="020B0A04020102020204" pitchFamily="34" charset="0"/>
              </a:rPr>
              <a:t>Alpha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 vs. </a:t>
            </a:r>
            <a:r>
              <a:rPr lang="en-US" sz="2400" dirty="0">
                <a:solidFill>
                  <a:srgbClr val="C00000"/>
                </a:solidFill>
                <a:latin typeface="Arial Black" panose="020B0A04020102020204" pitchFamily="34" charset="0"/>
              </a:rPr>
              <a:t>Delta</a:t>
            </a:r>
            <a:endParaRPr lang="en-US" sz="2400" b="1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3" name="Picture 12" descr="Z:\LKSIoV LOGOS\UofA-LKSIoV Logos\UA-LKS-COLOUR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158" y="6267833"/>
            <a:ext cx="2529205" cy="5562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Straight Connector 13"/>
          <p:cNvCxnSpPr/>
          <p:nvPr/>
        </p:nvCxnSpPr>
        <p:spPr bwMode="auto">
          <a:xfrm>
            <a:off x="0" y="6237312"/>
            <a:ext cx="914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3333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074" name="Picture 2" descr="C:\Users\carlasalvado\Desktop\LiKaShing_small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8" b="16327"/>
          <a:stretch/>
        </p:blipFill>
        <p:spPr bwMode="auto">
          <a:xfrm>
            <a:off x="184035" y="6291954"/>
            <a:ext cx="1723669" cy="48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A3FBF8A-2E96-0F44-9FAF-C16B5C5BE9AA}"/>
              </a:ext>
            </a:extLst>
          </p:cNvPr>
          <p:cNvSpPr/>
          <p:nvPr/>
        </p:nvSpPr>
        <p:spPr>
          <a:xfrm>
            <a:off x="2136695" y="6325137"/>
            <a:ext cx="42484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Meredith McMorrow, MD, MPH; </a:t>
            </a:r>
          </a:p>
          <a:p>
            <a:pPr algn="ctr"/>
            <a:r>
              <a:rPr lang="en-US" sz="9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Colead</a:t>
            </a:r>
            <a:r>
              <a:rPr lang="en-US" sz="9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Vaccine Effectiveness Team, CDC; July 29, 2021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82A2310-1EC2-F046-BEDB-C4181F37BB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580" y="1746511"/>
            <a:ext cx="8576840" cy="436181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D8DFC0F-B171-0C4A-86B9-0E8A89FDA418}"/>
              </a:ext>
            </a:extLst>
          </p:cNvPr>
          <p:cNvSpPr/>
          <p:nvPr/>
        </p:nvSpPr>
        <p:spPr bwMode="auto">
          <a:xfrm>
            <a:off x="8532440" y="5877272"/>
            <a:ext cx="432048" cy="23105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10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3178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" t="20255" r="1076" b="28459"/>
          <a:stretch/>
        </p:blipFill>
        <p:spPr bwMode="auto">
          <a:xfrm>
            <a:off x="1064" y="627398"/>
            <a:ext cx="9142936" cy="85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84034" y="627398"/>
            <a:ext cx="8882797" cy="854328"/>
          </a:xfrm>
        </p:spPr>
        <p:txBody>
          <a:bodyPr/>
          <a:lstStyle/>
          <a:p>
            <a:pPr algn="l"/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Active severe COVID-19 cases by vaccination status, age 60+ years, Israel (per 100K population)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3" name="Picture 12" descr="Z:\LKSIoV LOGOS\UofA-LKSIoV Logos\UA-LKS-COLOUR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158" y="6267833"/>
            <a:ext cx="2529205" cy="5562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Straight Connector 13"/>
          <p:cNvCxnSpPr/>
          <p:nvPr/>
        </p:nvCxnSpPr>
        <p:spPr bwMode="auto">
          <a:xfrm>
            <a:off x="0" y="6093296"/>
            <a:ext cx="914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3333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074" name="Picture 2" descr="C:\Users\carlasalvado\Desktop\LiKaShing_small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8" b="16327"/>
          <a:stretch/>
        </p:blipFill>
        <p:spPr bwMode="auto">
          <a:xfrm>
            <a:off x="184035" y="6291954"/>
            <a:ext cx="1723669" cy="48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1395881F-DC0F-024F-AE05-710F5D8D2096}"/>
              </a:ext>
            </a:extLst>
          </p:cNvPr>
          <p:cNvSpPr txBox="1">
            <a:spLocks/>
          </p:cNvSpPr>
          <p:nvPr/>
        </p:nvSpPr>
        <p:spPr>
          <a:xfrm>
            <a:off x="1740651" y="6230602"/>
            <a:ext cx="5040560" cy="210234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en-US" sz="10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Dr. Anthony Fauci - McGill University’s 67th Beatty lecturer. Date: Oct 1, 2021. </a:t>
            </a:r>
            <a:endParaRPr lang="en-CA" sz="10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A7C105F-391B-2542-8DA1-D27A9301ED3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b="1609"/>
          <a:stretch/>
        </p:blipFill>
        <p:spPr>
          <a:xfrm>
            <a:off x="269776" y="1913306"/>
            <a:ext cx="8604448" cy="374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97994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" t="20255" r="1076" b="28459"/>
          <a:stretch/>
        </p:blipFill>
        <p:spPr bwMode="auto">
          <a:xfrm>
            <a:off x="1064" y="627398"/>
            <a:ext cx="9142936" cy="85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84035" y="627398"/>
            <a:ext cx="8959328" cy="854328"/>
          </a:xfrm>
        </p:spPr>
        <p:txBody>
          <a:bodyPr/>
          <a:lstStyle/>
          <a:p>
            <a:pPr algn="l"/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Vaccine Hesitancy 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61947" y="1844824"/>
            <a:ext cx="8620106" cy="4032445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eaLnBrk="1" hangingPunct="1">
              <a:spcBef>
                <a:spcPts val="0"/>
              </a:spcBef>
            </a:pPr>
            <a:r>
              <a:rPr lang="en-US" sz="24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Vaccine hesitancy is a serious &amp; very significant issue worldwide</a:t>
            </a:r>
          </a:p>
          <a:p>
            <a:pPr eaLnBrk="1" hangingPunct="1">
              <a:spcBef>
                <a:spcPts val="0"/>
              </a:spcBef>
            </a:pPr>
            <a:endParaRPr lang="en-US" sz="24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</a:pPr>
            <a:r>
              <a:rPr lang="en-US" sz="24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Delaying herd immunity and prolonging pandemic</a:t>
            </a:r>
          </a:p>
          <a:p>
            <a:pPr eaLnBrk="1" hangingPunct="1">
              <a:spcBef>
                <a:spcPts val="0"/>
              </a:spcBef>
            </a:pPr>
            <a:endParaRPr lang="en-US" sz="24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</a:pPr>
            <a:r>
              <a:rPr lang="en-US" sz="24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Antivaxxers: small minority refuse all vaccines (&lt;5%)</a:t>
            </a:r>
          </a:p>
          <a:p>
            <a:pPr eaLnBrk="1" hangingPunct="1">
              <a:spcBef>
                <a:spcPts val="0"/>
              </a:spcBef>
            </a:pPr>
            <a:endParaRPr lang="en-US" sz="24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</a:pPr>
            <a:r>
              <a:rPr lang="en-US" sz="24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Hesitancy in Canada still remains significant </a:t>
            </a:r>
            <a:r>
              <a:rPr lang="en-US" sz="24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4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15-20%</a:t>
            </a:r>
          </a:p>
          <a:p>
            <a:pPr eaLnBrk="1" hangingPunct="1">
              <a:spcBef>
                <a:spcPts val="0"/>
              </a:spcBef>
            </a:pPr>
            <a:endParaRPr lang="en-US" sz="24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</a:pPr>
            <a:r>
              <a:rPr lang="en-US" sz="24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Contributes to polarization and conflict</a:t>
            </a:r>
          </a:p>
          <a:p>
            <a:pPr marL="457200" lvl="1" indent="0" eaLnBrk="1" hangingPunct="1">
              <a:spcBef>
                <a:spcPts val="0"/>
              </a:spcBef>
              <a:buNone/>
            </a:pPr>
            <a:endParaRPr lang="en-US" sz="24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eaLnBrk="1" hangingPunct="1">
              <a:spcBef>
                <a:spcPts val="0"/>
              </a:spcBef>
              <a:buNone/>
            </a:pPr>
            <a:endParaRPr lang="en-US" sz="24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</a:pPr>
            <a:endParaRPr lang="en-US" sz="24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Z:\LKSIoV LOGOS\UofA-LKSIoV Logos\UA-LKS-COLOUR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158" y="6267833"/>
            <a:ext cx="2529205" cy="5562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Straight Connector 13"/>
          <p:cNvCxnSpPr/>
          <p:nvPr/>
        </p:nvCxnSpPr>
        <p:spPr bwMode="auto">
          <a:xfrm>
            <a:off x="0" y="6237312"/>
            <a:ext cx="914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3333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074" name="Picture 2" descr="C:\Users\carlasalvado\Desktop\LiKaShing_small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8" b="16327"/>
          <a:stretch/>
        </p:blipFill>
        <p:spPr bwMode="auto">
          <a:xfrm>
            <a:off x="184035" y="6291954"/>
            <a:ext cx="1723669" cy="48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49122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" t="20255" r="1076" b="28459"/>
          <a:stretch/>
        </p:blipFill>
        <p:spPr bwMode="auto">
          <a:xfrm>
            <a:off x="1064" y="627398"/>
            <a:ext cx="9142936" cy="85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84035" y="627398"/>
            <a:ext cx="8959328" cy="854328"/>
          </a:xfrm>
        </p:spPr>
        <p:txBody>
          <a:bodyPr/>
          <a:lstStyle/>
          <a:p>
            <a:pPr algn="l"/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Vaccine Hesitancy 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82216" y="1750370"/>
            <a:ext cx="8619669" cy="3838868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eaLnBrk="1" hangingPunct="1">
              <a:spcBef>
                <a:spcPts val="0"/>
              </a:spcBef>
            </a:pPr>
            <a:r>
              <a:rPr lang="en-US" sz="24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media – huge source of misinformation</a:t>
            </a:r>
          </a:p>
          <a:p>
            <a:pPr lvl="1" eaLnBrk="1" hangingPunct="1">
              <a:spcBef>
                <a:spcPts val="0"/>
              </a:spcBef>
            </a:pPr>
            <a:endParaRPr lang="en-US" sz="20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spcBef>
                <a:spcPts val="0"/>
              </a:spcBef>
            </a:pPr>
            <a:r>
              <a:rPr lang="en-US" sz="2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misinformation often carries the same weight as peer-reviewed scientific publications amongst hesitant and antivax individuals</a:t>
            </a:r>
          </a:p>
          <a:p>
            <a:pPr lvl="1" eaLnBrk="1" hangingPunct="1">
              <a:spcBef>
                <a:spcPts val="0"/>
              </a:spcBef>
            </a:pPr>
            <a:endParaRPr lang="en-US" sz="20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spcBef>
                <a:spcPts val="0"/>
              </a:spcBef>
            </a:pPr>
            <a:r>
              <a:rPr lang="en-US" sz="2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Misinformation often used by antivaxxers to drive their agenda</a:t>
            </a:r>
          </a:p>
          <a:p>
            <a:pPr lvl="1" eaLnBrk="1" hangingPunct="1">
              <a:spcBef>
                <a:spcPts val="0"/>
              </a:spcBef>
            </a:pPr>
            <a:endParaRPr lang="en-US" sz="20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spcBef>
                <a:spcPts val="0"/>
              </a:spcBef>
            </a:pPr>
            <a:r>
              <a:rPr lang="en-US" sz="2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Misinformation contributes to vaccine hesitancy</a:t>
            </a:r>
          </a:p>
          <a:p>
            <a:pPr eaLnBrk="1" hangingPunct="1">
              <a:spcBef>
                <a:spcPts val="0"/>
              </a:spcBef>
            </a:pPr>
            <a:endParaRPr lang="en-US" sz="24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eaLnBrk="1" hangingPunct="1">
              <a:spcBef>
                <a:spcPts val="0"/>
              </a:spcBef>
              <a:buNone/>
            </a:pPr>
            <a:endParaRPr lang="en-US" sz="24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eaLnBrk="1" hangingPunct="1">
              <a:spcBef>
                <a:spcPts val="0"/>
              </a:spcBef>
              <a:buNone/>
            </a:pPr>
            <a:endParaRPr lang="en-US" sz="24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</a:pPr>
            <a:endParaRPr lang="en-US" sz="24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Z:\LKSIoV LOGOS\UofA-LKSIoV Logos\UA-LKS-COLOUR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158" y="6267833"/>
            <a:ext cx="2529205" cy="5562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Straight Connector 13"/>
          <p:cNvCxnSpPr/>
          <p:nvPr/>
        </p:nvCxnSpPr>
        <p:spPr bwMode="auto">
          <a:xfrm>
            <a:off x="0" y="6237312"/>
            <a:ext cx="914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3333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074" name="Picture 2" descr="C:\Users\carlasalvado\Desktop\LiKaShing_small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8" b="16327"/>
          <a:stretch/>
        </p:blipFill>
        <p:spPr bwMode="auto">
          <a:xfrm>
            <a:off x="184035" y="6291954"/>
            <a:ext cx="1723669" cy="48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719710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" t="20255" r="1076" b="28459"/>
          <a:stretch/>
        </p:blipFill>
        <p:spPr bwMode="auto">
          <a:xfrm>
            <a:off x="0" y="627398"/>
            <a:ext cx="9142936" cy="85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84035" y="627398"/>
            <a:ext cx="8959328" cy="854328"/>
          </a:xfrm>
        </p:spPr>
        <p:txBody>
          <a:bodyPr/>
          <a:lstStyle/>
          <a:p>
            <a:pPr algn="l"/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Vaccine Hesitancy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84035" y="1620634"/>
            <a:ext cx="8620106" cy="854326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eaLnBrk="1" hangingPunct="1">
              <a:spcBef>
                <a:spcPts val="0"/>
              </a:spcBef>
            </a:pPr>
            <a:r>
              <a:rPr lang="en-US" sz="22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hesitancy is due to perception that COVID vaccine are new</a:t>
            </a:r>
          </a:p>
          <a:p>
            <a:pPr marL="457200" lvl="1" indent="0" eaLnBrk="1" hangingPunct="1">
              <a:spcBef>
                <a:spcPts val="0"/>
              </a:spcBef>
              <a:buNone/>
            </a:pPr>
            <a:r>
              <a:rPr lang="en-US" sz="18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8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 is NOT new; the application is new</a:t>
            </a:r>
          </a:p>
          <a:p>
            <a:pPr marL="457200" lvl="1" indent="0" eaLnBrk="1" hangingPunct="1">
              <a:spcBef>
                <a:spcPts val="0"/>
              </a:spcBef>
              <a:buNone/>
            </a:pPr>
            <a:endParaRPr lang="en-US" sz="18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eaLnBrk="1" hangingPunct="1">
              <a:spcBef>
                <a:spcPts val="0"/>
              </a:spcBef>
              <a:buNone/>
            </a:pPr>
            <a:endParaRPr lang="en-US" sz="18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</a:pPr>
            <a:endParaRPr lang="en-US" sz="18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Z:\LKSIoV LOGOS\UofA-LKSIoV Logos\UA-LKS-COLOUR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158" y="6267833"/>
            <a:ext cx="2529205" cy="5562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Straight Connector 13"/>
          <p:cNvCxnSpPr/>
          <p:nvPr/>
        </p:nvCxnSpPr>
        <p:spPr bwMode="auto">
          <a:xfrm>
            <a:off x="0" y="6237312"/>
            <a:ext cx="914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3333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074" name="Picture 2" descr="C:\Users\carlasalvado\Desktop\LiKaShing_small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8" b="16327"/>
          <a:stretch/>
        </p:blipFill>
        <p:spPr bwMode="auto">
          <a:xfrm>
            <a:off x="184035" y="6291954"/>
            <a:ext cx="1723669" cy="48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41ECBA4-F722-46F5-95B3-CD174419C1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3968" y="2588342"/>
            <a:ext cx="2428839" cy="168318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32AB0C0-9D2F-4483-BEE5-88D6FFDCD1A0}"/>
              </a:ext>
            </a:extLst>
          </p:cNvPr>
          <p:cNvSpPr/>
          <p:nvPr/>
        </p:nvSpPr>
        <p:spPr>
          <a:xfrm>
            <a:off x="261947" y="3933056"/>
            <a:ext cx="8620106" cy="2077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Katalin </a:t>
            </a:r>
            <a:r>
              <a:rPr lang="en-US" sz="1400" dirty="0" err="1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Karikó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 - 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Hungarian biochemist</a:t>
            </a:r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Karikó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Weissman mRNA technology was used within vaccines for COVID-19 that were produced by Pfizer (developed by BioNTech) and by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Moderna</a:t>
            </a:r>
            <a:endParaRPr lang="en-US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mRNA technology has been around over several decades looking at its incorporation into anticancer vaccines by many scientists and biotech</a:t>
            </a:r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Breakthrough Prize in Life Sciences </a:t>
            </a:r>
          </a:p>
        </p:txBody>
      </p:sp>
    </p:spTree>
    <p:extLst>
      <p:ext uri="{BB962C8B-B14F-4D97-AF65-F5344CB8AC3E}">
        <p14:creationId xmlns:p14="http://schemas.microsoft.com/office/powerpoint/2010/main" val="219680274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" t="20255" r="1076" b="28459"/>
          <a:stretch/>
        </p:blipFill>
        <p:spPr bwMode="auto">
          <a:xfrm>
            <a:off x="1064" y="627398"/>
            <a:ext cx="9142936" cy="85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84035" y="627398"/>
            <a:ext cx="8959328" cy="854328"/>
          </a:xfrm>
        </p:spPr>
        <p:txBody>
          <a:bodyPr/>
          <a:lstStyle/>
          <a:p>
            <a:pPr algn="l"/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Vaccine Hesitancy Approaches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95536" y="1844824"/>
            <a:ext cx="7837464" cy="3636403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eaLnBrk="1" hangingPunct="1">
              <a:spcBef>
                <a:spcPts val="0"/>
              </a:spcBef>
            </a:pPr>
            <a:r>
              <a:rPr lang="en-US" sz="24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Communicate early and often</a:t>
            </a:r>
          </a:p>
          <a:p>
            <a:pPr eaLnBrk="1" hangingPunct="1">
              <a:spcBef>
                <a:spcPts val="0"/>
              </a:spcBef>
            </a:pPr>
            <a:endParaRPr lang="en-US" sz="24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</a:pPr>
            <a:r>
              <a:rPr lang="en-US" sz="24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be responsive</a:t>
            </a:r>
          </a:p>
          <a:p>
            <a:pPr eaLnBrk="1" hangingPunct="1">
              <a:spcBef>
                <a:spcPts val="0"/>
              </a:spcBef>
            </a:pPr>
            <a:endParaRPr lang="en-US" sz="24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</a:pPr>
            <a:r>
              <a:rPr lang="en-US" sz="24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honest, frank and transparent</a:t>
            </a:r>
          </a:p>
          <a:p>
            <a:pPr eaLnBrk="1" hangingPunct="1">
              <a:spcBef>
                <a:spcPts val="0"/>
              </a:spcBef>
            </a:pPr>
            <a:endParaRPr lang="en-US" sz="24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</a:pPr>
            <a:r>
              <a:rPr lang="en-US" sz="24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 clearly and with compassion</a:t>
            </a:r>
          </a:p>
          <a:p>
            <a:pPr eaLnBrk="1" hangingPunct="1">
              <a:spcBef>
                <a:spcPts val="0"/>
              </a:spcBef>
            </a:pPr>
            <a:endParaRPr lang="en-US" sz="24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</a:pPr>
            <a:r>
              <a:rPr lang="en-US" sz="24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 trust in science</a:t>
            </a:r>
          </a:p>
        </p:txBody>
      </p:sp>
      <p:pic>
        <p:nvPicPr>
          <p:cNvPr id="13" name="Picture 12" descr="Z:\LKSIoV LOGOS\UofA-LKSIoV Logos\UA-LKS-COLOUR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158" y="6267833"/>
            <a:ext cx="2529205" cy="5562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Straight Connector 13"/>
          <p:cNvCxnSpPr/>
          <p:nvPr/>
        </p:nvCxnSpPr>
        <p:spPr bwMode="auto">
          <a:xfrm>
            <a:off x="0" y="6237312"/>
            <a:ext cx="914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3333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074" name="Picture 2" descr="C:\Users\carlasalvado\Desktop\LiKaShing_small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8" b="16327"/>
          <a:stretch/>
        </p:blipFill>
        <p:spPr bwMode="auto">
          <a:xfrm>
            <a:off x="184035" y="6291954"/>
            <a:ext cx="1723669" cy="48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111656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" t="20255" r="1076" b="28459"/>
          <a:stretch/>
        </p:blipFill>
        <p:spPr bwMode="auto">
          <a:xfrm>
            <a:off x="1064" y="627398"/>
            <a:ext cx="9142936" cy="85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84034" y="627398"/>
            <a:ext cx="8882797" cy="854328"/>
          </a:xfrm>
        </p:spPr>
        <p:txBody>
          <a:bodyPr/>
          <a:lstStyle/>
          <a:p>
            <a:pPr algn="l"/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Conclusion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3" name="Picture 12" descr="Z:\LKSIoV LOGOS\UofA-LKSIoV Logos\UA-LKS-COLOUR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158" y="6267833"/>
            <a:ext cx="2529205" cy="5562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Straight Connector 13"/>
          <p:cNvCxnSpPr/>
          <p:nvPr/>
        </p:nvCxnSpPr>
        <p:spPr bwMode="auto">
          <a:xfrm>
            <a:off x="0" y="6093296"/>
            <a:ext cx="914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3333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074" name="Picture 2" descr="C:\Users\carlasalvado\Desktop\LiKaShing_small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8" b="16327"/>
          <a:stretch/>
        </p:blipFill>
        <p:spPr bwMode="auto">
          <a:xfrm>
            <a:off x="184035" y="6291954"/>
            <a:ext cx="1723669" cy="48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184034" y="1855547"/>
            <a:ext cx="8538617" cy="3863928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eaLnBrk="1" hangingPunct="1">
              <a:spcBef>
                <a:spcPts val="0"/>
              </a:spcBef>
            </a:pPr>
            <a:r>
              <a:rPr lang="en-US" sz="20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 positive results particularly with COVID-19 mRNA vaccines - major triumph for science</a:t>
            </a:r>
          </a:p>
          <a:p>
            <a:pPr marL="0" indent="0" eaLnBrk="1" hangingPunct="1">
              <a:spcBef>
                <a:spcPts val="0"/>
              </a:spcBef>
              <a:buNone/>
            </a:pPr>
            <a:endParaRPr lang="en-US" sz="20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</a:pPr>
            <a:r>
              <a:rPr lang="en-US" sz="20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Vaccines for COVID-19 will likely end the pandemic-generally very safe</a:t>
            </a:r>
          </a:p>
          <a:p>
            <a:pPr eaLnBrk="1" hangingPunct="1">
              <a:spcBef>
                <a:spcPts val="0"/>
              </a:spcBef>
            </a:pPr>
            <a:endParaRPr lang="en-US" sz="20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</a:pPr>
            <a:r>
              <a:rPr lang="en-US" sz="20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Vaccine hesitancy-prolonging the pandemic</a:t>
            </a:r>
          </a:p>
          <a:p>
            <a:pPr eaLnBrk="1" hangingPunct="1">
              <a:spcBef>
                <a:spcPts val="0"/>
              </a:spcBef>
            </a:pPr>
            <a:endParaRPr lang="en-US" sz="20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</a:pPr>
            <a:r>
              <a:rPr lang="en-US" sz="20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Vaccine certificates are here and booster requirement(s) likely to follow </a:t>
            </a:r>
          </a:p>
          <a:p>
            <a:pPr eaLnBrk="1" hangingPunct="1">
              <a:spcBef>
                <a:spcPts val="0"/>
              </a:spcBef>
            </a:pPr>
            <a:endParaRPr lang="en-US" sz="20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</a:pPr>
            <a:r>
              <a:rPr lang="en-US" sz="20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COVID-19 will likely become endemic </a:t>
            </a:r>
            <a:r>
              <a:rPr lang="en-US" sz="20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0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 term annual boosters?</a:t>
            </a:r>
          </a:p>
          <a:p>
            <a:pPr eaLnBrk="1" hangingPunct="1">
              <a:spcBef>
                <a:spcPts val="0"/>
              </a:spcBef>
            </a:pPr>
            <a:endParaRPr lang="en-US" sz="20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eaLnBrk="1" hangingPunct="1">
              <a:spcBef>
                <a:spcPts val="1200"/>
              </a:spcBef>
              <a:buNone/>
            </a:pPr>
            <a:endParaRPr lang="en-US" sz="20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eaLnBrk="1" hangingPunct="1">
              <a:spcBef>
                <a:spcPts val="0"/>
              </a:spcBef>
              <a:buFont typeface="+mj-lt"/>
              <a:buAutoNum type="arabicPeriod"/>
            </a:pPr>
            <a:endParaRPr lang="en-CA" sz="20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51218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2780928"/>
            <a:ext cx="9143814" cy="854328"/>
          </a:xfrm>
        </p:spPr>
        <p:txBody>
          <a:bodyPr/>
          <a:lstStyle/>
          <a:p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Thank you!</a:t>
            </a:r>
            <a:endParaRPr lang="en-US" sz="4800" b="1" i="1" dirty="0">
              <a:solidFill>
                <a:schemeClr val="accent6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3" name="Picture 12" descr="Z:\LKSIoV LOGOS\UofA-LKSIoV Logos\UA-LKS-COLOUR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158" y="6267833"/>
            <a:ext cx="2529205" cy="5562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Straight Connector 13"/>
          <p:cNvCxnSpPr/>
          <p:nvPr/>
        </p:nvCxnSpPr>
        <p:spPr bwMode="auto">
          <a:xfrm>
            <a:off x="0" y="6237312"/>
            <a:ext cx="914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3333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074" name="Picture 2" descr="C:\Users\carlasalvado\Desktop\LiKaShing_smal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8" b="16327"/>
          <a:stretch/>
        </p:blipFill>
        <p:spPr bwMode="auto">
          <a:xfrm>
            <a:off x="184035" y="6292489"/>
            <a:ext cx="1723669" cy="48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5878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" t="20255" r="1076" b="28459"/>
          <a:stretch/>
        </p:blipFill>
        <p:spPr bwMode="auto">
          <a:xfrm>
            <a:off x="1064" y="627398"/>
            <a:ext cx="9142936" cy="85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84034" y="627398"/>
            <a:ext cx="8882797" cy="854328"/>
          </a:xfrm>
        </p:spPr>
        <p:txBody>
          <a:bodyPr/>
          <a:lstStyle/>
          <a:p>
            <a:pPr algn="l"/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Origin of COVID-19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3" name="Picture 12" descr="Z:\LKSIoV LOGOS\UofA-LKSIoV Logos\UA-LKS-COLOUR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158" y="6267833"/>
            <a:ext cx="2529205" cy="5562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Straight Connector 13"/>
          <p:cNvCxnSpPr/>
          <p:nvPr/>
        </p:nvCxnSpPr>
        <p:spPr bwMode="auto">
          <a:xfrm>
            <a:off x="0" y="6093296"/>
            <a:ext cx="914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3333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074" name="Picture 2" descr="C:\Users\carlasalvado\Desktop\LiKaShing_small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8" b="16327"/>
          <a:stretch/>
        </p:blipFill>
        <p:spPr bwMode="auto">
          <a:xfrm>
            <a:off x="184035" y="6291954"/>
            <a:ext cx="1723669" cy="48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184034" y="1584110"/>
            <a:ext cx="8496944" cy="1826321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eaLnBrk="1" hangingPunct="1">
              <a:spcBef>
                <a:spcPts val="0"/>
              </a:spcBef>
            </a:pPr>
            <a:r>
              <a:rPr lang="en-US" sz="20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Viruses from the coronavirus lineage responsible for COVID-19 have been circulating in bats (and others i.e.: pangolins) for decades</a:t>
            </a:r>
          </a:p>
          <a:p>
            <a:pPr eaLnBrk="1" hangingPunct="1">
              <a:spcBef>
                <a:spcPts val="0"/>
              </a:spcBef>
            </a:pPr>
            <a:endParaRPr lang="en-US" sz="20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</a:pPr>
            <a:r>
              <a:rPr lang="en-US" sz="20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did the virus jump to humans? </a:t>
            </a:r>
            <a:r>
              <a:rPr lang="en-US" sz="20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still unknown</a:t>
            </a:r>
          </a:p>
          <a:p>
            <a:pPr lvl="1" eaLnBrk="1" hangingPunct="1">
              <a:spcBef>
                <a:spcPts val="0"/>
              </a:spcBef>
            </a:pPr>
            <a:r>
              <a:rPr lang="en-US" sz="16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suggest the coronavirus most likely evolved in the intermediate horseshoe bats (</a:t>
            </a:r>
            <a:r>
              <a:rPr lang="en-US" sz="1600" i="1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Rhinolophus </a:t>
            </a:r>
            <a:r>
              <a:rPr lang="en-US" sz="1600" i="1" kern="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affinis</a:t>
            </a:r>
            <a:r>
              <a:rPr lang="en-US" sz="16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4EAAF18-8DD2-204B-B2F2-980BD52FAA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564" t="14545" r="5113" b="22817"/>
          <a:stretch/>
        </p:blipFill>
        <p:spPr>
          <a:xfrm>
            <a:off x="683568" y="3609088"/>
            <a:ext cx="3998332" cy="207756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831E405-2E9A-9D43-A363-FFB339574A9B}"/>
              </a:ext>
            </a:extLst>
          </p:cNvPr>
          <p:cNvSpPr/>
          <p:nvPr/>
        </p:nvSpPr>
        <p:spPr>
          <a:xfrm>
            <a:off x="683569" y="5695485"/>
            <a:ext cx="3998332" cy="153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Figure adapted from: https://</a:t>
            </a:r>
            <a:r>
              <a:rPr lang="en-US" sz="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www.nationalgeographic.com</a:t>
            </a:r>
            <a:r>
              <a:rPr lang="en-US" sz="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/animals/2020/03/coronavirus-animal-reservoir-research/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BF1944E-2D6B-F94B-9F60-885CE2908FC5}"/>
              </a:ext>
            </a:extLst>
          </p:cNvPr>
          <p:cNvSpPr/>
          <p:nvPr/>
        </p:nvSpPr>
        <p:spPr>
          <a:xfrm>
            <a:off x="2146506" y="6160583"/>
            <a:ext cx="4572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CA" sz="1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Zhou, P., Yang, XL., Wang, XG. </a:t>
            </a:r>
            <a:r>
              <a:rPr lang="en-CA" sz="1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CA" sz="1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A pneumonia outbreak associated with a new coronavirus of probable bat origin. </a:t>
            </a:r>
            <a:r>
              <a:rPr lang="en-CA" sz="1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</a:t>
            </a:r>
            <a:r>
              <a:rPr lang="en-CA" sz="1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CA" sz="1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579, </a:t>
            </a:r>
            <a:r>
              <a:rPr lang="en-CA" sz="1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270–273 (2020). https://</a:t>
            </a:r>
            <a:r>
              <a:rPr lang="en-CA" sz="1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doi.org</a:t>
            </a:r>
            <a:r>
              <a:rPr lang="en-CA" sz="1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/10.1038/s41586-020-2012-7</a:t>
            </a:r>
            <a:endParaRPr lang="en-US" sz="1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731E879-83CA-6C4E-8C96-19932B5252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6869" y="3612752"/>
            <a:ext cx="2854917" cy="214118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32747A8-5F3E-DD4E-A077-019AF03E8B07}"/>
              </a:ext>
            </a:extLst>
          </p:cNvPr>
          <p:cNvSpPr/>
          <p:nvPr/>
        </p:nvSpPr>
        <p:spPr>
          <a:xfrm>
            <a:off x="5526869" y="5775468"/>
            <a:ext cx="285491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Adapted from: </a:t>
            </a:r>
            <a:r>
              <a:rPr lang="en-CA" sz="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Mallapaty</a:t>
            </a:r>
            <a:r>
              <a:rPr lang="en-CA" sz="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S. Coronaviruses closely related to the pandemic virus discovered in Japan and Cambodia. Nature. 2020 Dec;588(7836):15-16. </a:t>
            </a:r>
            <a:r>
              <a:rPr lang="en-CA" sz="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</a:t>
            </a:r>
            <a:r>
              <a:rPr lang="en-CA" sz="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10.1038/d41586-020-03217-0. PMID: 33230273.</a:t>
            </a:r>
            <a:endParaRPr lang="en-US" sz="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256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" t="20255" r="1076" b="28459"/>
          <a:stretch/>
        </p:blipFill>
        <p:spPr bwMode="auto">
          <a:xfrm>
            <a:off x="1064" y="627398"/>
            <a:ext cx="9142936" cy="85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84035" y="627398"/>
            <a:ext cx="8959328" cy="854328"/>
          </a:xfrm>
        </p:spPr>
        <p:txBody>
          <a:bodyPr/>
          <a:lstStyle/>
          <a:p>
            <a:pPr algn="l"/>
            <a:r>
              <a:rPr lang="en-US" sz="280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COVID-19: Timeline of Key Events</a:t>
            </a:r>
            <a:endParaRPr lang="en-US" sz="2800" b="1">
              <a:solidFill>
                <a:schemeClr val="accent6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3" name="Picture 12" descr="Z:\LKSIoV LOGOS\UofA-LKSIoV Logos\UA-LKS-COLOUR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158" y="6267833"/>
            <a:ext cx="2529205" cy="5562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Straight Connector 13"/>
          <p:cNvCxnSpPr/>
          <p:nvPr/>
        </p:nvCxnSpPr>
        <p:spPr bwMode="auto">
          <a:xfrm>
            <a:off x="0" y="6237312"/>
            <a:ext cx="914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3333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074" name="Picture 2" descr="C:\Users\carlasalvado\Desktop\LiKaShing_small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8" b="16327"/>
          <a:stretch/>
        </p:blipFill>
        <p:spPr bwMode="auto">
          <a:xfrm>
            <a:off x="184035" y="6291954"/>
            <a:ext cx="1723669" cy="48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/>
          <p:cNvSpPr/>
          <p:nvPr/>
        </p:nvSpPr>
        <p:spPr bwMode="auto">
          <a:xfrm>
            <a:off x="184038" y="3220538"/>
            <a:ext cx="8636434" cy="587496"/>
          </a:xfrm>
          <a:prstGeom prst="rightArrow">
            <a:avLst/>
          </a:prstGeom>
          <a:solidFill>
            <a:srgbClr val="0020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105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507" y="2426598"/>
            <a:ext cx="1080120" cy="57708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 8, 2019:</a:t>
            </a:r>
          </a:p>
          <a:p>
            <a:pPr algn="ctr"/>
            <a:r>
              <a:rPr lang="en-US" sz="105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Case – Wuhan, China</a:t>
            </a:r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 bwMode="auto">
          <a:xfrm>
            <a:off x="647567" y="3006836"/>
            <a:ext cx="0" cy="3600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7CE9F0D-23DB-E943-830E-9AFF7DB96AB4}"/>
              </a:ext>
            </a:extLst>
          </p:cNvPr>
          <p:cNvSpPr txBox="1"/>
          <p:nvPr/>
        </p:nvSpPr>
        <p:spPr>
          <a:xfrm>
            <a:off x="487579" y="4012850"/>
            <a:ext cx="1686694" cy="41549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 31, 2019:</a:t>
            </a:r>
          </a:p>
          <a:p>
            <a:pPr algn="ctr"/>
            <a:r>
              <a:rPr lang="en-US" sz="105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 cases of pneumonia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E56CCF25-CA39-9E47-AA8E-85FE2E1DF0D4}"/>
              </a:ext>
            </a:extLst>
          </p:cNvPr>
          <p:cNvCxnSpPr>
            <a:cxnSpLocks/>
          </p:cNvCxnSpPr>
          <p:nvPr/>
        </p:nvCxnSpPr>
        <p:spPr bwMode="auto">
          <a:xfrm>
            <a:off x="1331643" y="3661043"/>
            <a:ext cx="0" cy="36069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B7E641F-729C-1342-9CCC-EC08570E2301}"/>
              </a:ext>
            </a:extLst>
          </p:cNvPr>
          <p:cNvSpPr txBox="1"/>
          <p:nvPr/>
        </p:nvSpPr>
        <p:spPr>
          <a:xfrm>
            <a:off x="1368420" y="1565721"/>
            <a:ext cx="1393234" cy="57708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 9, 2020:</a:t>
            </a:r>
          </a:p>
          <a:p>
            <a:pPr algn="ctr"/>
            <a:r>
              <a:rPr lang="en-US" sz="105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Novel coronavirus identified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88C9E4DA-E88A-564C-99EA-1DDF6B9ABCAA}"/>
              </a:ext>
            </a:extLst>
          </p:cNvPr>
          <p:cNvCxnSpPr>
            <a:cxnSpLocks/>
          </p:cNvCxnSpPr>
          <p:nvPr/>
        </p:nvCxnSpPr>
        <p:spPr bwMode="auto">
          <a:xfrm>
            <a:off x="2048953" y="2143757"/>
            <a:ext cx="0" cy="122311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7AE44CC-9EF1-BE4D-92F2-00E331C7FB0D}"/>
              </a:ext>
            </a:extLst>
          </p:cNvPr>
          <p:cNvSpPr txBox="1"/>
          <p:nvPr/>
        </p:nvSpPr>
        <p:spPr>
          <a:xfrm>
            <a:off x="2065037" y="4663417"/>
            <a:ext cx="1413532" cy="57708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 24, 2020:</a:t>
            </a:r>
          </a:p>
          <a:p>
            <a:pPr algn="ctr"/>
            <a:r>
              <a:rPr lang="en-US" sz="105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Sequence added into </a:t>
            </a:r>
            <a:r>
              <a:rPr lang="en-US" sz="105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Genebank</a:t>
            </a:r>
            <a:endParaRPr lang="en-US" sz="105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A98B4F66-0BA8-B84C-A072-BEBD49250730}"/>
              </a:ext>
            </a:extLst>
          </p:cNvPr>
          <p:cNvCxnSpPr>
            <a:cxnSpLocks/>
            <a:endCxn id="22" idx="0"/>
          </p:cNvCxnSpPr>
          <p:nvPr/>
        </p:nvCxnSpPr>
        <p:spPr bwMode="auto">
          <a:xfrm>
            <a:off x="2771803" y="3654255"/>
            <a:ext cx="0" cy="100916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2233A9D9-10F0-0A41-9BF2-DD8CB11374FF}"/>
              </a:ext>
            </a:extLst>
          </p:cNvPr>
          <p:cNvSpPr txBox="1"/>
          <p:nvPr/>
        </p:nvSpPr>
        <p:spPr>
          <a:xfrm>
            <a:off x="2584826" y="2429301"/>
            <a:ext cx="1465240" cy="57708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 11, 2020:</a:t>
            </a:r>
          </a:p>
          <a:p>
            <a:pPr algn="ctr"/>
            <a:r>
              <a:rPr lang="en-US" sz="105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Novel coronavirus named SARS-CoV-2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76AFFA3E-6649-2042-8DAA-B1F4A8E5476C}"/>
              </a:ext>
            </a:extLst>
          </p:cNvPr>
          <p:cNvCxnSpPr>
            <a:cxnSpLocks/>
          </p:cNvCxnSpPr>
          <p:nvPr/>
        </p:nvCxnSpPr>
        <p:spPr bwMode="auto">
          <a:xfrm>
            <a:off x="3317446" y="3003679"/>
            <a:ext cx="0" cy="43520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B4A2C713-5326-3240-9044-311D66F0FBD8}"/>
              </a:ext>
            </a:extLst>
          </p:cNvPr>
          <p:cNvSpPr txBox="1"/>
          <p:nvPr/>
        </p:nvSpPr>
        <p:spPr>
          <a:xfrm>
            <a:off x="3622980" y="1659464"/>
            <a:ext cx="1879013" cy="41549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 11, 2020:</a:t>
            </a:r>
          </a:p>
          <a:p>
            <a:pPr algn="ctr"/>
            <a:r>
              <a:rPr lang="en-US" sz="105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Disease named COVID-19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7F228BCE-0258-8747-AE63-9D41DA51AE13}"/>
              </a:ext>
            </a:extLst>
          </p:cNvPr>
          <p:cNvCxnSpPr>
            <a:cxnSpLocks/>
          </p:cNvCxnSpPr>
          <p:nvPr/>
        </p:nvCxnSpPr>
        <p:spPr bwMode="auto">
          <a:xfrm flipH="1">
            <a:off x="4562485" y="2073681"/>
            <a:ext cx="1" cy="127274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C7E44268-22FA-944F-BCF7-E3B60DB31894}"/>
              </a:ext>
            </a:extLst>
          </p:cNvPr>
          <p:cNvSpPr txBox="1"/>
          <p:nvPr/>
        </p:nvSpPr>
        <p:spPr>
          <a:xfrm>
            <a:off x="4197541" y="4157550"/>
            <a:ext cx="1901051" cy="41549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 11, 2020:</a:t>
            </a:r>
          </a:p>
          <a:p>
            <a:pPr algn="ctr"/>
            <a:r>
              <a:rPr lang="en-US" sz="105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declared pandemic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81492327-6C1F-5040-A397-0BD8A980E21B}"/>
              </a:ext>
            </a:extLst>
          </p:cNvPr>
          <p:cNvCxnSpPr>
            <a:cxnSpLocks/>
          </p:cNvCxnSpPr>
          <p:nvPr/>
        </p:nvCxnSpPr>
        <p:spPr bwMode="auto">
          <a:xfrm>
            <a:off x="5148067" y="3667831"/>
            <a:ext cx="0" cy="49100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D8940F87-31AC-1845-8468-33B3B6F8DAA2}"/>
              </a:ext>
            </a:extLst>
          </p:cNvPr>
          <p:cNvSpPr txBox="1"/>
          <p:nvPr/>
        </p:nvSpPr>
        <p:spPr>
          <a:xfrm>
            <a:off x="5209361" y="2445707"/>
            <a:ext cx="1778461" cy="41549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 / Nov 2020:</a:t>
            </a:r>
          </a:p>
          <a:p>
            <a:pPr algn="ctr"/>
            <a:r>
              <a:rPr lang="en-US" sz="105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Vaccine phase III results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xmlns="" id="{7463C7C3-EAA6-9A43-8DD0-6DF21743DD1A}"/>
              </a:ext>
            </a:extLst>
          </p:cNvPr>
          <p:cNvCxnSpPr>
            <a:cxnSpLocks/>
          </p:cNvCxnSpPr>
          <p:nvPr/>
        </p:nvCxnSpPr>
        <p:spPr bwMode="auto">
          <a:xfrm>
            <a:off x="6084171" y="2862820"/>
            <a:ext cx="0" cy="50405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8A405E95-241A-BF45-8433-02CF4C37D07B}"/>
              </a:ext>
            </a:extLst>
          </p:cNvPr>
          <p:cNvSpPr txBox="1"/>
          <p:nvPr/>
        </p:nvSpPr>
        <p:spPr>
          <a:xfrm>
            <a:off x="5827222" y="4796135"/>
            <a:ext cx="2201165" cy="57708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 9, 2020:</a:t>
            </a:r>
          </a:p>
          <a:p>
            <a:pPr algn="ctr"/>
            <a:r>
              <a:rPr lang="en-US" sz="105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 Canada approves</a:t>
            </a:r>
          </a:p>
          <a:p>
            <a:pPr algn="ctr"/>
            <a:r>
              <a:rPr lang="en-US" sz="105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Pfizer-</a:t>
            </a:r>
            <a:r>
              <a:rPr lang="en-US" sz="105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BioNTech</a:t>
            </a:r>
            <a:r>
              <a:rPr lang="en-US" sz="105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mRNA vaccine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D571B8F4-28D2-B844-A3F9-6FFFD4C26CA2}"/>
              </a:ext>
            </a:extLst>
          </p:cNvPr>
          <p:cNvCxnSpPr>
            <a:cxnSpLocks/>
          </p:cNvCxnSpPr>
          <p:nvPr/>
        </p:nvCxnSpPr>
        <p:spPr bwMode="auto">
          <a:xfrm>
            <a:off x="6927805" y="3654255"/>
            <a:ext cx="0" cy="114188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CCD8DE23-B8A7-704A-9D16-702DC6EEE804}"/>
              </a:ext>
            </a:extLst>
          </p:cNvPr>
          <p:cNvSpPr txBox="1"/>
          <p:nvPr/>
        </p:nvSpPr>
        <p:spPr>
          <a:xfrm>
            <a:off x="6156179" y="1655356"/>
            <a:ext cx="2450979" cy="57708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 23, 2020:</a:t>
            </a:r>
          </a:p>
          <a:p>
            <a:pPr algn="ctr"/>
            <a:r>
              <a:rPr lang="en-US" sz="105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 Canada authorizes </a:t>
            </a:r>
            <a:r>
              <a:rPr lang="en-US" sz="105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Moderna</a:t>
            </a:r>
            <a:r>
              <a:rPr lang="en-US" sz="105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COVID-19 mRNA vaccine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xmlns="" id="{B570228A-F8AC-C148-B8B7-3F0901C8832D}"/>
              </a:ext>
            </a:extLst>
          </p:cNvPr>
          <p:cNvCxnSpPr>
            <a:cxnSpLocks/>
          </p:cNvCxnSpPr>
          <p:nvPr/>
        </p:nvCxnSpPr>
        <p:spPr bwMode="auto">
          <a:xfrm>
            <a:off x="7740355" y="2232437"/>
            <a:ext cx="0" cy="113443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88" name="TextBox 3087">
            <a:extLst>
              <a:ext uri="{FF2B5EF4-FFF2-40B4-BE49-F238E27FC236}">
                <a16:creationId xmlns:a16="http://schemas.microsoft.com/office/drawing/2014/main" xmlns="" id="{1606837A-8B7C-B041-BD31-ACF9D25B21C5}"/>
              </a:ext>
            </a:extLst>
          </p:cNvPr>
          <p:cNvSpPr txBox="1"/>
          <p:nvPr/>
        </p:nvSpPr>
        <p:spPr>
          <a:xfrm>
            <a:off x="1542121" y="5472298"/>
            <a:ext cx="5920268" cy="400110"/>
          </a:xfrm>
          <a:prstGeom prst="rect">
            <a:avLst/>
          </a:prstGeom>
          <a:solidFill>
            <a:srgbClr val="C00000">
              <a:alpha val="10980"/>
            </a:srgbClr>
          </a:solidFill>
          <a:ln>
            <a:solidFill>
              <a:srgbClr val="9411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9411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within 1 year!  </a:t>
            </a:r>
          </a:p>
        </p:txBody>
      </p:sp>
    </p:spTree>
    <p:extLst>
      <p:ext uri="{BB962C8B-B14F-4D97-AF65-F5344CB8AC3E}">
        <p14:creationId xmlns:p14="http://schemas.microsoft.com/office/powerpoint/2010/main" val="19258685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" t="20255" r="1076" b="28459"/>
          <a:stretch/>
        </p:blipFill>
        <p:spPr bwMode="auto">
          <a:xfrm>
            <a:off x="1064" y="627398"/>
            <a:ext cx="9142936" cy="85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84035" y="627398"/>
            <a:ext cx="8959328" cy="854328"/>
          </a:xfrm>
        </p:spPr>
        <p:txBody>
          <a:bodyPr/>
          <a:lstStyle/>
          <a:p>
            <a:pPr algn="l"/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COVID Cases Worldwide: Infections &amp; Deaths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3" name="Picture 12" descr="Z:\LKSIoV LOGOS\UofA-LKSIoV Logos\UA-LKS-COLOUR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6267383"/>
            <a:ext cx="2529205" cy="5562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Straight Connector 13"/>
          <p:cNvCxnSpPr/>
          <p:nvPr/>
        </p:nvCxnSpPr>
        <p:spPr bwMode="auto">
          <a:xfrm>
            <a:off x="0" y="6237312"/>
            <a:ext cx="914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3333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074" name="Picture 2" descr="C:\Users\carlasalvado\Desktop\LiKaShing_small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8" b="16327"/>
          <a:stretch/>
        </p:blipFill>
        <p:spPr bwMode="auto">
          <a:xfrm>
            <a:off x="184035" y="6291954"/>
            <a:ext cx="1723669" cy="48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62263C1C-F4CF-ED4B-A920-3783B28D8D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8114019"/>
              </p:ext>
            </p:extLst>
          </p:nvPr>
        </p:nvGraphicFramePr>
        <p:xfrm>
          <a:off x="467544" y="2310418"/>
          <a:ext cx="7951404" cy="2519402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987851">
                  <a:extLst>
                    <a:ext uri="{9D8B030D-6E8A-4147-A177-3AD203B41FA5}">
                      <a16:colId xmlns:a16="http://schemas.microsoft.com/office/drawing/2014/main" xmlns="" val="83211432"/>
                    </a:ext>
                  </a:extLst>
                </a:gridCol>
                <a:gridCol w="1987851">
                  <a:extLst>
                    <a:ext uri="{9D8B030D-6E8A-4147-A177-3AD203B41FA5}">
                      <a16:colId xmlns:a16="http://schemas.microsoft.com/office/drawing/2014/main" xmlns="" val="2765674003"/>
                    </a:ext>
                  </a:extLst>
                </a:gridCol>
                <a:gridCol w="1987851">
                  <a:extLst>
                    <a:ext uri="{9D8B030D-6E8A-4147-A177-3AD203B41FA5}">
                      <a16:colId xmlns:a16="http://schemas.microsoft.com/office/drawing/2014/main" xmlns="" val="3271276441"/>
                    </a:ext>
                  </a:extLst>
                </a:gridCol>
                <a:gridCol w="1987851">
                  <a:extLst>
                    <a:ext uri="{9D8B030D-6E8A-4147-A177-3AD203B41FA5}">
                      <a16:colId xmlns:a16="http://schemas.microsoft.com/office/drawing/2014/main" xmlns="" val="3669304759"/>
                    </a:ext>
                  </a:extLst>
                </a:gridCol>
              </a:tblGrid>
              <a:tr h="388322"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World</a:t>
                      </a:r>
                    </a:p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(as of Oct 25, 2021)</a:t>
                      </a:r>
                      <a:endParaRPr lang="en-US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Canada</a:t>
                      </a:r>
                    </a:p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(as of Oct 24, 2021)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Alberta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(as of Oct 24, 2021)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715720292"/>
                  </a:ext>
                </a:extLst>
              </a:tr>
              <a:tr h="907822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Cases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243,260,214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1,698,499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320,769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755840350"/>
                  </a:ext>
                </a:extLst>
              </a:tr>
              <a:tr h="94102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Deaths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4,941,039</a:t>
                      </a:r>
                    </a:p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(2.03%)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28,749 </a:t>
                      </a:r>
                    </a:p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(1.69%)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3,051</a:t>
                      </a:r>
                    </a:p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(0.95%)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887514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0656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" t="20255" r="1076" b="28459"/>
          <a:stretch/>
        </p:blipFill>
        <p:spPr bwMode="auto">
          <a:xfrm>
            <a:off x="1064" y="627398"/>
            <a:ext cx="9142936" cy="85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07504" y="627398"/>
            <a:ext cx="8959328" cy="854328"/>
          </a:xfrm>
        </p:spPr>
        <p:txBody>
          <a:bodyPr/>
          <a:lstStyle/>
          <a:p>
            <a:pPr algn="l"/>
            <a:r>
              <a:rPr lang="en-US" sz="280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Approaches to Control New Virus Outbreaks</a:t>
            </a:r>
            <a:endParaRPr lang="en-US" sz="2800" b="1">
              <a:solidFill>
                <a:schemeClr val="accent6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84035" y="1772816"/>
            <a:ext cx="8823812" cy="3888432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457200" indent="-457200" eaLnBrk="1" hangingPunct="1">
              <a:spcBef>
                <a:spcPts val="0"/>
              </a:spcBef>
              <a:buFont typeface="+mj-lt"/>
              <a:buAutoNum type="arabicPeriod"/>
            </a:pPr>
            <a:r>
              <a:rPr lang="en-US" sz="2000" b="1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Health Measures</a:t>
            </a:r>
            <a:r>
              <a:rPr lang="en-US" sz="20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very successful for SARS 2003 &amp; MERS 2014</a:t>
            </a:r>
          </a:p>
          <a:p>
            <a:pPr lvl="1" eaLnBrk="1" hangingPunct="1">
              <a:lnSpc>
                <a:spcPct val="150000"/>
              </a:lnSpc>
              <a:spcBef>
                <a:spcPts val="0"/>
              </a:spcBef>
            </a:pPr>
            <a:r>
              <a:rPr lang="en-US" sz="18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Closure public events </a:t>
            </a:r>
          </a:p>
          <a:p>
            <a:pPr lvl="1" eaLnBrk="1" hangingPunct="1">
              <a:lnSpc>
                <a:spcPct val="150000"/>
              </a:lnSpc>
              <a:spcBef>
                <a:spcPts val="0"/>
              </a:spcBef>
            </a:pPr>
            <a:r>
              <a:rPr lang="en-US" sz="18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distancing</a:t>
            </a:r>
          </a:p>
          <a:p>
            <a:pPr lvl="1" eaLnBrk="1" hangingPunct="1">
              <a:lnSpc>
                <a:spcPct val="150000"/>
              </a:lnSpc>
              <a:spcBef>
                <a:spcPts val="0"/>
              </a:spcBef>
            </a:pPr>
            <a:r>
              <a:rPr lang="en-US" sz="18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 washing</a:t>
            </a:r>
          </a:p>
          <a:p>
            <a:pPr lvl="1" eaLnBrk="1" hangingPunct="1">
              <a:lnSpc>
                <a:spcPct val="150000"/>
              </a:lnSpc>
              <a:spcBef>
                <a:spcPts val="0"/>
              </a:spcBef>
            </a:pPr>
            <a:r>
              <a:rPr lang="en-US" sz="18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Testing and tracing</a:t>
            </a:r>
          </a:p>
          <a:p>
            <a:pPr lvl="1" eaLnBrk="1" hangingPunct="1">
              <a:lnSpc>
                <a:spcPct val="150000"/>
              </a:lnSpc>
              <a:spcBef>
                <a:spcPts val="0"/>
              </a:spcBef>
            </a:pPr>
            <a:r>
              <a:rPr lang="en-US" sz="18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Lockdown</a:t>
            </a:r>
          </a:p>
          <a:p>
            <a:pPr lvl="1" eaLnBrk="1" hangingPunct="1">
              <a:spcBef>
                <a:spcPts val="0"/>
              </a:spcBef>
            </a:pPr>
            <a:endParaRPr lang="en-US" sz="20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eaLnBrk="1" hangingPunct="1">
              <a:spcBef>
                <a:spcPts val="0"/>
              </a:spcBef>
              <a:buFont typeface="+mj-lt"/>
              <a:buAutoNum type="arabicPeriod"/>
            </a:pPr>
            <a:r>
              <a:rPr lang="en-US" sz="2000" b="1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Antivirals</a:t>
            </a:r>
            <a:r>
              <a:rPr lang="en-US" sz="20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&gt;180 in studies well over 200 clinical trials &amp; 3 approved</a:t>
            </a:r>
          </a:p>
          <a:p>
            <a:pPr marL="457200" indent="-457200" eaLnBrk="1" hangingPunct="1">
              <a:spcBef>
                <a:spcPts val="0"/>
              </a:spcBef>
              <a:buFont typeface="+mj-lt"/>
              <a:buAutoNum type="arabicPeriod"/>
            </a:pPr>
            <a:endParaRPr lang="en-US" sz="20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eaLnBrk="1" hangingPunct="1">
              <a:spcBef>
                <a:spcPts val="0"/>
              </a:spcBef>
              <a:buFont typeface="+mj-lt"/>
              <a:buAutoNum type="arabicPeriod"/>
            </a:pPr>
            <a:r>
              <a:rPr lang="en-US" sz="2000" b="1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Vaccines</a:t>
            </a:r>
            <a:r>
              <a:rPr lang="en-US" sz="20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over 237 in pre-clinical studies, 64 in clinical trials</a:t>
            </a:r>
          </a:p>
          <a:p>
            <a:pPr eaLnBrk="1" hangingPunct="1">
              <a:spcBef>
                <a:spcPts val="0"/>
              </a:spcBef>
            </a:pPr>
            <a:endParaRPr lang="en-US" sz="20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eaLnBrk="1" hangingPunct="1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endParaRPr lang="en-US" sz="20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lnSpc>
                <a:spcPct val="150000"/>
              </a:lnSpc>
              <a:spcBef>
                <a:spcPts val="0"/>
              </a:spcBef>
            </a:pPr>
            <a:endParaRPr lang="en-CA" sz="20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Z:\LKSIoV LOGOS\UofA-LKSIoV Logos\UA-LKS-COLOUR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158" y="6267833"/>
            <a:ext cx="2529205" cy="5562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Straight Connector 13"/>
          <p:cNvCxnSpPr/>
          <p:nvPr/>
        </p:nvCxnSpPr>
        <p:spPr bwMode="auto">
          <a:xfrm>
            <a:off x="0" y="6237312"/>
            <a:ext cx="914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3333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074" name="Picture 2" descr="C:\Users\carlasalvado\Desktop\LiKaShing_small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8" b="16327"/>
          <a:stretch/>
        </p:blipFill>
        <p:spPr bwMode="auto">
          <a:xfrm>
            <a:off x="184035" y="6291954"/>
            <a:ext cx="1723669" cy="48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0127538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07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29635</TotalTime>
  <Words>2692</Words>
  <Application>Microsoft Office PowerPoint</Application>
  <PresentationFormat>On-screen Show (4:3)</PresentationFormat>
  <Paragraphs>560</Paragraphs>
  <Slides>59</Slides>
  <Notes>58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7" baseType="lpstr">
      <vt:lpstr>ＭＳ Ｐゴシック</vt:lpstr>
      <vt:lpstr>Arial</vt:lpstr>
      <vt:lpstr>Arial Black</vt:lpstr>
      <vt:lpstr>Arial Narrow</vt:lpstr>
      <vt:lpstr>Arial Rounded MT Bold</vt:lpstr>
      <vt:lpstr>Comic Sans MS</vt:lpstr>
      <vt:lpstr>Wingdings</vt:lpstr>
      <vt:lpstr>Blank Presentation</vt:lpstr>
      <vt:lpstr>Vaccine Selection: Decision Making in Real-Time During a Pandemic  CAPT Conference Keynote Lecture   Dr. D. Lorne Tyrrell Distinguished University Professor Founding Director, Li Ka Shing Institute of Virology University of Alberta  October 26, 2021</vt:lpstr>
      <vt:lpstr>Osler Quote</vt:lpstr>
      <vt:lpstr>Prediction of Pandemics: 2018 Respiratory-Borne RNA Viruses Most Likely Cause of Future GCBRs</vt:lpstr>
      <vt:lpstr>Top 10 Global Threats to Human Health (2019)</vt:lpstr>
      <vt:lpstr>Epidemiological Comparison of Major Respiratory Viral Infections </vt:lpstr>
      <vt:lpstr>Origin of COVID-19</vt:lpstr>
      <vt:lpstr>COVID-19: Timeline of Key Events</vt:lpstr>
      <vt:lpstr>COVID Cases Worldwide: Infections &amp; Deaths</vt:lpstr>
      <vt:lpstr>Approaches to Control New Virus Outbreaks</vt:lpstr>
      <vt:lpstr>Iceland’s Strategy to Contain COVID-19</vt:lpstr>
      <vt:lpstr>Canada’s COVID-19 Vaccine Task Force (June 6, 2020)</vt:lpstr>
      <vt:lpstr>Canada’s COVID-19 Vaccine Task Force Mandate</vt:lpstr>
      <vt:lpstr>Vaccine Safety – Critically Important</vt:lpstr>
      <vt:lpstr>SARS CoV-2: ACE-2 Receptor Interaction</vt:lpstr>
      <vt:lpstr>SARS-CoV-2 Virus</vt:lpstr>
      <vt:lpstr>SARS CoV-2  Single Stranded RNA Genome</vt:lpstr>
      <vt:lpstr>Vaccine Production:  New Platforms – Faster Development</vt:lpstr>
      <vt:lpstr>mRNA Vaccine Candidates</vt:lpstr>
      <vt:lpstr>mRNA Vaccine Candidates (cont’d)</vt:lpstr>
      <vt:lpstr>Pfizer’s mRNA Vaccine (BNT162b2) Efficacy Against COVID-19 After the First Dose</vt:lpstr>
      <vt:lpstr>mRNA Vaccine - Pfizer / BioNTech</vt:lpstr>
      <vt:lpstr>Vaccine Efficacy of Moderna’s mRNA-1273 Vaccine to Prevent COVID-19-Phase III</vt:lpstr>
      <vt:lpstr>Moderna’s Co-Founders</vt:lpstr>
      <vt:lpstr>Phase 3 Trial Results: Efficacy of single-dose Ad26.COV2.S (J&amp;J) vaccine against COVID-19</vt:lpstr>
      <vt:lpstr>Phase 3 Trial Results: Efficacy of single-dose Ad26.COV2.S (J&amp;J) vaccine against COVID-19</vt:lpstr>
      <vt:lpstr>Phase 3 Trial Results: Efficacy of AZD1222 (ChAdOx1 nCoV-19) COVID-19 Vaccine (AstraZeneca)</vt:lpstr>
      <vt:lpstr>COVID-19 Vaccine Procurements by the Government of Canada</vt:lpstr>
      <vt:lpstr>Countries with the Largest COVID-19 Vaccine Portfolios </vt:lpstr>
      <vt:lpstr>Canadian Government’s Role</vt:lpstr>
      <vt:lpstr>Health Canada Regulatory Activities</vt:lpstr>
      <vt:lpstr>Interim Order</vt:lpstr>
      <vt:lpstr>Stages of Vaccine Development</vt:lpstr>
      <vt:lpstr>Why was  Drug Supply Initially Slower in Canada?</vt:lpstr>
      <vt:lpstr>Concerns with mRNA Vaccines</vt:lpstr>
      <vt:lpstr>Concerns with AstraZeneca and J&amp;J Vaccines</vt:lpstr>
      <vt:lpstr>Canada’s Vaccine Rate (as of October 21, 2021) </vt:lpstr>
      <vt:lpstr>Viral Variants of Concern</vt:lpstr>
      <vt:lpstr>How fast do human coronaviruses mutate?</vt:lpstr>
      <vt:lpstr>Consequences of Virus Mutations</vt:lpstr>
      <vt:lpstr>Current SARS-CoV-2 Variants of Concern</vt:lpstr>
      <vt:lpstr>Greater risk of disease, hospitalization and death among unvaccinated vs. vaccinated people: National estimates</vt:lpstr>
      <vt:lpstr>Factors Resulting in Delta Dominance</vt:lpstr>
      <vt:lpstr>Transmission of Delta variant vs. ancestral strain and other infectious diseases</vt:lpstr>
      <vt:lpstr>SARS CoV-2 Variants of Concern in Alberta</vt:lpstr>
      <vt:lpstr>Summary of Alberta’s four waves of COVID-19</vt:lpstr>
      <vt:lpstr>Estimated biweekly proportion of Delta variant among sequenced SARS-CoV-2 samples, USA</vt:lpstr>
      <vt:lpstr>Daily new COVID-19 cases reported in      the USA – slopes of the 4 waves</vt:lpstr>
      <vt:lpstr>The SARS-CoV-2 B.1.617.2 (Delta) variant has been detected in at least 163 countries</vt:lpstr>
      <vt:lpstr>Vaccine Effectiveness (VE)</vt:lpstr>
      <vt:lpstr>Timing Between First &amp; Second Doses Extended in BC &amp; Quebec Initially</vt:lpstr>
      <vt:lpstr>Data suggests Canada's delay of second dose of COVID-19 vaccines paid off</vt:lpstr>
      <vt:lpstr>Pfizer 2-Dose Vaccine Effectiveness for Alpha vs. Delta</vt:lpstr>
      <vt:lpstr>Active severe COVID-19 cases by vaccination status, age 60+ years, Israel (per 100K population)</vt:lpstr>
      <vt:lpstr>Vaccine Hesitancy </vt:lpstr>
      <vt:lpstr>Vaccine Hesitancy </vt:lpstr>
      <vt:lpstr>Vaccine Hesitancy</vt:lpstr>
      <vt:lpstr>Vaccine Hesitancy Approaches</vt:lpstr>
      <vt:lpstr>Conclusion</vt:lpstr>
      <vt:lpstr>Thank you!</vt:lpstr>
    </vt:vector>
  </TitlesOfParts>
  <Company>University of Alberta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Poxvirus DNA polymerases  Drug targets and recombinases</dc:title>
  <dc:creator>Carla Craveiro Salvado</dc:creator>
  <cp:lastModifiedBy>Kee, Peggy</cp:lastModifiedBy>
  <cp:revision>912</cp:revision>
  <cp:lastPrinted>2020-09-22T15:53:13Z</cp:lastPrinted>
  <dcterms:created xsi:type="dcterms:W3CDTF">2011-01-11T15:56:46Z</dcterms:created>
  <dcterms:modified xsi:type="dcterms:W3CDTF">2021-10-26T12:05:39Z</dcterms:modified>
</cp:coreProperties>
</file>