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751_FF0E67A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2"/>
    <p:sldMasterId id="2147483758" r:id="rId3"/>
    <p:sldMasterId id="2147483776" r:id="rId4"/>
    <p:sldMasterId id="2147483790" r:id="rId5"/>
    <p:sldMasterId id="2147483796" r:id="rId6"/>
  </p:sldMasterIdLst>
  <p:notesMasterIdLst>
    <p:notesMasterId r:id="rId45"/>
  </p:notesMasterIdLst>
  <p:sldIdLst>
    <p:sldId id="256" r:id="rId7"/>
    <p:sldId id="262" r:id="rId8"/>
    <p:sldId id="257" r:id="rId9"/>
    <p:sldId id="258" r:id="rId10"/>
    <p:sldId id="261" r:id="rId11"/>
    <p:sldId id="1289" r:id="rId12"/>
    <p:sldId id="1303" r:id="rId13"/>
    <p:sldId id="1874" r:id="rId14"/>
    <p:sldId id="1877" r:id="rId15"/>
    <p:sldId id="1878" r:id="rId16"/>
    <p:sldId id="2146847119" r:id="rId17"/>
    <p:sldId id="1304" r:id="rId18"/>
    <p:sldId id="1306" r:id="rId19"/>
    <p:sldId id="1305" r:id="rId20"/>
    <p:sldId id="1352" r:id="rId21"/>
    <p:sldId id="2146847120" r:id="rId22"/>
    <p:sldId id="2146847121" r:id="rId23"/>
    <p:sldId id="2146847126" r:id="rId24"/>
    <p:sldId id="2146847125" r:id="rId25"/>
    <p:sldId id="1884" r:id="rId26"/>
    <p:sldId id="1885" r:id="rId27"/>
    <p:sldId id="1886" r:id="rId28"/>
    <p:sldId id="1883" r:id="rId29"/>
    <p:sldId id="1887" r:id="rId30"/>
    <p:sldId id="1356" r:id="rId31"/>
    <p:sldId id="1358" r:id="rId32"/>
    <p:sldId id="1359" r:id="rId33"/>
    <p:sldId id="1870" r:id="rId34"/>
    <p:sldId id="1869" r:id="rId35"/>
    <p:sldId id="1871" r:id="rId36"/>
    <p:sldId id="1872" r:id="rId37"/>
    <p:sldId id="1873" r:id="rId38"/>
    <p:sldId id="1879" r:id="rId39"/>
    <p:sldId id="1299" r:id="rId40"/>
    <p:sldId id="1353" r:id="rId41"/>
    <p:sldId id="1308" r:id="rId42"/>
    <p:sldId id="1301" r:id="rId43"/>
    <p:sldId id="26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C5923-C035-5FB0-88C8-95DEB6ADBBA1}" name="Judith Glennie" initials="JG" userId="0246f4092f6d793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50" autoAdjust="0"/>
    <p:restoredTop sz="93779" autoAdjust="0"/>
  </p:normalViewPr>
  <p:slideViewPr>
    <p:cSldViewPr snapToGrid="0">
      <p:cViewPr varScale="1">
        <p:scale>
          <a:sx n="92" d="100"/>
          <a:sy n="92" d="100"/>
        </p:scale>
        <p:origin x="629" y="67"/>
      </p:cViewPr>
      <p:guideLst/>
    </p:cSldViewPr>
  </p:slideViewPr>
  <p:notesTextViewPr>
    <p:cViewPr>
      <p:scale>
        <a:sx n="1" d="1"/>
        <a:sy n="1" d="1"/>
      </p:scale>
      <p:origin x="0" y="0"/>
    </p:cViewPr>
  </p:notesTextViewPr>
  <p:sorterViewPr>
    <p:cViewPr varScale="1">
      <p:scale>
        <a:sx n="100" d="100"/>
        <a:sy n="100" d="100"/>
      </p:scale>
      <p:origin x="0" y="-1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omments/modernComment_751_FF0E67AE.xml><?xml version="1.0" encoding="utf-8"?>
<p188:cmLst xmlns:a="http://schemas.openxmlformats.org/drawingml/2006/main" xmlns:r="http://schemas.openxmlformats.org/officeDocument/2006/relationships" xmlns:p188="http://schemas.microsoft.com/office/powerpoint/2018/8/main">
  <p188:cm id="{BCA3A8A4-087A-4262-A33F-E70FD7121D2F}" authorId="{33FC5923-C035-5FB0-88C8-95DEB6ADBBA1}" created="2021-09-23T14:46:48.851">
    <ac:txMkLst xmlns:ac="http://schemas.microsoft.com/office/drawing/2013/main/command">
      <pc:docMk xmlns:pc="http://schemas.microsoft.com/office/powerpoint/2013/main/command"/>
      <pc:sldMk xmlns:pc="http://schemas.microsoft.com/office/powerpoint/2013/main/command" cId="4279134126" sldId="1873"/>
      <ac:spMk id="7" creationId="{12F6C15A-941D-1547-A540-3CA56E8DE0DB}"/>
      <ac:txMk cp="90" len="114">
        <ac:context len="548" hash="1901401310"/>
      </ac:txMk>
    </ac:txMkLst>
    <p188:pos x="8224911" y="1368083"/>
    <p188:txBody>
      <a:bodyPr/>
      <a:lstStyle/>
      <a:p>
        <a:r>
          <a:rPr lang="en-US"/>
          <a:t>I'm not sure what you mean here, Paul.  Project Orbis is intended to accelerate regulatory processes for highly innovative products, so I think it is aligned with the overall desire to get things to patients quickly.  I'll attach a high-level summary re:  Project Orbis as an FYI.  Happy to discuss further by phone if that would be of help.</a:t>
        </a:r>
      </a:p>
    </p188:txBody>
  </p188:cm>
  <p188:cm id="{1452208E-17EB-4C0B-B2DF-97D9B517336C}" authorId="{33FC5923-C035-5FB0-88C8-95DEB6ADBBA1}" created="2021-09-23T14:48:02.683">
    <ac:txMkLst xmlns:ac="http://schemas.microsoft.com/office/drawing/2013/main/command">
      <pc:docMk xmlns:pc="http://schemas.microsoft.com/office/powerpoint/2013/main/command"/>
      <pc:sldMk xmlns:pc="http://schemas.microsoft.com/office/powerpoint/2013/main/command" cId="4279134126" sldId="1873"/>
      <ac:spMk id="7" creationId="{12F6C15A-941D-1547-A540-3CA56E8DE0DB}"/>
      <ac:txMk cp="90" len="114">
        <ac:context len="548" hash="1901401310"/>
      </ac:txMk>
    </ac:txMkLst>
    <p188:pos x="8224911" y="1368083"/>
    <p188:txBody>
      <a:bodyPr/>
      <a:lstStyle/>
      <a:p>
        <a:r>
          <a:rPr lang="en-US"/>
          <a:t>Just FYI - the provinces themselves have pushed CADTH to be more prescriptive in their recommendations (based on the evidence), in order to make the job of finalizing reimbursement criteria easier for them when the product gets to the pCPA table. </a:t>
        </a:r>
      </a:p>
    </p188:txBody>
  </p188:cm>
  <p188:cm id="{1E5F699F-B4C7-492F-AC57-B9D18FD10347}" authorId="{33FC5923-C035-5FB0-88C8-95DEB6ADBBA1}" created="2021-09-23T14:48:40.631">
    <ac:txMkLst xmlns:ac="http://schemas.microsoft.com/office/drawing/2013/main/command">
      <pc:docMk xmlns:pc="http://schemas.microsoft.com/office/powerpoint/2013/main/command"/>
      <pc:sldMk xmlns:pc="http://schemas.microsoft.com/office/powerpoint/2013/main/command" cId="4279134126" sldId="1873"/>
      <ac:spMk id="7" creationId="{12F6C15A-941D-1547-A540-3CA56E8DE0DB}"/>
      <ac:txMk cp="407" len="43">
        <ac:context len="548" hash="1901401310"/>
      </ac:txMk>
    </ac:txMkLst>
    <p188:pos x="6241366" y="4026877"/>
    <p188:txBody>
      <a:bodyPr/>
      <a:lstStyle/>
      <a:p>
        <a:r>
          <a:rPr lang="en-US"/>
          <a:t>Could you add a slide re:  conditional funding from a clinician perspective?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A2356-4D5E-4F50-BF40-5A4957AE9F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A54E80-7B83-432D-94B6-3A1025D2178E}">
      <dgm:prSet/>
      <dgm:spPr/>
      <dgm:t>
        <a:bodyPr/>
        <a:lstStyle/>
        <a:p>
          <a:r>
            <a:rPr lang="en-US" dirty="0"/>
            <a:t>Weight given to patient group submissions in HTA evaluations</a:t>
          </a:r>
        </a:p>
      </dgm:t>
    </dgm:pt>
    <dgm:pt modelId="{DF41C67A-903E-4EB3-9D7A-7D50B2FB9EE3}" type="parTrans" cxnId="{E48517D7-298C-4E27-8339-90F981A6B52F}">
      <dgm:prSet/>
      <dgm:spPr/>
      <dgm:t>
        <a:bodyPr/>
        <a:lstStyle/>
        <a:p>
          <a:endParaRPr lang="en-US"/>
        </a:p>
      </dgm:t>
    </dgm:pt>
    <dgm:pt modelId="{6EA873FE-74FF-49A2-8291-6994E21C9DDF}" type="sibTrans" cxnId="{E48517D7-298C-4E27-8339-90F981A6B52F}">
      <dgm:prSet/>
      <dgm:spPr/>
      <dgm:t>
        <a:bodyPr/>
        <a:lstStyle/>
        <a:p>
          <a:endParaRPr lang="en-US"/>
        </a:p>
      </dgm:t>
    </dgm:pt>
    <dgm:pt modelId="{D1190ABC-4B7E-4423-904E-F7F8C0FE2AD8}">
      <dgm:prSet/>
      <dgm:spPr/>
      <dgm:t>
        <a:bodyPr/>
        <a:lstStyle/>
        <a:p>
          <a:r>
            <a:rPr lang="en-US"/>
            <a:t>Measuring outcomes that matter to patients (PROMs &amp; PREMs) </a:t>
          </a:r>
        </a:p>
      </dgm:t>
    </dgm:pt>
    <dgm:pt modelId="{B7F96E38-A4CE-4C71-9A63-43FC9F44F9B7}" type="parTrans" cxnId="{F12FF525-FA43-4BDB-B1D8-00CEDEBCD820}">
      <dgm:prSet/>
      <dgm:spPr/>
      <dgm:t>
        <a:bodyPr/>
        <a:lstStyle/>
        <a:p>
          <a:endParaRPr lang="en-US"/>
        </a:p>
      </dgm:t>
    </dgm:pt>
    <dgm:pt modelId="{14CB93BD-8B5E-4BDB-A0C4-F81D84339E9A}" type="sibTrans" cxnId="{F12FF525-FA43-4BDB-B1D8-00CEDEBCD820}">
      <dgm:prSet/>
      <dgm:spPr/>
      <dgm:t>
        <a:bodyPr/>
        <a:lstStyle/>
        <a:p>
          <a:endParaRPr lang="en-US"/>
        </a:p>
      </dgm:t>
    </dgm:pt>
    <dgm:pt modelId="{E7DF9213-9096-49CC-8E9C-3064F5BC2EC4}">
      <dgm:prSet/>
      <dgm:spPr/>
      <dgm:t>
        <a:bodyPr/>
        <a:lstStyle/>
        <a:p>
          <a:r>
            <a:rPr lang="en-US"/>
            <a:t>Tying outcomes to costs/reimbursement</a:t>
          </a:r>
        </a:p>
      </dgm:t>
    </dgm:pt>
    <dgm:pt modelId="{655DEE51-7F09-44C5-BE11-E919E8C6801F}" type="parTrans" cxnId="{66E095F9-7F6B-4413-907D-8F490A327DD1}">
      <dgm:prSet/>
      <dgm:spPr/>
      <dgm:t>
        <a:bodyPr/>
        <a:lstStyle/>
        <a:p>
          <a:endParaRPr lang="en-US"/>
        </a:p>
      </dgm:t>
    </dgm:pt>
    <dgm:pt modelId="{B76DF97D-02E6-4438-8E0E-0BC47262EBB7}" type="sibTrans" cxnId="{66E095F9-7F6B-4413-907D-8F490A327DD1}">
      <dgm:prSet/>
      <dgm:spPr/>
      <dgm:t>
        <a:bodyPr/>
        <a:lstStyle/>
        <a:p>
          <a:endParaRPr lang="en-US"/>
        </a:p>
      </dgm:t>
    </dgm:pt>
    <dgm:pt modelId="{9C14FEA5-B121-4A3B-8A48-540F6853E669}">
      <dgm:prSet/>
      <dgm:spPr/>
      <dgm:t>
        <a:bodyPr/>
        <a:lstStyle/>
        <a:p>
          <a:r>
            <a:rPr lang="en-US" dirty="0"/>
            <a:t>PSPs are very helpful in bridging gaps, but not sustainable or equitably offered</a:t>
          </a:r>
        </a:p>
      </dgm:t>
    </dgm:pt>
    <dgm:pt modelId="{BEE05FCE-C2F3-49B8-B668-3A11D5A16057}" type="parTrans" cxnId="{EA0D1782-3983-4917-ABD9-007368A24EBD}">
      <dgm:prSet/>
      <dgm:spPr/>
      <dgm:t>
        <a:bodyPr/>
        <a:lstStyle/>
        <a:p>
          <a:endParaRPr lang="en-US"/>
        </a:p>
      </dgm:t>
    </dgm:pt>
    <dgm:pt modelId="{701C1DBD-F0BA-45C4-9039-67D344F93055}" type="sibTrans" cxnId="{EA0D1782-3983-4917-ABD9-007368A24EBD}">
      <dgm:prSet/>
      <dgm:spPr/>
      <dgm:t>
        <a:bodyPr/>
        <a:lstStyle/>
        <a:p>
          <a:endParaRPr lang="en-US"/>
        </a:p>
      </dgm:t>
    </dgm:pt>
    <dgm:pt modelId="{5D274270-1534-4534-AC6D-513B0D179F12}">
      <dgm:prSet/>
      <dgm:spPr/>
      <dgm:t>
        <a:bodyPr/>
        <a:lstStyle/>
        <a:p>
          <a:r>
            <a:rPr lang="en-CA" dirty="0"/>
            <a:t>Framework &amp; infrastructure to collect RWE for HTA &amp; clinical applications</a:t>
          </a:r>
          <a:endParaRPr lang="en-US" dirty="0"/>
        </a:p>
      </dgm:t>
    </dgm:pt>
    <dgm:pt modelId="{9A43CDCE-BA9F-4E6D-B873-FDB4A3080FFD}" type="parTrans" cxnId="{9D07C433-16A0-4C1A-ABAC-F0D857F89417}">
      <dgm:prSet/>
      <dgm:spPr/>
      <dgm:t>
        <a:bodyPr/>
        <a:lstStyle/>
        <a:p>
          <a:endParaRPr lang="en-US"/>
        </a:p>
      </dgm:t>
    </dgm:pt>
    <dgm:pt modelId="{74F23C39-3D52-4BA8-98D2-D1FECB5472DA}" type="sibTrans" cxnId="{9D07C433-16A0-4C1A-ABAC-F0D857F89417}">
      <dgm:prSet/>
      <dgm:spPr/>
      <dgm:t>
        <a:bodyPr/>
        <a:lstStyle/>
        <a:p>
          <a:endParaRPr lang="en-US"/>
        </a:p>
      </dgm:t>
    </dgm:pt>
    <dgm:pt modelId="{27A54E78-6F9D-4322-B5B3-62FF92B26CAB}">
      <dgm:prSet/>
      <dgm:spPr/>
      <dgm:t>
        <a:bodyPr/>
        <a:lstStyle/>
        <a:p>
          <a:r>
            <a:rPr lang="en-CA" dirty="0"/>
            <a:t>Conditional approval mechanisms </a:t>
          </a:r>
          <a:r>
            <a:rPr lang="en-CA"/>
            <a:t>for re-evaluation</a:t>
          </a:r>
          <a:endParaRPr lang="en-US" dirty="0"/>
        </a:p>
      </dgm:t>
    </dgm:pt>
    <dgm:pt modelId="{1DDC5EBE-8E78-4C89-88EF-B51E0E08885C}" type="parTrans" cxnId="{231F2CE2-8C9E-4659-8066-F431606D4E6B}">
      <dgm:prSet/>
      <dgm:spPr/>
      <dgm:t>
        <a:bodyPr/>
        <a:lstStyle/>
        <a:p>
          <a:endParaRPr lang="en-CA"/>
        </a:p>
      </dgm:t>
    </dgm:pt>
    <dgm:pt modelId="{442CD742-EDCD-4358-9F61-4DB3BE0339DA}" type="sibTrans" cxnId="{231F2CE2-8C9E-4659-8066-F431606D4E6B}">
      <dgm:prSet/>
      <dgm:spPr/>
      <dgm:t>
        <a:bodyPr/>
        <a:lstStyle/>
        <a:p>
          <a:endParaRPr lang="en-CA"/>
        </a:p>
      </dgm:t>
    </dgm:pt>
    <dgm:pt modelId="{7B87D92E-5423-4273-A7D8-574383F7CC6B}" type="pres">
      <dgm:prSet presAssocID="{D59A2356-4D5E-4F50-BF40-5A4957AE9F24}" presName="linear" presStyleCnt="0">
        <dgm:presLayoutVars>
          <dgm:animLvl val="lvl"/>
          <dgm:resizeHandles val="exact"/>
        </dgm:presLayoutVars>
      </dgm:prSet>
      <dgm:spPr/>
      <dgm:t>
        <a:bodyPr/>
        <a:lstStyle/>
        <a:p>
          <a:endParaRPr lang="en-US"/>
        </a:p>
      </dgm:t>
    </dgm:pt>
    <dgm:pt modelId="{81CF5458-A028-4730-BFEE-537C07CFA2A8}" type="pres">
      <dgm:prSet presAssocID="{18A54E80-7B83-432D-94B6-3A1025D2178E}" presName="parentText" presStyleLbl="node1" presStyleIdx="0" presStyleCnt="6">
        <dgm:presLayoutVars>
          <dgm:chMax val="0"/>
          <dgm:bulletEnabled val="1"/>
        </dgm:presLayoutVars>
      </dgm:prSet>
      <dgm:spPr/>
      <dgm:t>
        <a:bodyPr/>
        <a:lstStyle/>
        <a:p>
          <a:endParaRPr lang="en-US"/>
        </a:p>
      </dgm:t>
    </dgm:pt>
    <dgm:pt modelId="{4AC03093-722F-4698-BFAF-1EEBA2F83B00}" type="pres">
      <dgm:prSet presAssocID="{6EA873FE-74FF-49A2-8291-6994E21C9DDF}" presName="spacer" presStyleCnt="0"/>
      <dgm:spPr/>
    </dgm:pt>
    <dgm:pt modelId="{2C5A9C2F-8668-412E-822F-918F653CA9EA}" type="pres">
      <dgm:prSet presAssocID="{D1190ABC-4B7E-4423-904E-F7F8C0FE2AD8}" presName="parentText" presStyleLbl="node1" presStyleIdx="1" presStyleCnt="6">
        <dgm:presLayoutVars>
          <dgm:chMax val="0"/>
          <dgm:bulletEnabled val="1"/>
        </dgm:presLayoutVars>
      </dgm:prSet>
      <dgm:spPr/>
      <dgm:t>
        <a:bodyPr/>
        <a:lstStyle/>
        <a:p>
          <a:endParaRPr lang="en-US"/>
        </a:p>
      </dgm:t>
    </dgm:pt>
    <dgm:pt modelId="{71E8E75A-BB76-4C40-A6A8-1BEBE90B7047}" type="pres">
      <dgm:prSet presAssocID="{14CB93BD-8B5E-4BDB-A0C4-F81D84339E9A}" presName="spacer" presStyleCnt="0"/>
      <dgm:spPr/>
    </dgm:pt>
    <dgm:pt modelId="{CA78BAB4-BA12-4699-8C57-7E34B721000D}" type="pres">
      <dgm:prSet presAssocID="{E7DF9213-9096-49CC-8E9C-3064F5BC2EC4}" presName="parentText" presStyleLbl="node1" presStyleIdx="2" presStyleCnt="6">
        <dgm:presLayoutVars>
          <dgm:chMax val="0"/>
          <dgm:bulletEnabled val="1"/>
        </dgm:presLayoutVars>
      </dgm:prSet>
      <dgm:spPr/>
      <dgm:t>
        <a:bodyPr/>
        <a:lstStyle/>
        <a:p>
          <a:endParaRPr lang="en-US"/>
        </a:p>
      </dgm:t>
    </dgm:pt>
    <dgm:pt modelId="{FAD939FB-CFC6-4710-B500-A9495223D3FA}" type="pres">
      <dgm:prSet presAssocID="{B76DF97D-02E6-4438-8E0E-0BC47262EBB7}" presName="spacer" presStyleCnt="0"/>
      <dgm:spPr/>
    </dgm:pt>
    <dgm:pt modelId="{10DB8EE9-CE1A-43B6-A4EE-7752823CF644}" type="pres">
      <dgm:prSet presAssocID="{9C14FEA5-B121-4A3B-8A48-540F6853E669}" presName="parentText" presStyleLbl="node1" presStyleIdx="3" presStyleCnt="6">
        <dgm:presLayoutVars>
          <dgm:chMax val="0"/>
          <dgm:bulletEnabled val="1"/>
        </dgm:presLayoutVars>
      </dgm:prSet>
      <dgm:spPr/>
      <dgm:t>
        <a:bodyPr/>
        <a:lstStyle/>
        <a:p>
          <a:endParaRPr lang="en-US"/>
        </a:p>
      </dgm:t>
    </dgm:pt>
    <dgm:pt modelId="{04AFB9C9-B6D5-4AA7-8FFA-FB3B1BEAD7A5}" type="pres">
      <dgm:prSet presAssocID="{701C1DBD-F0BA-45C4-9039-67D344F93055}" presName="spacer" presStyleCnt="0"/>
      <dgm:spPr/>
    </dgm:pt>
    <dgm:pt modelId="{5F1504B0-C0C9-4E63-A277-CB04A987805A}" type="pres">
      <dgm:prSet presAssocID="{5D274270-1534-4534-AC6D-513B0D179F12}" presName="parentText" presStyleLbl="node1" presStyleIdx="4" presStyleCnt="6">
        <dgm:presLayoutVars>
          <dgm:chMax val="0"/>
          <dgm:bulletEnabled val="1"/>
        </dgm:presLayoutVars>
      </dgm:prSet>
      <dgm:spPr/>
      <dgm:t>
        <a:bodyPr/>
        <a:lstStyle/>
        <a:p>
          <a:endParaRPr lang="en-US"/>
        </a:p>
      </dgm:t>
    </dgm:pt>
    <dgm:pt modelId="{1FC7960A-2945-4510-9F36-88E19235E46A}" type="pres">
      <dgm:prSet presAssocID="{74F23C39-3D52-4BA8-98D2-D1FECB5472DA}" presName="spacer" presStyleCnt="0"/>
      <dgm:spPr/>
    </dgm:pt>
    <dgm:pt modelId="{AEF12A2E-068C-4F7D-B338-A1844DB87B12}" type="pres">
      <dgm:prSet presAssocID="{27A54E78-6F9D-4322-B5B3-62FF92B26CAB}" presName="parentText" presStyleLbl="node1" presStyleIdx="5" presStyleCnt="6">
        <dgm:presLayoutVars>
          <dgm:chMax val="0"/>
          <dgm:bulletEnabled val="1"/>
        </dgm:presLayoutVars>
      </dgm:prSet>
      <dgm:spPr/>
      <dgm:t>
        <a:bodyPr/>
        <a:lstStyle/>
        <a:p>
          <a:endParaRPr lang="en-US"/>
        </a:p>
      </dgm:t>
    </dgm:pt>
  </dgm:ptLst>
  <dgm:cxnLst>
    <dgm:cxn modelId="{F12FF525-FA43-4BDB-B1D8-00CEDEBCD820}" srcId="{D59A2356-4D5E-4F50-BF40-5A4957AE9F24}" destId="{D1190ABC-4B7E-4423-904E-F7F8C0FE2AD8}" srcOrd="1" destOrd="0" parTransId="{B7F96E38-A4CE-4C71-9A63-43FC9F44F9B7}" sibTransId="{14CB93BD-8B5E-4BDB-A0C4-F81D84339E9A}"/>
    <dgm:cxn modelId="{9E92D346-6288-4647-88BB-8393B046819D}" type="presOf" srcId="{D1190ABC-4B7E-4423-904E-F7F8C0FE2AD8}" destId="{2C5A9C2F-8668-412E-822F-918F653CA9EA}" srcOrd="0" destOrd="0" presId="urn:microsoft.com/office/officeart/2005/8/layout/vList2"/>
    <dgm:cxn modelId="{03B565C8-84BD-4121-88B5-D84E16EAD03D}" type="presOf" srcId="{18A54E80-7B83-432D-94B6-3A1025D2178E}" destId="{81CF5458-A028-4730-BFEE-537C07CFA2A8}" srcOrd="0" destOrd="0" presId="urn:microsoft.com/office/officeart/2005/8/layout/vList2"/>
    <dgm:cxn modelId="{9D07C433-16A0-4C1A-ABAC-F0D857F89417}" srcId="{D59A2356-4D5E-4F50-BF40-5A4957AE9F24}" destId="{5D274270-1534-4534-AC6D-513B0D179F12}" srcOrd="4" destOrd="0" parTransId="{9A43CDCE-BA9F-4E6D-B873-FDB4A3080FFD}" sibTransId="{74F23C39-3D52-4BA8-98D2-D1FECB5472DA}"/>
    <dgm:cxn modelId="{231F2CE2-8C9E-4659-8066-F431606D4E6B}" srcId="{D59A2356-4D5E-4F50-BF40-5A4957AE9F24}" destId="{27A54E78-6F9D-4322-B5B3-62FF92B26CAB}" srcOrd="5" destOrd="0" parTransId="{1DDC5EBE-8E78-4C89-88EF-B51E0E08885C}" sibTransId="{442CD742-EDCD-4358-9F61-4DB3BE0339DA}"/>
    <dgm:cxn modelId="{EA0D1782-3983-4917-ABD9-007368A24EBD}" srcId="{D59A2356-4D5E-4F50-BF40-5A4957AE9F24}" destId="{9C14FEA5-B121-4A3B-8A48-540F6853E669}" srcOrd="3" destOrd="0" parTransId="{BEE05FCE-C2F3-49B8-B668-3A11D5A16057}" sibTransId="{701C1DBD-F0BA-45C4-9039-67D344F93055}"/>
    <dgm:cxn modelId="{DEA2636B-BFD9-4673-978F-C452FD3C4DFD}" type="presOf" srcId="{D59A2356-4D5E-4F50-BF40-5A4957AE9F24}" destId="{7B87D92E-5423-4273-A7D8-574383F7CC6B}" srcOrd="0" destOrd="0" presId="urn:microsoft.com/office/officeart/2005/8/layout/vList2"/>
    <dgm:cxn modelId="{66E095F9-7F6B-4413-907D-8F490A327DD1}" srcId="{D59A2356-4D5E-4F50-BF40-5A4957AE9F24}" destId="{E7DF9213-9096-49CC-8E9C-3064F5BC2EC4}" srcOrd="2" destOrd="0" parTransId="{655DEE51-7F09-44C5-BE11-E919E8C6801F}" sibTransId="{B76DF97D-02E6-4438-8E0E-0BC47262EBB7}"/>
    <dgm:cxn modelId="{2761B9F2-EA97-4E69-8680-DEC4072DD5C6}" type="presOf" srcId="{E7DF9213-9096-49CC-8E9C-3064F5BC2EC4}" destId="{CA78BAB4-BA12-4699-8C57-7E34B721000D}" srcOrd="0" destOrd="0" presId="urn:microsoft.com/office/officeart/2005/8/layout/vList2"/>
    <dgm:cxn modelId="{E7AC7058-FA77-4711-8E9C-3CA26A8DBB04}" type="presOf" srcId="{5D274270-1534-4534-AC6D-513B0D179F12}" destId="{5F1504B0-C0C9-4E63-A277-CB04A987805A}" srcOrd="0" destOrd="0" presId="urn:microsoft.com/office/officeart/2005/8/layout/vList2"/>
    <dgm:cxn modelId="{E48517D7-298C-4E27-8339-90F981A6B52F}" srcId="{D59A2356-4D5E-4F50-BF40-5A4957AE9F24}" destId="{18A54E80-7B83-432D-94B6-3A1025D2178E}" srcOrd="0" destOrd="0" parTransId="{DF41C67A-903E-4EB3-9D7A-7D50B2FB9EE3}" sibTransId="{6EA873FE-74FF-49A2-8291-6994E21C9DDF}"/>
    <dgm:cxn modelId="{628C165E-DA31-4710-88F0-5A6C2EF4AA75}" type="presOf" srcId="{27A54E78-6F9D-4322-B5B3-62FF92B26CAB}" destId="{AEF12A2E-068C-4F7D-B338-A1844DB87B12}" srcOrd="0" destOrd="0" presId="urn:microsoft.com/office/officeart/2005/8/layout/vList2"/>
    <dgm:cxn modelId="{1D61C5ED-565E-485C-8CE0-CB4EB1BC67E7}" type="presOf" srcId="{9C14FEA5-B121-4A3B-8A48-540F6853E669}" destId="{10DB8EE9-CE1A-43B6-A4EE-7752823CF644}" srcOrd="0" destOrd="0" presId="urn:microsoft.com/office/officeart/2005/8/layout/vList2"/>
    <dgm:cxn modelId="{7D321E83-3AC0-4DB7-A9C7-1356213F8F19}" type="presParOf" srcId="{7B87D92E-5423-4273-A7D8-574383F7CC6B}" destId="{81CF5458-A028-4730-BFEE-537C07CFA2A8}" srcOrd="0" destOrd="0" presId="urn:microsoft.com/office/officeart/2005/8/layout/vList2"/>
    <dgm:cxn modelId="{90786ACD-47C2-45E9-8A0E-12BC8959943C}" type="presParOf" srcId="{7B87D92E-5423-4273-A7D8-574383F7CC6B}" destId="{4AC03093-722F-4698-BFAF-1EEBA2F83B00}" srcOrd="1" destOrd="0" presId="urn:microsoft.com/office/officeart/2005/8/layout/vList2"/>
    <dgm:cxn modelId="{C78FB78B-47F5-4228-9731-683B8E093C69}" type="presParOf" srcId="{7B87D92E-5423-4273-A7D8-574383F7CC6B}" destId="{2C5A9C2F-8668-412E-822F-918F653CA9EA}" srcOrd="2" destOrd="0" presId="urn:microsoft.com/office/officeart/2005/8/layout/vList2"/>
    <dgm:cxn modelId="{36B32CB3-FDAE-4517-BFB1-E4F09F3FD60C}" type="presParOf" srcId="{7B87D92E-5423-4273-A7D8-574383F7CC6B}" destId="{71E8E75A-BB76-4C40-A6A8-1BEBE90B7047}" srcOrd="3" destOrd="0" presId="urn:microsoft.com/office/officeart/2005/8/layout/vList2"/>
    <dgm:cxn modelId="{73E906FA-4B66-4045-86D1-0BA04146F605}" type="presParOf" srcId="{7B87D92E-5423-4273-A7D8-574383F7CC6B}" destId="{CA78BAB4-BA12-4699-8C57-7E34B721000D}" srcOrd="4" destOrd="0" presId="urn:microsoft.com/office/officeart/2005/8/layout/vList2"/>
    <dgm:cxn modelId="{C1F72FEC-5965-4CDB-8FED-406EB65DFBD2}" type="presParOf" srcId="{7B87D92E-5423-4273-A7D8-574383F7CC6B}" destId="{FAD939FB-CFC6-4710-B500-A9495223D3FA}" srcOrd="5" destOrd="0" presId="urn:microsoft.com/office/officeart/2005/8/layout/vList2"/>
    <dgm:cxn modelId="{6C9D8DBE-6BE3-420A-BAFA-1F87815C0D43}" type="presParOf" srcId="{7B87D92E-5423-4273-A7D8-574383F7CC6B}" destId="{10DB8EE9-CE1A-43B6-A4EE-7752823CF644}" srcOrd="6" destOrd="0" presId="urn:microsoft.com/office/officeart/2005/8/layout/vList2"/>
    <dgm:cxn modelId="{F5470688-6EFF-430E-A005-6287345CA5C1}" type="presParOf" srcId="{7B87D92E-5423-4273-A7D8-574383F7CC6B}" destId="{04AFB9C9-B6D5-4AA7-8FFA-FB3B1BEAD7A5}" srcOrd="7" destOrd="0" presId="urn:microsoft.com/office/officeart/2005/8/layout/vList2"/>
    <dgm:cxn modelId="{9877081A-FE29-489E-8617-D048D2DB06C4}" type="presParOf" srcId="{7B87D92E-5423-4273-A7D8-574383F7CC6B}" destId="{5F1504B0-C0C9-4E63-A277-CB04A987805A}" srcOrd="8" destOrd="0" presId="urn:microsoft.com/office/officeart/2005/8/layout/vList2"/>
    <dgm:cxn modelId="{AF96598D-8AAF-480F-BE20-55548EA217EC}" type="presParOf" srcId="{7B87D92E-5423-4273-A7D8-574383F7CC6B}" destId="{1FC7960A-2945-4510-9F36-88E19235E46A}" srcOrd="9" destOrd="0" presId="urn:microsoft.com/office/officeart/2005/8/layout/vList2"/>
    <dgm:cxn modelId="{F515D836-CFC0-4672-A49C-C92C8350C662}" type="presParOf" srcId="{7B87D92E-5423-4273-A7D8-574383F7CC6B}" destId="{AEF12A2E-068C-4F7D-B338-A1844DB87B12}"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4C756-51C4-456E-995D-6042ED56BB02}" type="datetimeFigureOut">
              <a:rPr lang="en-US" smtClean="0"/>
              <a:t>10/21/2021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FE5F8-EEEF-45AD-B483-20E4E1B857EA}" type="slidenum">
              <a:rPr lang="en-US" smtClean="0"/>
              <a:t>‹#›</a:t>
            </a:fld>
            <a:endParaRPr lang="en-US"/>
          </a:p>
        </p:txBody>
      </p:sp>
    </p:spTree>
    <p:extLst>
      <p:ext uri="{BB962C8B-B14F-4D97-AF65-F5344CB8AC3E}">
        <p14:creationId xmlns:p14="http://schemas.microsoft.com/office/powerpoint/2010/main" val="295058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FE5F8-EEEF-45AD-B483-20E4E1B857EA}" type="slidenum">
              <a:rPr lang="en-US" smtClean="0"/>
              <a:t>1</a:t>
            </a:fld>
            <a:endParaRPr lang="en-US"/>
          </a:p>
        </p:txBody>
      </p:sp>
    </p:spTree>
    <p:extLst>
      <p:ext uri="{BB962C8B-B14F-4D97-AF65-F5344CB8AC3E}">
        <p14:creationId xmlns:p14="http://schemas.microsoft.com/office/powerpoint/2010/main" val="328887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Light" panose="020F0302020204030204" pitchFamily="34" charset="0"/>
                <a:ea typeface="Calibri" panose="020F0502020204030204" pitchFamily="34" charset="0"/>
                <a:cs typeface="Times New Roman" panose="02020603050405020304" pitchFamily="18" charset="0"/>
              </a:rPr>
              <a:t>June 2021. A single evaluation framework for rare conditions (</a:t>
            </a:r>
            <a:r>
              <a:rPr lang="en-CA" sz="1200" i="1" dirty="0">
                <a:effectLst/>
                <a:latin typeface="Calibri Light" panose="020F0302020204030204" pitchFamily="34" charset="0"/>
                <a:ea typeface="Calibri" panose="020F0502020204030204" pitchFamily="34" charset="0"/>
                <a:cs typeface="Times New Roman" panose="02020603050405020304" pitchFamily="18" charset="0"/>
              </a:rPr>
              <a:t>including rare diseases</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 would serve to provide the flexibility to address unmet patient needs. This framework would allow the INESSS/MSSS to recognize the promise of therapeutic value and propose measures to confirm this and mitigate residual uncertainty (real-world evidence collection, risk-sharing agreements, etc.).</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FE5F8-EEEF-45AD-B483-20E4E1B85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8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of battling for access to precision medication in NSCLC</a:t>
            </a:r>
          </a:p>
          <a:p>
            <a:r>
              <a:rPr lang="en-US" dirty="0"/>
              <a:t>66 </a:t>
            </a:r>
            <a:r>
              <a:rPr lang="en-US" dirty="0" err="1"/>
              <a:t>yr</a:t>
            </a:r>
            <a:r>
              <a:rPr lang="en-US" dirty="0"/>
              <a:t> old retired elementary school teacher in the Laurentians, non smoker</a:t>
            </a:r>
          </a:p>
          <a:p>
            <a:r>
              <a:rPr lang="en-CA" dirty="0"/>
              <a:t>Caregiver advocacy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FE5F8-EEEF-45AD-B483-20E4E1B85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65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rPr>
              <a:t>what "good" would look like re:  a conditional listing mechanism from a patient perspective. </a:t>
            </a:r>
          </a:p>
          <a:p>
            <a:r>
              <a:rPr lang="en-CA" sz="1800" dirty="0">
                <a:effectLst/>
                <a:latin typeface="Calibri" panose="020F0502020204030204" pitchFamily="34" charset="0"/>
                <a:ea typeface="Calibri" panose="020F0502020204030204" pitchFamily="34" charset="0"/>
              </a:rPr>
              <a:t>Give access now, evaluate later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Informed consent from patients for conditionally approved treatments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Reduced bureaucracy for </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Educating and raising awareness among </a:t>
            </a:r>
            <a:r>
              <a:rPr lang="en-US" sz="2800" dirty="0" err="1"/>
              <a:t>prescriptors</a:t>
            </a:r>
            <a:r>
              <a:rPr lang="en-US" sz="2800" dirty="0"/>
              <a:t> of the reimbursement and access mechanisms</a:t>
            </a:r>
          </a:p>
          <a:p>
            <a:endParaRPr lang="en-CA" sz="1800" dirty="0">
              <a:effectLst/>
              <a:latin typeface="Calibri" panose="020F0502020204030204" pitchFamily="34" charset="0"/>
              <a:ea typeface="Calibri" panose="020F0502020204030204" pitchFamily="34" charset="0"/>
            </a:endParaRPr>
          </a:p>
          <a:p>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 </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FE5F8-EEEF-45AD-B483-20E4E1B85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34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FE5F8-EEEF-45AD-B483-20E4E1B857EA}" type="slidenum">
              <a:rPr lang="en-US" smtClean="0"/>
              <a:t>4</a:t>
            </a:fld>
            <a:endParaRPr lang="en-US"/>
          </a:p>
        </p:txBody>
      </p:sp>
    </p:spTree>
    <p:extLst>
      <p:ext uri="{BB962C8B-B14F-4D97-AF65-F5344CB8AC3E}">
        <p14:creationId xmlns:p14="http://schemas.microsoft.com/office/powerpoint/2010/main" val="95588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Project Orbis:  https://www.canada.ca/en/health-canada/services/drugs-health-products/international-activities/project-orbis.html </a:t>
            </a:r>
          </a:p>
          <a:p>
            <a:endParaRPr lang="en-CA" dirty="0"/>
          </a:p>
          <a:p>
            <a:r>
              <a:rPr lang="en-CA" dirty="0"/>
              <a:t>https://www.smartbiggar.ca/insights/publication/first-year-of-project-orbis-leads-to-38-approvals-of-cancer-therapies-including-8-by-health-Canada</a:t>
            </a:r>
          </a:p>
          <a:p>
            <a:endParaRPr lang="en-CA" dirty="0"/>
          </a:p>
          <a:p>
            <a:endParaRPr lang="en-CA" dirty="0"/>
          </a:p>
          <a:p>
            <a:endParaRPr lang="en-CA" dirty="0"/>
          </a:p>
          <a:p>
            <a:r>
              <a:rPr lang="en-CA" dirty="0"/>
              <a:t>Parallel regulatory and HTA reviews:  https://www.canada.ca/en/health-canada/corporate/transparency/regulatory-transparency-and-openness/improving-review-drugs-devices/notice-aligned-reviews-health-canada-health-technology-assessment-organizations.html </a:t>
            </a:r>
            <a:endParaRPr lang="en-US" dirty="0"/>
          </a:p>
        </p:txBody>
      </p:sp>
      <p:sp>
        <p:nvSpPr>
          <p:cNvPr id="4" name="Slide Number Placeholder 3"/>
          <p:cNvSpPr>
            <a:spLocks noGrp="1"/>
          </p:cNvSpPr>
          <p:nvPr>
            <p:ph type="sldNum" sz="quarter" idx="5"/>
          </p:nvPr>
        </p:nvSpPr>
        <p:spPr/>
        <p:txBody>
          <a:bodyPr/>
          <a:lstStyle/>
          <a:p>
            <a:fld id="{05EFE5F8-EEEF-45AD-B483-20E4E1B857EA}" type="slidenum">
              <a:rPr lang="en-US" smtClean="0"/>
              <a:t>7</a:t>
            </a:fld>
            <a:endParaRPr lang="en-US"/>
          </a:p>
        </p:txBody>
      </p:sp>
    </p:spTree>
    <p:extLst>
      <p:ext uri="{BB962C8B-B14F-4D97-AF65-F5344CB8AC3E}">
        <p14:creationId xmlns:p14="http://schemas.microsoft.com/office/powerpoint/2010/main" val="254246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Data on the current state (i.e., data from MORSE re:  listing timelines for oncology products)</a:t>
            </a:r>
          </a:p>
          <a:p>
            <a:endParaRPr lang="en-US" dirty="0"/>
          </a:p>
          <a:p>
            <a:r>
              <a:rPr lang="en-US" dirty="0"/>
              <a:t>https://morseconsulting.ca/highly-productive-august-with-pcpa-completing-10-negotiations/</a:t>
            </a:r>
          </a:p>
          <a:p>
            <a:endParaRPr lang="en-US" dirty="0"/>
          </a:p>
          <a:p>
            <a:pPr algn="l"/>
            <a:r>
              <a:rPr lang="en-CA" b="1" i="1" dirty="0">
                <a:solidFill>
                  <a:srgbClr val="333333"/>
                </a:solidFill>
                <a:effectLst/>
                <a:latin typeface="PT Sans" panose="020B0604020202020204" pitchFamily="34" charset="0"/>
              </a:rPr>
              <a:t>Signals Decoded:</a:t>
            </a:r>
          </a:p>
          <a:p>
            <a:pPr algn="l"/>
            <a:r>
              <a:rPr lang="en-CA" b="1" i="1" dirty="0">
                <a:solidFill>
                  <a:srgbClr val="333333"/>
                </a:solidFill>
                <a:effectLst/>
                <a:latin typeface="PT Sans" panose="020B0604020202020204" pitchFamily="34" charset="0"/>
              </a:rPr>
              <a:t> </a:t>
            </a:r>
          </a:p>
          <a:p>
            <a:pPr algn="l"/>
            <a:r>
              <a:rPr lang="en-CA" b="1" i="1" dirty="0">
                <a:solidFill>
                  <a:srgbClr val="333333"/>
                </a:solidFill>
                <a:effectLst/>
                <a:latin typeface="PT Sans" panose="020B0604020202020204" pitchFamily="34" charset="0"/>
              </a:rPr>
              <a:t>Partly due to the high volume of CADTH recommendations finalized in August, </a:t>
            </a:r>
            <a:r>
              <a:rPr lang="en-CA" b="1" i="1" dirty="0" err="1">
                <a:solidFill>
                  <a:srgbClr val="333333"/>
                </a:solidFill>
                <a:effectLst/>
                <a:latin typeface="PT Sans" panose="020B0604020202020204" pitchFamily="34" charset="0"/>
              </a:rPr>
              <a:t>pCPA’s</a:t>
            </a:r>
            <a:r>
              <a:rPr lang="en-CA" b="1" i="1" dirty="0">
                <a:solidFill>
                  <a:srgbClr val="333333"/>
                </a:solidFill>
                <a:effectLst/>
                <a:latin typeface="PT Sans" panose="020B0604020202020204" pitchFamily="34" charset="0"/>
              </a:rPr>
              <a:t> under consideration count stands at its highest (35) over this past year.  In addition, the number of oncology files under consideration follows the same trend, with a considerable rise and the highest we have seen over the last 12 months, sitting at 16.</a:t>
            </a:r>
          </a:p>
        </p:txBody>
      </p:sp>
      <p:sp>
        <p:nvSpPr>
          <p:cNvPr id="4" name="Slide Number Placeholder 3"/>
          <p:cNvSpPr>
            <a:spLocks noGrp="1"/>
          </p:cNvSpPr>
          <p:nvPr>
            <p:ph type="sldNum" sz="quarter" idx="5"/>
          </p:nvPr>
        </p:nvSpPr>
        <p:spPr/>
        <p:txBody>
          <a:bodyPr/>
          <a:lstStyle/>
          <a:p>
            <a:fld id="{05EFE5F8-EEEF-45AD-B483-20E4E1B857EA}" type="slidenum">
              <a:rPr lang="en-US" smtClean="0"/>
              <a:t>9</a:t>
            </a:fld>
            <a:endParaRPr lang="en-US"/>
          </a:p>
        </p:txBody>
      </p:sp>
    </p:spTree>
    <p:extLst>
      <p:ext uri="{BB962C8B-B14F-4D97-AF65-F5344CB8AC3E}">
        <p14:creationId xmlns:p14="http://schemas.microsoft.com/office/powerpoint/2010/main" val="6738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Https://morseconsulting.ca/highly-productive-august-with-pcpa-completing-10-negotiations/</a:t>
            </a:r>
          </a:p>
          <a:p>
            <a:endParaRPr lang="en-US" dirty="0"/>
          </a:p>
          <a:p>
            <a:pPr algn="l"/>
            <a:r>
              <a:rPr lang="en-CA" b="1" i="1" dirty="0">
                <a:solidFill>
                  <a:srgbClr val="333333"/>
                </a:solidFill>
                <a:effectLst/>
                <a:latin typeface="PT Sans" panose="020B0503020203020204" pitchFamily="34" charset="0"/>
              </a:rPr>
              <a:t>Signals Decoded:</a:t>
            </a:r>
            <a:br>
              <a:rPr lang="en-CA" b="1" i="1" dirty="0">
                <a:solidFill>
                  <a:srgbClr val="333333"/>
                </a:solidFill>
                <a:effectLst/>
                <a:latin typeface="PT Sans" panose="020B0503020203020204" pitchFamily="34" charset="0"/>
              </a:rPr>
            </a:br>
            <a:r>
              <a:rPr lang="en-CA" b="1" i="1" dirty="0">
                <a:solidFill>
                  <a:srgbClr val="333333"/>
                </a:solidFill>
                <a:effectLst/>
                <a:latin typeface="PT Sans" panose="020B0503020203020204" pitchFamily="34" charset="0"/>
              </a:rPr>
              <a:t> </a:t>
            </a:r>
            <a:br>
              <a:rPr lang="en-CA" b="1" i="1" dirty="0">
                <a:solidFill>
                  <a:srgbClr val="333333"/>
                </a:solidFill>
                <a:effectLst/>
                <a:latin typeface="PT Sans" panose="020B0503020203020204" pitchFamily="34" charset="0"/>
              </a:rPr>
            </a:br>
            <a:r>
              <a:rPr lang="en-CA" b="1" i="1" dirty="0">
                <a:solidFill>
                  <a:srgbClr val="333333"/>
                </a:solidFill>
                <a:effectLst/>
                <a:latin typeface="PT Sans" panose="020B0503020203020204" pitchFamily="34" charset="0"/>
              </a:rPr>
              <a:t>Four new files initiated negotiations, with 2 of the files being initiated relatively quickly (22, 33 days) while the other two files took 5-6 months to initiate (Entresto which already has a LOI in place and </a:t>
            </a:r>
            <a:r>
              <a:rPr lang="en-CA" b="1" i="1" dirty="0" err="1">
                <a:solidFill>
                  <a:srgbClr val="333333"/>
                </a:solidFill>
                <a:effectLst/>
                <a:latin typeface="PT Sans" panose="020B0503020203020204" pitchFamily="34" charset="0"/>
              </a:rPr>
              <a:t>Kesimpta</a:t>
            </a:r>
            <a:r>
              <a:rPr lang="en-CA" b="1" i="1" dirty="0">
                <a:solidFill>
                  <a:srgbClr val="333333"/>
                </a:solidFill>
                <a:effectLst/>
                <a:latin typeface="PT Sans" panose="020B0503020203020204" pitchFamily="34" charset="0"/>
              </a:rPr>
              <a:t>, for MS).</a:t>
            </a:r>
            <a:br>
              <a:rPr lang="en-CA" b="1" i="1" dirty="0">
                <a:solidFill>
                  <a:srgbClr val="333333"/>
                </a:solidFill>
                <a:effectLst/>
                <a:latin typeface="PT Sans" panose="020B0503020203020204" pitchFamily="34" charset="0"/>
              </a:rPr>
            </a:br>
            <a:r>
              <a:rPr lang="en-CA" b="1" i="1" dirty="0">
                <a:solidFill>
                  <a:srgbClr val="333333"/>
                </a:solidFill>
                <a:effectLst/>
                <a:latin typeface="PT Sans" panose="020B0503020203020204" pitchFamily="34" charset="0"/>
              </a:rPr>
              <a:t> </a:t>
            </a:r>
            <a:br>
              <a:rPr lang="en-CA" b="1" i="1" dirty="0">
                <a:solidFill>
                  <a:srgbClr val="333333"/>
                </a:solidFill>
                <a:effectLst/>
                <a:latin typeface="PT Sans" panose="020B0503020203020204" pitchFamily="34" charset="0"/>
              </a:rPr>
            </a:br>
            <a:r>
              <a:rPr lang="en-CA" b="1" i="1" dirty="0">
                <a:solidFill>
                  <a:srgbClr val="333333"/>
                </a:solidFill>
                <a:effectLst/>
                <a:latin typeface="PT Sans" panose="020B0503020203020204" pitchFamily="34" charset="0"/>
              </a:rPr>
              <a:t>The 2 files initiated quickly were:</a:t>
            </a:r>
          </a:p>
          <a:p>
            <a:pPr algn="l">
              <a:buFont typeface="Arial" panose="020B0604020202020204" pitchFamily="34" charset="0"/>
              <a:buChar char="•"/>
            </a:pPr>
            <a:r>
              <a:rPr lang="en-CA" b="1" i="1" dirty="0">
                <a:solidFill>
                  <a:srgbClr val="333333"/>
                </a:solidFill>
                <a:effectLst/>
                <a:latin typeface="PT Sans" panose="020B0503020203020204" pitchFamily="34" charset="0"/>
              </a:rPr>
              <a:t>Keytruda (for colorectal cancer) which opened and closed on the same day, the same as occurred with their last indication in head and neck squamous cell carcinoma in Feb 2021; and</a:t>
            </a:r>
          </a:p>
          <a:p>
            <a:pPr algn="l">
              <a:buFont typeface="Arial" panose="020B0604020202020204" pitchFamily="34" charset="0"/>
              <a:buChar char="•"/>
            </a:pPr>
            <a:r>
              <a:rPr lang="en-CA" b="1" i="1" dirty="0" err="1">
                <a:solidFill>
                  <a:srgbClr val="333333"/>
                </a:solidFill>
                <a:effectLst/>
                <a:latin typeface="PT Sans" panose="020B0503020203020204" pitchFamily="34" charset="0"/>
              </a:rPr>
              <a:t>Evrysdi</a:t>
            </a:r>
            <a:r>
              <a:rPr lang="en-CA" b="1" i="1" dirty="0">
                <a:solidFill>
                  <a:srgbClr val="333333"/>
                </a:solidFill>
                <a:effectLst/>
                <a:latin typeface="PT Sans" panose="020B0503020203020204" pitchFamily="34" charset="0"/>
              </a:rPr>
              <a:t>, the third therapy for treatment of SMA, which will join </a:t>
            </a:r>
            <a:r>
              <a:rPr lang="en-CA" b="1" i="1" dirty="0" err="1">
                <a:solidFill>
                  <a:srgbClr val="333333"/>
                </a:solidFill>
                <a:effectLst/>
                <a:latin typeface="PT Sans" panose="020B0503020203020204" pitchFamily="34" charset="0"/>
              </a:rPr>
              <a:t>Zolgensma</a:t>
            </a:r>
            <a:r>
              <a:rPr lang="en-CA" b="1" i="1" dirty="0">
                <a:solidFill>
                  <a:srgbClr val="333333"/>
                </a:solidFill>
                <a:effectLst/>
                <a:latin typeface="PT Sans" panose="020B0503020203020204" pitchFamily="34" charset="0"/>
              </a:rPr>
              <a:t> which is currently under active negotiation as well.</a:t>
            </a:r>
          </a:p>
          <a:p>
            <a:pPr algn="l"/>
            <a:r>
              <a:rPr lang="en-CA" b="1" i="1" dirty="0">
                <a:solidFill>
                  <a:srgbClr val="333333"/>
                </a:solidFill>
                <a:effectLst/>
                <a:latin typeface="PT Sans" panose="020B0503020203020204" pitchFamily="34" charset="0"/>
              </a:rPr>
              <a:t>The number of active files under negotiation dropped from the annual highs (over 40) seen over the last 2 months, mainly due to the high number of negotiations completed in August. The overall total volume of files under </a:t>
            </a:r>
            <a:r>
              <a:rPr lang="en-CA" b="1" i="1" dirty="0" err="1">
                <a:solidFill>
                  <a:srgbClr val="333333"/>
                </a:solidFill>
                <a:effectLst/>
                <a:latin typeface="PT Sans" panose="020B0503020203020204" pitchFamily="34" charset="0"/>
              </a:rPr>
              <a:t>pCPA</a:t>
            </a:r>
            <a:r>
              <a:rPr lang="en-CA" b="1" i="1" dirty="0">
                <a:solidFill>
                  <a:srgbClr val="333333"/>
                </a:solidFill>
                <a:effectLst/>
                <a:latin typeface="PT Sans" panose="020B0503020203020204" pitchFamily="34" charset="0"/>
              </a:rPr>
              <a:t> purview continues to be high with 71 files either under consideration or in active negotiations.</a:t>
            </a:r>
          </a:p>
          <a:p>
            <a:pPr algn="l"/>
            <a:endParaRPr lang="en-CA" b="1" i="1" dirty="0">
              <a:solidFill>
                <a:srgbClr val="333333"/>
              </a:solidFill>
              <a:effectLst/>
              <a:latin typeface="PT Sans" panose="020B0503020203020204" pitchFamily="34" charset="0"/>
            </a:endParaRPr>
          </a:p>
          <a:p>
            <a:pPr algn="l"/>
            <a:endParaRPr lang="en-CA" b="1" i="1" dirty="0">
              <a:solidFill>
                <a:srgbClr val="333333"/>
              </a:solidFill>
              <a:effectLst/>
              <a:latin typeface="PT Sans" panose="020B0503020203020204" pitchFamily="34" charset="0"/>
            </a:endParaRPr>
          </a:p>
          <a:p>
            <a:endParaRPr lang="en-US" dirty="0"/>
          </a:p>
        </p:txBody>
      </p:sp>
      <p:sp>
        <p:nvSpPr>
          <p:cNvPr id="4" name="Slide Number Placeholder 3"/>
          <p:cNvSpPr>
            <a:spLocks noGrp="1"/>
          </p:cNvSpPr>
          <p:nvPr>
            <p:ph type="sldNum" sz="quarter" idx="5"/>
          </p:nvPr>
        </p:nvSpPr>
        <p:spPr/>
        <p:txBody>
          <a:bodyPr/>
          <a:lstStyle/>
          <a:p>
            <a:fld id="{05EFE5F8-EEEF-45AD-B483-20E4E1B857EA}" type="slidenum">
              <a:rPr lang="en-US" smtClean="0"/>
              <a:t>10</a:t>
            </a:fld>
            <a:endParaRPr lang="en-US"/>
          </a:p>
        </p:txBody>
      </p:sp>
    </p:spTree>
    <p:extLst>
      <p:ext uri="{BB962C8B-B14F-4D97-AF65-F5344CB8AC3E}">
        <p14:creationId xmlns:p14="http://schemas.microsoft.com/office/powerpoint/2010/main" val="105952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Speak specifically to comparison of timelines for </a:t>
            </a:r>
            <a:r>
              <a:rPr lang="en-CA" dirty="0" err="1"/>
              <a:t>Tagrisso</a:t>
            </a:r>
            <a:r>
              <a:rPr lang="en-CA" dirty="0"/>
              <a:t> in UK vs. Canada, while both going through the Project Orbis process (ref UK press release; Erin to send)</a:t>
            </a:r>
          </a:p>
          <a:p>
            <a:endParaRPr lang="en-CA" dirty="0"/>
          </a:p>
          <a:p>
            <a:r>
              <a:rPr lang="en-CA" dirty="0"/>
              <a:t>UK</a:t>
            </a:r>
          </a:p>
          <a:p>
            <a:r>
              <a:rPr lang="en-CA" dirty="0"/>
              <a:t>MRHA – May 7/21</a:t>
            </a:r>
          </a:p>
          <a:p>
            <a:r>
              <a:rPr lang="en-CA" dirty="0"/>
              <a:t>NHS – May 7/21</a:t>
            </a:r>
          </a:p>
          <a:p>
            <a:r>
              <a:rPr lang="en-CA" dirty="0"/>
              <a:t>NICE – Sept 21?  (TBC – nothing on website as of Sept 30/21)</a:t>
            </a:r>
          </a:p>
          <a:p>
            <a:endParaRPr lang="en-CA" dirty="0"/>
          </a:p>
          <a:p>
            <a:r>
              <a:rPr lang="en-CA" dirty="0"/>
              <a:t>Canada</a:t>
            </a:r>
          </a:p>
          <a:p>
            <a:r>
              <a:rPr lang="en-US" dirty="0"/>
              <a:t>HC Jan 18/21</a:t>
            </a:r>
          </a:p>
          <a:p>
            <a:r>
              <a:rPr lang="en-US" dirty="0"/>
              <a:t>Submission Mar 24/21</a:t>
            </a:r>
          </a:p>
          <a:p>
            <a:r>
              <a:rPr lang="en-US" dirty="0"/>
              <a:t>CADTH draft </a:t>
            </a:r>
            <a:r>
              <a:rPr lang="en-US" dirty="0" err="1"/>
              <a:t>reco</a:t>
            </a:r>
            <a:r>
              <a:rPr lang="en-US" dirty="0"/>
              <a:t> Sept 2/21</a:t>
            </a:r>
          </a:p>
          <a:p>
            <a:r>
              <a:rPr lang="en-US" dirty="0" err="1"/>
              <a:t>pCPA</a:t>
            </a:r>
            <a:r>
              <a:rPr lang="en-US" dirty="0"/>
              <a:t> – TBD</a:t>
            </a:r>
          </a:p>
          <a:p>
            <a:r>
              <a:rPr lang="en-US" dirty="0"/>
              <a:t>ON - TBD</a:t>
            </a:r>
          </a:p>
        </p:txBody>
      </p:sp>
      <p:sp>
        <p:nvSpPr>
          <p:cNvPr id="4" name="Slide Number Placeholder 3"/>
          <p:cNvSpPr>
            <a:spLocks noGrp="1"/>
          </p:cNvSpPr>
          <p:nvPr>
            <p:ph type="sldNum" sz="quarter" idx="5"/>
          </p:nvPr>
        </p:nvSpPr>
        <p:spPr/>
        <p:txBody>
          <a:bodyPr/>
          <a:lstStyle/>
          <a:p>
            <a:fld id="{05EFE5F8-EEEF-45AD-B483-20E4E1B857EA}" type="slidenum">
              <a:rPr lang="en-US" smtClean="0"/>
              <a:t>12</a:t>
            </a:fld>
            <a:endParaRPr lang="en-US"/>
          </a:p>
        </p:txBody>
      </p:sp>
    </p:spTree>
    <p:extLst>
      <p:ext uri="{BB962C8B-B14F-4D97-AF65-F5344CB8AC3E}">
        <p14:creationId xmlns:p14="http://schemas.microsoft.com/office/powerpoint/2010/main" val="306562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France:  </a:t>
            </a:r>
          </a:p>
          <a:p>
            <a:endParaRPr lang="en-CA" dirty="0"/>
          </a:p>
          <a:p>
            <a:r>
              <a:rPr lang="en-CA" dirty="0"/>
              <a:t>UK:  https://www.linkedin.com/posts/neil-grubert_nhs-projectorbis-earlyaccess-activity-6842118355978092544-L6_8 </a:t>
            </a:r>
            <a:endParaRPr lang="en-US" dirty="0"/>
          </a:p>
        </p:txBody>
      </p:sp>
      <p:sp>
        <p:nvSpPr>
          <p:cNvPr id="4" name="Slide Number Placeholder 3"/>
          <p:cNvSpPr>
            <a:spLocks noGrp="1"/>
          </p:cNvSpPr>
          <p:nvPr>
            <p:ph type="sldNum" sz="quarter" idx="5"/>
          </p:nvPr>
        </p:nvSpPr>
        <p:spPr/>
        <p:txBody>
          <a:bodyPr/>
          <a:lstStyle/>
          <a:p>
            <a:fld id="{05EFE5F8-EEEF-45AD-B483-20E4E1B857EA}" type="slidenum">
              <a:rPr lang="en-US" smtClean="0"/>
              <a:t>13</a:t>
            </a:fld>
            <a:endParaRPr lang="en-US"/>
          </a:p>
        </p:txBody>
      </p:sp>
    </p:spTree>
    <p:extLst>
      <p:ext uri="{BB962C8B-B14F-4D97-AF65-F5344CB8AC3E}">
        <p14:creationId xmlns:p14="http://schemas.microsoft.com/office/powerpoint/2010/main" val="429168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dirty="0"/>
              <a:t>Due to the truly innovative nature of osimertinib, regulatory timelines for the ADAURA indication have been significantly expedited creating a gap between marketing </a:t>
            </a:r>
            <a:r>
              <a:rPr lang="en-US" sz="1200" dirty="0" err="1"/>
              <a:t>authorisation</a:t>
            </a:r>
            <a:r>
              <a:rPr lang="en-US" sz="1200" dirty="0"/>
              <a:t> and reimbursement</a:t>
            </a:r>
            <a:r>
              <a:rPr lang="en-GB" sz="1200" dirty="0"/>
              <a:t/>
            </a:r>
            <a:br>
              <a:rPr lang="en-GB" sz="1200" dirty="0"/>
            </a:br>
            <a:r>
              <a:rPr lang="en-GB" sz="1200" dirty="0"/>
              <a:t/>
            </a:r>
            <a:br>
              <a:rPr lang="en-GB" sz="1200" dirty="0"/>
            </a:br>
            <a:r>
              <a:rPr lang="en-GB" sz="1200" dirty="0"/>
              <a:t>- Due to the unprecedented results from the ADAURA study, osimertinib was granted Breakthrough Therapy Designation in the USA for the adjuvant treatment of patients with stage IB–IIIA EGFRm NSCLC after complete tumour resection with curative intent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b="1" dirty="0"/>
              <a:t>Project Orbis: </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b="1" dirty="0"/>
              <a:t>- </a:t>
            </a:r>
            <a:r>
              <a:rPr lang="en-GB" sz="1200" dirty="0"/>
              <a:t>Project Orbis is a FDA Oncology Centre of Excellence initiative with a focus on life-changing, highly innovative oncology drugs whose aim is to expedite regulatory approval. </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1200" dirty="0"/>
              <a:t>- In 2020, the MHRA participated as part of Project Orbis as an observer and became a full participant as of 1st January 2021</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FE5F8-EEEF-45AD-B483-20E4E1B85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85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dirty="0"/>
              <a:t>Due to the truly innovative nature of osimertinib, regulatory timelines for the ADAURA indication have been significantly expedited creating a gap between marketing </a:t>
            </a:r>
            <a:r>
              <a:rPr lang="en-US" sz="1200" dirty="0" err="1"/>
              <a:t>authorisation</a:t>
            </a:r>
            <a:r>
              <a:rPr lang="en-US" sz="1200" dirty="0"/>
              <a:t> and reimbursement</a:t>
            </a:r>
            <a:r>
              <a:rPr lang="en-GB" sz="1200" dirty="0"/>
              <a:t/>
            </a:r>
            <a:br>
              <a:rPr lang="en-GB" sz="1200" dirty="0"/>
            </a:br>
            <a:r>
              <a:rPr lang="en-GB" sz="1200" dirty="0"/>
              <a:t/>
            </a:r>
            <a:br>
              <a:rPr lang="en-GB" sz="1200" dirty="0"/>
            </a:br>
            <a:r>
              <a:rPr lang="en-GB" sz="1200" dirty="0"/>
              <a:t>- Due to the unprecedented results from the ADAURA study, osimertinib was granted Breakthrough Therapy Designation in the USA for the adjuvant treatment of patients with stage IB–IIIA EGFRm NSCLC after complete tumour resection with curative intent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b="1" dirty="0"/>
              <a:t>Project Orbis: </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b="1" dirty="0"/>
              <a:t>- </a:t>
            </a:r>
            <a:r>
              <a:rPr lang="en-GB" sz="1200" dirty="0"/>
              <a:t>Project Orbis is a FDA Oncology Centre of Excellence initiative with a focus on life-changing, highly innovative oncology drugs whose aim is to expedite regulatory approval. </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1200" dirty="0"/>
              <a:t>- In 2020, the MHRA participated as part of Project Orbis as an observer and became a full participant as of 1st January 2021</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FE5F8-EEEF-45AD-B483-20E4E1B85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77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xml"/><Relationship Id="rId1" Type="http://schemas.openxmlformats.org/officeDocument/2006/relationships/customXml" Target="../../customXml/item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2355464" y="1175048"/>
            <a:ext cx="6464406" cy="2528887"/>
          </a:xfrm>
        </p:spPr>
        <p:txBody>
          <a:bodyPr anchor="ctr" anchorCtr="0"/>
          <a:lstStyle>
            <a:lvl1pPr marL="0" indent="0">
              <a:lnSpc>
                <a:spcPct val="90000"/>
              </a:lnSpc>
              <a:buNone/>
              <a:defRPr sz="3600">
                <a:solidFill>
                  <a:schemeClr val="tx1"/>
                </a:solidFill>
                <a:latin typeface="Arial Rounded MT Bold"/>
                <a:cs typeface="Arial Rounded MT Bold"/>
              </a:defRPr>
            </a:lvl1pPr>
          </a:lstStyle>
          <a:p>
            <a:pPr lvl="0"/>
            <a:r>
              <a:rPr lang="fr-FR" dirty="0"/>
              <a:t>Click to </a:t>
            </a:r>
            <a:r>
              <a:rPr lang="fr-FR" dirty="0" err="1"/>
              <a:t>add</a:t>
            </a:r>
            <a:r>
              <a:rPr lang="fr-FR" dirty="0"/>
              <a:t> </a:t>
            </a:r>
            <a:r>
              <a:rPr lang="fr-FR" dirty="0" err="1"/>
              <a:t>title</a:t>
            </a:r>
            <a:endParaRPr lang="fr-FR" dirty="0"/>
          </a:p>
        </p:txBody>
      </p:sp>
      <p:grpSp>
        <p:nvGrpSpPr>
          <p:cNvPr id="3" name="Group 2">
            <a:extLst>
              <a:ext uri="{FF2B5EF4-FFF2-40B4-BE49-F238E27FC236}">
                <a16:creationId xmlns:a16="http://schemas.microsoft.com/office/drawing/2014/main" xmlns="" id="{F104D52B-A562-47F7-8AE0-3CB6ED85DA44}"/>
              </a:ext>
            </a:extLst>
          </p:cNvPr>
          <p:cNvGrpSpPr/>
          <p:nvPr userDrawn="1"/>
        </p:nvGrpSpPr>
        <p:grpSpPr>
          <a:xfrm>
            <a:off x="465759" y="2377440"/>
            <a:ext cx="2467629" cy="3466528"/>
            <a:chOff x="621012" y="2377440"/>
            <a:chExt cx="3290172" cy="3466528"/>
          </a:xfrm>
        </p:grpSpPr>
        <p:sp>
          <p:nvSpPr>
            <p:cNvPr id="7" name="Freeform: Shape 6">
              <a:extLst>
                <a:ext uri="{FF2B5EF4-FFF2-40B4-BE49-F238E27FC236}">
                  <a16:creationId xmlns:a16="http://schemas.microsoft.com/office/drawing/2014/main" xmlns="" id="{3E558D3A-3A71-4BD5-BC3A-478750767062}"/>
                </a:ext>
              </a:extLst>
            </p:cNvPr>
            <p:cNvSpPr/>
            <p:nvPr/>
          </p:nvSpPr>
          <p:spPr>
            <a:xfrm>
              <a:off x="621012" y="2377440"/>
              <a:ext cx="510020" cy="2113974"/>
            </a:xfrm>
            <a:custGeom>
              <a:avLst/>
              <a:gdLst>
                <a:gd name="connsiteX0" fmla="*/ 322898 w 645796"/>
                <a:gd name="connsiteY0" fmla="*/ 0 h 2720341"/>
                <a:gd name="connsiteX1" fmla="*/ 645795 w 645796"/>
                <a:gd name="connsiteY1" fmla="*/ 251499 h 2720341"/>
                <a:gd name="connsiteX2" fmla="*/ 645795 w 645796"/>
                <a:gd name="connsiteY2" fmla="*/ 1257493 h 2720341"/>
                <a:gd name="connsiteX3" fmla="*/ 645527 w 645796"/>
                <a:gd name="connsiteY3" fmla="*/ 1257493 h 2720341"/>
                <a:gd name="connsiteX4" fmla="*/ 645796 w 645796"/>
                <a:gd name="connsiteY4" fmla="*/ 1260158 h 2720341"/>
                <a:gd name="connsiteX5" fmla="*/ 645795 w 645796"/>
                <a:gd name="connsiteY5" fmla="*/ 2397443 h 2720341"/>
                <a:gd name="connsiteX6" fmla="*/ 322897 w 645796"/>
                <a:gd name="connsiteY6" fmla="*/ 2720341 h 2720341"/>
                <a:gd name="connsiteX7" fmla="*/ 322898 w 645796"/>
                <a:gd name="connsiteY7" fmla="*/ 2720340 h 2720341"/>
                <a:gd name="connsiteX8" fmla="*/ 0 w 645796"/>
                <a:gd name="connsiteY8" fmla="*/ 2397442 h 2720341"/>
                <a:gd name="connsiteX9" fmla="*/ 0 w 645796"/>
                <a:gd name="connsiteY9" fmla="*/ 1260158 h 2720341"/>
                <a:gd name="connsiteX10" fmla="*/ 269 w 645796"/>
                <a:gd name="connsiteY10" fmla="*/ 1257493 h 2720341"/>
                <a:gd name="connsiteX11" fmla="*/ 1 w 645796"/>
                <a:gd name="connsiteY11" fmla="*/ 1257493 h 2720341"/>
                <a:gd name="connsiteX12" fmla="*/ 1 w 645796"/>
                <a:gd name="connsiteY12" fmla="*/ 251499 h 272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796" h="2720341">
                  <a:moveTo>
                    <a:pt x="322898" y="0"/>
                  </a:moveTo>
                  <a:lnTo>
                    <a:pt x="645795" y="251499"/>
                  </a:lnTo>
                  <a:lnTo>
                    <a:pt x="645795" y="1257493"/>
                  </a:lnTo>
                  <a:lnTo>
                    <a:pt x="645527" y="1257493"/>
                  </a:lnTo>
                  <a:lnTo>
                    <a:pt x="645796" y="1260158"/>
                  </a:lnTo>
                  <a:cubicBezTo>
                    <a:pt x="645796" y="1639253"/>
                    <a:pt x="645795" y="2018348"/>
                    <a:pt x="645795" y="2397443"/>
                  </a:cubicBezTo>
                  <a:cubicBezTo>
                    <a:pt x="645795" y="2575775"/>
                    <a:pt x="501229" y="2720341"/>
                    <a:pt x="322897" y="2720341"/>
                  </a:cubicBezTo>
                  <a:lnTo>
                    <a:pt x="322898" y="2720340"/>
                  </a:lnTo>
                  <a:cubicBezTo>
                    <a:pt x="144566" y="2720340"/>
                    <a:pt x="0" y="2575774"/>
                    <a:pt x="0" y="2397442"/>
                  </a:cubicBezTo>
                  <a:lnTo>
                    <a:pt x="0" y="1260158"/>
                  </a:lnTo>
                  <a:lnTo>
                    <a:pt x="269" y="1257493"/>
                  </a:lnTo>
                  <a:lnTo>
                    <a:pt x="1" y="1257493"/>
                  </a:lnTo>
                  <a:lnTo>
                    <a:pt x="1" y="251499"/>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8" name="Freeform: Shape 7">
              <a:extLst>
                <a:ext uri="{FF2B5EF4-FFF2-40B4-BE49-F238E27FC236}">
                  <a16:creationId xmlns:a16="http://schemas.microsoft.com/office/drawing/2014/main" xmlns="" id="{B4BCECE5-F678-435A-9604-106EA5F4E43D}"/>
                </a:ext>
              </a:extLst>
            </p:cNvPr>
            <p:cNvSpPr/>
            <p:nvPr/>
          </p:nvSpPr>
          <p:spPr>
            <a:xfrm rot="10800000">
              <a:off x="3401164" y="3865879"/>
              <a:ext cx="510020" cy="1978089"/>
            </a:xfrm>
            <a:custGeom>
              <a:avLst/>
              <a:gdLst>
                <a:gd name="connsiteX0" fmla="*/ 322898 w 645796"/>
                <a:gd name="connsiteY0" fmla="*/ 0 h 2720341"/>
                <a:gd name="connsiteX1" fmla="*/ 645795 w 645796"/>
                <a:gd name="connsiteY1" fmla="*/ 251499 h 2720341"/>
                <a:gd name="connsiteX2" fmla="*/ 645795 w 645796"/>
                <a:gd name="connsiteY2" fmla="*/ 1257493 h 2720341"/>
                <a:gd name="connsiteX3" fmla="*/ 645527 w 645796"/>
                <a:gd name="connsiteY3" fmla="*/ 1257493 h 2720341"/>
                <a:gd name="connsiteX4" fmla="*/ 645796 w 645796"/>
                <a:gd name="connsiteY4" fmla="*/ 1260158 h 2720341"/>
                <a:gd name="connsiteX5" fmla="*/ 645795 w 645796"/>
                <a:gd name="connsiteY5" fmla="*/ 2397443 h 2720341"/>
                <a:gd name="connsiteX6" fmla="*/ 322897 w 645796"/>
                <a:gd name="connsiteY6" fmla="*/ 2720341 h 2720341"/>
                <a:gd name="connsiteX7" fmla="*/ 322898 w 645796"/>
                <a:gd name="connsiteY7" fmla="*/ 2720340 h 2720341"/>
                <a:gd name="connsiteX8" fmla="*/ 0 w 645796"/>
                <a:gd name="connsiteY8" fmla="*/ 2397442 h 2720341"/>
                <a:gd name="connsiteX9" fmla="*/ 0 w 645796"/>
                <a:gd name="connsiteY9" fmla="*/ 1260158 h 2720341"/>
                <a:gd name="connsiteX10" fmla="*/ 269 w 645796"/>
                <a:gd name="connsiteY10" fmla="*/ 1257493 h 2720341"/>
                <a:gd name="connsiteX11" fmla="*/ 1 w 645796"/>
                <a:gd name="connsiteY11" fmla="*/ 1257493 h 2720341"/>
                <a:gd name="connsiteX12" fmla="*/ 1 w 645796"/>
                <a:gd name="connsiteY12" fmla="*/ 251499 h 272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796" h="2720341">
                  <a:moveTo>
                    <a:pt x="322898" y="0"/>
                  </a:moveTo>
                  <a:lnTo>
                    <a:pt x="645795" y="251499"/>
                  </a:lnTo>
                  <a:lnTo>
                    <a:pt x="645795" y="1257493"/>
                  </a:lnTo>
                  <a:lnTo>
                    <a:pt x="645527" y="1257493"/>
                  </a:lnTo>
                  <a:lnTo>
                    <a:pt x="645796" y="1260158"/>
                  </a:lnTo>
                  <a:cubicBezTo>
                    <a:pt x="645796" y="1639253"/>
                    <a:pt x="645795" y="2018348"/>
                    <a:pt x="645795" y="2397443"/>
                  </a:cubicBezTo>
                  <a:cubicBezTo>
                    <a:pt x="645795" y="2575775"/>
                    <a:pt x="501229" y="2720341"/>
                    <a:pt x="322897" y="2720341"/>
                  </a:cubicBezTo>
                  <a:lnTo>
                    <a:pt x="322898" y="2720340"/>
                  </a:lnTo>
                  <a:cubicBezTo>
                    <a:pt x="144566" y="2720340"/>
                    <a:pt x="0" y="2575774"/>
                    <a:pt x="0" y="2397442"/>
                  </a:cubicBezTo>
                  <a:lnTo>
                    <a:pt x="0" y="1260158"/>
                  </a:lnTo>
                  <a:lnTo>
                    <a:pt x="269" y="1257493"/>
                  </a:lnTo>
                  <a:lnTo>
                    <a:pt x="1" y="1257493"/>
                  </a:lnTo>
                  <a:lnTo>
                    <a:pt x="1" y="251499"/>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9" name="Rectangle: Rounded Corners 8">
              <a:extLst>
                <a:ext uri="{FF2B5EF4-FFF2-40B4-BE49-F238E27FC236}">
                  <a16:creationId xmlns:a16="http://schemas.microsoft.com/office/drawing/2014/main" xmlns="" id="{76476644-D8BD-4DB0-8F25-C8237CEAA635}"/>
                </a:ext>
              </a:extLst>
            </p:cNvPr>
            <p:cNvSpPr/>
            <p:nvPr/>
          </p:nvSpPr>
          <p:spPr>
            <a:xfrm>
              <a:off x="1177042" y="2880360"/>
              <a:ext cx="510020" cy="1611054"/>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10" name="Rectangle: Rounded Corners 9">
              <a:extLst>
                <a:ext uri="{FF2B5EF4-FFF2-40B4-BE49-F238E27FC236}">
                  <a16:creationId xmlns:a16="http://schemas.microsoft.com/office/drawing/2014/main" xmlns="" id="{4A7AF31C-6CF5-4C67-8179-89108903A88B}"/>
                </a:ext>
              </a:extLst>
            </p:cNvPr>
            <p:cNvSpPr/>
            <p:nvPr/>
          </p:nvSpPr>
          <p:spPr>
            <a:xfrm>
              <a:off x="1733072" y="3093719"/>
              <a:ext cx="510020" cy="1397695"/>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11" name="Rectangle: Rounded Corners 10">
              <a:extLst>
                <a:ext uri="{FF2B5EF4-FFF2-40B4-BE49-F238E27FC236}">
                  <a16:creationId xmlns:a16="http://schemas.microsoft.com/office/drawing/2014/main" xmlns="" id="{07B987C2-B122-42A3-961C-658A5E8F2175}"/>
                </a:ext>
              </a:extLst>
            </p:cNvPr>
            <p:cNvSpPr/>
            <p:nvPr/>
          </p:nvSpPr>
          <p:spPr>
            <a:xfrm>
              <a:off x="2289102" y="3093719"/>
              <a:ext cx="510020" cy="2213611"/>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12" name="Rectangle: Rounded Corners 11">
              <a:extLst>
                <a:ext uri="{FF2B5EF4-FFF2-40B4-BE49-F238E27FC236}">
                  <a16:creationId xmlns:a16="http://schemas.microsoft.com/office/drawing/2014/main" xmlns="" id="{D47867C7-E121-4997-A078-A3B90F998EBB}"/>
                </a:ext>
              </a:extLst>
            </p:cNvPr>
            <p:cNvSpPr/>
            <p:nvPr/>
          </p:nvSpPr>
          <p:spPr>
            <a:xfrm>
              <a:off x="2845132" y="3428999"/>
              <a:ext cx="510020" cy="1878329"/>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grpSp>
    </p:spTree>
    <p:extLst>
      <p:ext uri="{BB962C8B-B14F-4D97-AF65-F5344CB8AC3E}">
        <p14:creationId xmlns:p14="http://schemas.microsoft.com/office/powerpoint/2010/main" val="273753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348936-E2AC-42B2-8EBD-6FC3D930E71C}"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336883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48936-E2AC-42B2-8EBD-6FC3D930E71C}"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243393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348936-E2AC-42B2-8EBD-6FC3D930E71C}"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3422097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348936-E2AC-42B2-8EBD-6FC3D930E71C}"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3740420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406456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170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99967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068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393465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107044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ransition TItle Slide 2">
    <p:bg>
      <p:bgPr>
        <a:gradFill>
          <a:gsLst>
            <a:gs pos="27000">
              <a:schemeClr val="accent1">
                <a:lumMod val="0"/>
                <a:lumOff val="100000"/>
              </a:schemeClr>
            </a:gs>
            <a:gs pos="0">
              <a:schemeClr val="bg2">
                <a:lumMod val="49000"/>
                <a:lumOff val="51000"/>
              </a:schemeClr>
            </a:gs>
          </a:gsLst>
          <a:lin ang="5400000" scaled="1"/>
        </a:gradFill>
        <a:effectLst/>
      </p:bgPr>
    </p:bg>
    <p:spTree>
      <p:nvGrpSpPr>
        <p:cNvPr id="1" name=""/>
        <p:cNvGrpSpPr/>
        <p:nvPr/>
      </p:nvGrpSpPr>
      <p:grpSpPr>
        <a:xfrm>
          <a:off x="0" y="0"/>
          <a:ext cx="0" cy="0"/>
          <a:chOff x="0" y="0"/>
          <a:chExt cx="0" cy="0"/>
        </a:xfrm>
      </p:grpSpPr>
      <p:sp>
        <p:nvSpPr>
          <p:cNvPr id="8" name="Rectangle 7"/>
          <p:cNvSpPr/>
          <p:nvPr userDrawn="1"/>
        </p:nvSpPr>
        <p:spPr>
          <a:xfrm>
            <a:off x="0" y="795528"/>
            <a:ext cx="9144000" cy="606247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AAFCD"/>
              </a:solidFill>
              <a:effectLst/>
              <a:uLnTx/>
              <a:uFillTx/>
              <a:latin typeface="Arial"/>
              <a:ea typeface="+mn-ea"/>
              <a:cs typeface="+mn-cs"/>
            </a:endParaRPr>
          </a:p>
        </p:txBody>
      </p:sp>
      <p:sp>
        <p:nvSpPr>
          <p:cNvPr id="7" name="Title 6"/>
          <p:cNvSpPr>
            <a:spLocks noGrp="1"/>
          </p:cNvSpPr>
          <p:nvPr>
            <p:ph type="title" hasCustomPrompt="1"/>
          </p:nvPr>
        </p:nvSpPr>
        <p:spPr>
          <a:xfrm>
            <a:off x="628651" y="2794714"/>
            <a:ext cx="7021400" cy="1399937"/>
          </a:xfrm>
        </p:spPr>
        <p:txBody>
          <a:bodyPr>
            <a:normAutofit/>
          </a:bodyPr>
          <a:lstStyle>
            <a:lvl1pPr>
              <a:defRPr sz="2100" baseline="0"/>
            </a:lvl1pPr>
          </a:lstStyle>
          <a:p>
            <a:r>
              <a:rPr lang="en-US" dirty="0"/>
              <a:t>Secondary Title Slide </a:t>
            </a:r>
            <a:r>
              <a:rPr lang="mr-IN" dirty="0"/>
              <a:t>–</a:t>
            </a:r>
            <a:r>
              <a:rPr lang="en-US" dirty="0"/>
              <a:t> This is a transition slide (Arial Rounded MT Bold, size 28) </a:t>
            </a:r>
          </a:p>
        </p:txBody>
      </p:sp>
      <p:cxnSp>
        <p:nvCxnSpPr>
          <p:cNvPr id="12" name="Straight Connector 11"/>
          <p:cNvCxnSpPr/>
          <p:nvPr userDrawn="1"/>
        </p:nvCxnSpPr>
        <p:spPr>
          <a:xfrm>
            <a:off x="628651" y="4643624"/>
            <a:ext cx="7021400"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442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536409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250825" y="6100909"/>
            <a:ext cx="8642350" cy="246221"/>
          </a:xfrm>
        </p:spPr>
        <p:txBody>
          <a:bodyPr anchor="b">
            <a:spAutoFit/>
          </a:bodyPr>
          <a:lstStyle>
            <a:lvl1pPr marL="0" indent="0">
              <a:spcBef>
                <a:spcPts val="0"/>
              </a:spcBef>
              <a:buNone/>
              <a:defRPr sz="1000"/>
            </a:lvl1pPr>
            <a:lvl2pPr marL="342904" indent="0">
              <a:buNone/>
              <a:defRPr sz="1050"/>
            </a:lvl2pPr>
            <a:lvl3pPr marL="685809" indent="0">
              <a:buNone/>
              <a:defRPr sz="1000"/>
            </a:lvl3pPr>
            <a:lvl4pPr marL="1028713" indent="0">
              <a:buNone/>
              <a:defRPr sz="1000"/>
            </a:lvl4pPr>
            <a:lvl5pPr marL="1371617" indent="0">
              <a:buNone/>
              <a:defRPr sz="1000"/>
            </a:lvl5pPr>
          </a:lstStyle>
          <a:p>
            <a:pPr lvl="0"/>
            <a:r>
              <a:rPr lang="en-US" dirty="0"/>
              <a:t>Click to add reference</a:t>
            </a:r>
          </a:p>
        </p:txBody>
      </p:sp>
      <p:pic>
        <p:nvPicPr>
          <p:cNvPr id="9" name="Picture 8"/>
          <p:cNvPicPr>
            <a:picLocks noChangeAspect="1"/>
          </p:cNvPicPr>
          <p:nvPr userDrawn="1"/>
        </p:nvPicPr>
        <p:blipFill>
          <a:blip r:embed="rId2"/>
          <a:stretch>
            <a:fillRect/>
          </a:stretch>
        </p:blipFill>
        <p:spPr>
          <a:xfrm>
            <a:off x="679604" y="515303"/>
            <a:ext cx="1914538" cy="528150"/>
          </a:xfrm>
          <a:prstGeom prst="rect">
            <a:avLst/>
          </a:prstGeom>
        </p:spPr>
      </p:pic>
      <p:sp>
        <p:nvSpPr>
          <p:cNvPr id="10" name="Title Placeholder 1"/>
          <p:cNvSpPr>
            <a:spLocks noGrp="1"/>
          </p:cNvSpPr>
          <p:nvPr>
            <p:ph type="title"/>
          </p:nvPr>
        </p:nvSpPr>
        <p:spPr>
          <a:xfrm>
            <a:off x="2781301" y="144000"/>
            <a:ext cx="6111874" cy="1008000"/>
          </a:xfrm>
          <a:prstGeom prst="rect">
            <a:avLst/>
          </a:prstGeom>
        </p:spPr>
        <p:txBody>
          <a:bodyPr vert="horz" lIns="91440" tIns="45720" rIns="91440" bIns="45720" rtlCol="0" anchor="b">
            <a:noAutofit/>
          </a:bodyPr>
          <a:lstStyle>
            <a:lvl1pPr algn="l">
              <a:defRPr sz="2800"/>
            </a:lvl1pPr>
          </a:lstStyle>
          <a:p>
            <a:r>
              <a:rPr lang="en-US" dirty="0"/>
              <a:t>CLICK TO EDIT MASTER TITLE STYLE</a:t>
            </a:r>
          </a:p>
        </p:txBody>
      </p:sp>
    </p:spTree>
    <p:extLst>
      <p:ext uri="{BB962C8B-B14F-4D97-AF65-F5344CB8AC3E}">
        <p14:creationId xmlns:p14="http://schemas.microsoft.com/office/powerpoint/2010/main" val="3225050029"/>
      </p:ext>
    </p:extLst>
  </p:cSld>
  <p:clrMapOvr>
    <a:masterClrMapping/>
  </p:clrMapOvr>
  <p:extLst>
    <p:ext uri="{DCECCB84-F9BA-43D5-87BE-67443E8EF086}">
      <p15:sldGuideLst xmlns:p15="http://schemas.microsoft.com/office/powerpoint/2012/main">
        <p15:guide id="1" orient="horz" pos="470">
          <p15:clr>
            <a:srgbClr val="FBAE40"/>
          </p15:clr>
        </p15:guide>
        <p15:guide id="2" pos="17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3843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207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0433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0877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729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6387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4551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39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1800"/>
            </a:lvl1pPr>
            <a:lvl2pPr marL="342896" indent="0" algn="ctr">
              <a:buNone/>
              <a:defRPr sz="1500"/>
            </a:lvl2pPr>
            <a:lvl3pPr marL="685793" indent="0" algn="ctr">
              <a:buNone/>
              <a:defRPr sz="1350"/>
            </a:lvl3pPr>
            <a:lvl4pPr marL="1028689" indent="0" algn="ctr">
              <a:buNone/>
              <a:defRPr sz="1200"/>
            </a:lvl4pPr>
            <a:lvl5pPr marL="1371585" indent="0" algn="ctr">
              <a:buNone/>
              <a:defRPr sz="1200"/>
            </a:lvl5pPr>
            <a:lvl6pPr marL="1714481" indent="0" algn="ctr">
              <a:buNone/>
              <a:defRPr sz="1200"/>
            </a:lvl6pPr>
            <a:lvl7pPr marL="2057377" indent="0" algn="ctr">
              <a:buNone/>
              <a:defRPr sz="1200"/>
            </a:lvl7pPr>
            <a:lvl8pPr marL="2400274" indent="0" algn="ctr">
              <a:buNone/>
              <a:defRPr sz="1200"/>
            </a:lvl8pPr>
            <a:lvl9pPr marL="2743169"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5F6497-8EF1-43E6-88E1-1F62D643F640}" type="datetimeFigureOut">
              <a:rPr lang="en-CA" smtClean="0"/>
              <a:t>2021-10-21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02832-8F14-477E-84E9-5E69A875D87A}" type="slidenum">
              <a:rPr lang="en-CA" smtClean="0"/>
              <a:t>‹#›</a:t>
            </a:fld>
            <a:endParaRPr lang="en-CA"/>
          </a:p>
        </p:txBody>
      </p:sp>
    </p:spTree>
    <p:extLst>
      <p:ext uri="{BB962C8B-B14F-4D97-AF65-F5344CB8AC3E}">
        <p14:creationId xmlns:p14="http://schemas.microsoft.com/office/powerpoint/2010/main" val="209451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289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5379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33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858000"/>
          </a:xfrm>
          <a:prstGeom prst="rect">
            <a:avLst/>
          </a:prstGeom>
        </p:spPr>
        <p:txBody>
          <a:bodyPr vert="horz" lIns="0">
            <a:noAutofit/>
          </a:bodyPr>
          <a:lstStyle>
            <a:lvl1pPr algn="ctr">
              <a:defRPr>
                <a:solidFill>
                  <a:srgbClr val="141313"/>
                </a:solidFill>
                <a:latin typeface="Arial" panose="020B0604020202020204" pitchFamily="34" charset="0"/>
                <a:cs typeface="Arial" panose="020B0604020202020204" pitchFamily="34" charset="0"/>
              </a:defRPr>
            </a:lvl1pPr>
          </a:lstStyle>
          <a:p>
            <a:endParaRPr lang="en-US" dirty="0"/>
          </a:p>
        </p:txBody>
      </p:sp>
      <p:sp>
        <p:nvSpPr>
          <p:cNvPr id="7" name="SmartArt Placeholder 6"/>
          <p:cNvSpPr>
            <a:spLocks noGrp="1"/>
          </p:cNvSpPr>
          <p:nvPr>
            <p:ph type="dgm" sz="quarter" idx="11" hasCustomPrompt="1"/>
          </p:nvPr>
        </p:nvSpPr>
        <p:spPr bwMode="ltGray">
          <a:xfrm>
            <a:off x="378352" y="1488275"/>
            <a:ext cx="5025446" cy="4020074"/>
          </a:xfrm>
          <a:prstGeom prst="round2DiagRect">
            <a:avLst>
              <a:gd name="adj1" fmla="val 4340"/>
              <a:gd name="adj2" fmla="val 0"/>
            </a:avLst>
          </a:prstGeom>
          <a:solidFill>
            <a:schemeClr val="tx2"/>
          </a:solidFill>
        </p:spPr>
        <p:txBody>
          <a:bodyPr vert="horz"/>
          <a:lstStyle>
            <a:lvl1pPr marL="0" indent="0">
              <a:buNone/>
              <a:defRPr baseline="0">
                <a:latin typeface="Arial" panose="020B0604020202020204" pitchFamily="34" charset="0"/>
                <a:cs typeface="Arial" panose="020B0604020202020204" pitchFamily="34" charset="0"/>
              </a:defRPr>
            </a:lvl1pPr>
          </a:lstStyle>
          <a:p>
            <a:r>
              <a:rPr lang="en-US" dirty="0"/>
              <a:t> </a:t>
            </a:r>
          </a:p>
        </p:txBody>
      </p:sp>
      <p:sp>
        <p:nvSpPr>
          <p:cNvPr id="12" name="SmartArt Placeholder 11"/>
          <p:cNvSpPr>
            <a:spLocks noGrp="1"/>
          </p:cNvSpPr>
          <p:nvPr>
            <p:ph type="dgm" sz="quarter" idx="12" hasCustomPrompt="1"/>
          </p:nvPr>
        </p:nvSpPr>
        <p:spPr bwMode="ltGray">
          <a:xfrm rot="5400000">
            <a:off x="1078756" y="3274400"/>
            <a:ext cx="508286" cy="2665796"/>
          </a:xfrm>
          <a:prstGeom prst="round1Rect">
            <a:avLst>
              <a:gd name="adj" fmla="val 33794"/>
            </a:avLst>
          </a:prstGeom>
          <a:solidFill>
            <a:srgbClr val="326295"/>
          </a:solidFill>
        </p:spPr>
        <p:txBody>
          <a:bodyPr vert="horz"/>
          <a:lstStyle>
            <a:lvl1pPr marL="0" indent="0">
              <a:buNone/>
              <a:defRPr baseline="0">
                <a:latin typeface="Arial" panose="020B0604020202020204" pitchFamily="34" charset="0"/>
                <a:cs typeface="Arial" panose="020B0604020202020204" pitchFamily="34" charset="0"/>
              </a:defRPr>
            </a:lvl1pPr>
          </a:lstStyle>
          <a:p>
            <a:r>
              <a:rPr lang="en-US" dirty="0"/>
              <a:t> </a:t>
            </a:r>
          </a:p>
        </p:txBody>
      </p:sp>
      <p:sp>
        <p:nvSpPr>
          <p:cNvPr id="2" name="Holder 2"/>
          <p:cNvSpPr>
            <a:spLocks noGrp="1"/>
          </p:cNvSpPr>
          <p:nvPr>
            <p:ph type="ctrTitle"/>
          </p:nvPr>
        </p:nvSpPr>
        <p:spPr>
          <a:xfrm>
            <a:off x="532387" y="2353055"/>
            <a:ext cx="4802095" cy="685965"/>
          </a:xfrm>
          <a:prstGeom prst="rect">
            <a:avLst/>
          </a:prstGeom>
        </p:spPr>
        <p:txBody>
          <a:bodyPr wrap="square" lIns="0" tIns="0" rIns="0" bIns="0">
            <a:spAutoFit/>
          </a:bodyPr>
          <a:lstStyle>
            <a:lvl1pPr algn="l">
              <a:defRPr sz="4500" b="0" i="0">
                <a:solidFill>
                  <a:schemeClr val="bg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subTitle" idx="4"/>
          </p:nvPr>
        </p:nvSpPr>
        <p:spPr>
          <a:xfrm>
            <a:off x="551643" y="4442864"/>
            <a:ext cx="4124331" cy="215444"/>
          </a:xfrm>
          <a:prstGeom prst="rect">
            <a:avLst/>
          </a:prstGeom>
        </p:spPr>
        <p:txBody>
          <a:bodyPr wrap="square" lIns="0" tIns="0" rIns="0" bIns="0">
            <a:spAutoFit/>
          </a:bodyPr>
          <a:lstStyle>
            <a:lvl1pPr marL="0" indent="0">
              <a:buFontTx/>
              <a:buNone/>
              <a:defRPr sz="1400" b="1" i="0" cap="all">
                <a:solidFill>
                  <a:schemeClr val="bg2"/>
                </a:solidFill>
                <a:latin typeface="Arial" panose="020B0604020202020204" pitchFamily="34" charset="0"/>
                <a:cs typeface="Arial" panose="020B0604020202020204" pitchFamily="34" charset="0"/>
              </a:defRPr>
            </a:lvl1pPr>
          </a:lstStyle>
          <a:p>
            <a:endParaRPr dirty="0"/>
          </a:p>
        </p:txBody>
      </p:sp>
      <p:pic>
        <p:nvPicPr>
          <p:cNvPr id="8" name="Picture 7"/>
          <p:cNvPicPr>
            <a:picLocks noChangeAspect="1"/>
          </p:cNvPicPr>
          <p:nvPr userDrawn="1"/>
        </p:nvPicPr>
        <p:blipFill>
          <a:blip r:embed="rId2"/>
          <a:stretch>
            <a:fillRect/>
          </a:stretch>
        </p:blipFill>
        <p:spPr>
          <a:xfrm>
            <a:off x="7621926" y="5778594"/>
            <a:ext cx="1296332" cy="798694"/>
          </a:xfrm>
          <a:prstGeom prst="rect">
            <a:avLst/>
          </a:prstGeom>
        </p:spPr>
      </p:pic>
      <p:pic>
        <p:nvPicPr>
          <p:cNvPr id="9" name="Picture 8" descr="CCO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694" y="324996"/>
            <a:ext cx="1975520" cy="664236"/>
          </a:xfrm>
          <a:prstGeom prst="rect">
            <a:avLst/>
          </a:prstGeom>
        </p:spPr>
      </p:pic>
    </p:spTree>
    <p:extLst>
      <p:ext uri="{BB962C8B-B14F-4D97-AF65-F5344CB8AC3E}">
        <p14:creationId xmlns:p14="http://schemas.microsoft.com/office/powerpoint/2010/main" val="3379421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091" y="1295400"/>
            <a:ext cx="8211820" cy="4800600"/>
          </a:xfrm>
        </p:spPr>
        <p:txBody>
          <a:bodyPr anchor="ctr"/>
          <a:lstStyle>
            <a:lvl1pPr>
              <a:spcBef>
                <a:spcPts val="1600"/>
              </a:spcBef>
              <a:defRPr sz="2400"/>
            </a:lvl1pPr>
            <a:lvl2pPr marL="514350" indent="-171450">
              <a:spcBef>
                <a:spcPts val="1000"/>
              </a:spcBef>
              <a:buSzPct val="75000"/>
              <a:buFont typeface="Courier New" charset="0"/>
              <a:buChar char="o"/>
              <a:defRPr sz="2000"/>
            </a:lvl2pPr>
            <a:lvl3pPr marL="857250" indent="-171450">
              <a:spcBef>
                <a:spcPts val="800"/>
              </a:spcBef>
              <a:buSzPct val="75000"/>
              <a:buFont typeface="Courier New" charset="0"/>
              <a:buChar char="o"/>
              <a:defRPr sz="1800"/>
            </a:lvl3pPr>
            <a:lvl4pPr marL="1200150" indent="-171450">
              <a:spcBef>
                <a:spcPts val="800"/>
              </a:spcBef>
              <a:buSzPct val="75000"/>
              <a:buFont typeface="Courier New" charset="0"/>
              <a:buChar char="o"/>
              <a:defRPr sz="1800"/>
            </a:lvl4pPr>
            <a:lvl5pPr marL="1543050" indent="-171450">
              <a:spcBef>
                <a:spcPts val="600"/>
              </a:spcBef>
              <a:buSzPct val="75000"/>
              <a:buFont typeface="Courier New" charset="0"/>
              <a:buChar char="o"/>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1" hasCustomPrompt="1"/>
          </p:nvPr>
        </p:nvSpPr>
        <p:spPr>
          <a:xfrm>
            <a:off x="2819400" y="6356350"/>
            <a:ext cx="5872163" cy="501650"/>
          </a:xfrm>
        </p:spPr>
        <p:txBody>
          <a:bodyPr/>
          <a:lstStyle>
            <a:lvl1pPr marL="0" indent="0" algn="r">
              <a:buNone/>
              <a:defRPr sz="1200"/>
            </a:lvl1pPr>
          </a:lstStyle>
          <a:p>
            <a:pPr lvl="0"/>
            <a:r>
              <a:rPr lang="en-US" dirty="0"/>
              <a:t>References if applicable</a:t>
            </a:r>
          </a:p>
        </p:txBody>
      </p:sp>
      <p:sp>
        <p:nvSpPr>
          <p:cNvPr id="4" name="Rectangle 3"/>
          <p:cNvSpPr/>
          <p:nvPr/>
        </p:nvSpPr>
        <p:spPr>
          <a:xfrm>
            <a:off x="0" y="0"/>
            <a:ext cx="9144000" cy="936625"/>
          </a:xfrm>
          <a:prstGeom prst="rect">
            <a:avLst/>
          </a:prstGeom>
          <a:solidFill>
            <a:srgbClr val="12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6090" y="163512"/>
            <a:ext cx="8225790" cy="609600"/>
          </a:xfrm>
        </p:spPr>
        <p:txBody>
          <a:bodyPr/>
          <a:lstStyle>
            <a:lvl1pPr algn="l">
              <a:defRPr b="0">
                <a:solidFill>
                  <a:schemeClr val="bg1"/>
                </a:solidFill>
              </a:defRPr>
            </a:lvl1pPr>
          </a:lstStyle>
          <a:p>
            <a:r>
              <a:rPr lang="en-US" dirty="0"/>
              <a:t>Add slide title here</a:t>
            </a:r>
          </a:p>
        </p:txBody>
      </p:sp>
      <p:sp>
        <p:nvSpPr>
          <p:cNvPr id="5" name="Date Placeholder 4"/>
          <p:cNvSpPr>
            <a:spLocks noGrp="1"/>
          </p:cNvSpPr>
          <p:nvPr>
            <p:ph type="dt" sz="half" idx="12"/>
          </p:nvPr>
        </p:nvSpPr>
        <p:spPr>
          <a:xfrm>
            <a:off x="990600" y="6356350"/>
            <a:ext cx="1695450" cy="365125"/>
          </a:xfrm>
        </p:spPr>
        <p:txBody>
          <a:bodyPr/>
          <a:lstStyle/>
          <a:p>
            <a:fld id="{BE2BCCA0-E129-4E82-B3E7-2A4DCAB1CB30}" type="datetimeFigureOut">
              <a:rPr lang="en-US" smtClean="0"/>
              <a:t>10/21/2021</a:t>
            </a:fld>
            <a:endParaRPr lang="en-US"/>
          </a:p>
        </p:txBody>
      </p:sp>
      <p:pic>
        <p:nvPicPr>
          <p:cNvPr id="7" name="Picture 2">
            <a:extLst>
              <a:ext uri="{FF2B5EF4-FFF2-40B4-BE49-F238E27FC236}">
                <a16:creationId xmlns:a16="http://schemas.microsoft.com/office/drawing/2014/main" xmlns="" id="{EEF95E44-CF61-4441-BFD0-7EF20BD3B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324" y="6381328"/>
            <a:ext cx="759706" cy="4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754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52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MWF Graph - Blu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627433" y="1699589"/>
            <a:ext cx="8091115" cy="4054958"/>
          </a:xfrm>
        </p:spPr>
        <p:txBody>
          <a:bodyPr>
            <a:normAutofit/>
          </a:bodyPr>
          <a:lstStyle>
            <a:lvl1pPr marL="0" indent="0">
              <a:buNone/>
              <a:defRPr sz="1600">
                <a:solidFill>
                  <a:srgbClr val="4C515A"/>
                </a:solidFill>
              </a:defRPr>
            </a:lvl1pPr>
          </a:lstStyle>
          <a:p>
            <a:r>
              <a:rPr lang="en-US"/>
              <a:t>Click icon to add chart</a:t>
            </a:r>
          </a:p>
        </p:txBody>
      </p:sp>
      <p:sp>
        <p:nvSpPr>
          <p:cNvPr id="9" name="Text Placeholder 4"/>
          <p:cNvSpPr>
            <a:spLocks noGrp="1"/>
          </p:cNvSpPr>
          <p:nvPr>
            <p:ph type="body" sz="quarter" idx="21" hasCustomPrompt="1"/>
          </p:nvPr>
        </p:nvSpPr>
        <p:spPr>
          <a:xfrm>
            <a:off x="2456295" y="5999997"/>
            <a:ext cx="6024667" cy="777375"/>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3"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5"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1"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10" name="Picture 9">
            <a:extLst>
              <a:ext uri="{FF2B5EF4-FFF2-40B4-BE49-F238E27FC236}">
                <a16:creationId xmlns:a16="http://schemas.microsoft.com/office/drawing/2014/main" xmlns="" id="{D74643B8-CFC9-B54E-B115-7F087DBB97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3520826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MWF Table - Blue">
    <p:bg>
      <p:bgPr>
        <a:solidFill>
          <a:schemeClr val="bg1"/>
        </a:solidFill>
        <a:effectLst/>
      </p:bgPr>
    </p:bg>
    <p:spTree>
      <p:nvGrpSpPr>
        <p:cNvPr id="1" name=""/>
        <p:cNvGrpSpPr/>
        <p:nvPr/>
      </p:nvGrpSpPr>
      <p:grpSpPr>
        <a:xfrm>
          <a:off x="0" y="0"/>
          <a:ext cx="0" cy="0"/>
          <a:chOff x="0" y="0"/>
          <a:chExt cx="0" cy="0"/>
        </a:xfrm>
      </p:grpSpPr>
      <p:sp>
        <p:nvSpPr>
          <p:cNvPr id="12" name="Table Placeholder 3"/>
          <p:cNvSpPr>
            <a:spLocks noGrp="1"/>
          </p:cNvSpPr>
          <p:nvPr>
            <p:ph type="tbl" sz="quarter" idx="22"/>
          </p:nvPr>
        </p:nvSpPr>
        <p:spPr>
          <a:xfrm>
            <a:off x="627433" y="1699589"/>
            <a:ext cx="8091115" cy="4054958"/>
          </a:xfrm>
        </p:spPr>
        <p:txBody>
          <a:bodyPr>
            <a:normAutofit/>
          </a:bodyPr>
          <a:lstStyle>
            <a:lvl1pPr marL="0" indent="0">
              <a:buNone/>
              <a:defRPr sz="1600"/>
            </a:lvl1pPr>
          </a:lstStyle>
          <a:p>
            <a:r>
              <a:rPr lang="en-US"/>
              <a:t>Click icon to add table</a:t>
            </a:r>
          </a:p>
        </p:txBody>
      </p:sp>
      <p:sp>
        <p:nvSpPr>
          <p:cNvPr id="3" name="Rectangle 2"/>
          <p:cNvSpPr/>
          <p:nvPr userDrawn="1"/>
        </p:nvSpPr>
        <p:spPr>
          <a:xfrm>
            <a:off x="0" y="0"/>
            <a:ext cx="2170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7" y="5999998"/>
            <a:ext cx="6024666" cy="777374"/>
          </a:xfrm>
        </p:spPr>
        <p:txBody>
          <a:bodyPr anchor="ctr" anchorCtr="0">
            <a:normAutofit/>
          </a:bodyPr>
          <a:lstStyle>
            <a:lvl1pPr marL="0" indent="0">
              <a:buNone/>
              <a:defRPr sz="900" spc="0">
                <a:solidFill>
                  <a:srgbClr val="676E7B"/>
                </a:solidFill>
              </a:defRPr>
            </a:lvl1pPr>
          </a:lstStyle>
          <a:p>
            <a:pPr lvl="0"/>
            <a:r>
              <a:rPr lang="en-US"/>
              <a:t>Place graph source here</a:t>
            </a:r>
          </a:p>
        </p:txBody>
      </p:sp>
      <p:sp>
        <p:nvSpPr>
          <p:cNvPr id="15" name="Subtitle 2"/>
          <p:cNvSpPr>
            <a:spLocks noGrp="1"/>
          </p:cNvSpPr>
          <p:nvPr>
            <p:ph type="subTitle" idx="1" hasCustomPrompt="1"/>
          </p:nvPr>
        </p:nvSpPr>
        <p:spPr>
          <a:xfrm>
            <a:off x="627434" y="177796"/>
            <a:ext cx="8091114" cy="246930"/>
          </a:xfrm>
        </p:spPr>
        <p:txBody>
          <a:bodyPr anchor="b">
            <a:normAutofit/>
          </a:bodyPr>
          <a:lstStyle>
            <a:lvl1pPr marL="0" indent="0" algn="l">
              <a:lnSpc>
                <a:spcPct val="100000"/>
              </a:lnSpc>
              <a:buNone/>
              <a:defRPr sz="1300" b="1" spc="100" baseline="0">
                <a:solidFill>
                  <a:schemeClr val="tx2"/>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7" name="Title 1"/>
          <p:cNvSpPr>
            <a:spLocks noGrp="1"/>
          </p:cNvSpPr>
          <p:nvPr>
            <p:ph type="ctrTitle"/>
          </p:nvPr>
        </p:nvSpPr>
        <p:spPr>
          <a:xfrm>
            <a:off x="627434" y="514555"/>
            <a:ext cx="8091114"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p>
        </p:txBody>
      </p:sp>
      <p:sp>
        <p:nvSpPr>
          <p:cNvPr id="13" name="Slide Number Placeholder 5"/>
          <p:cNvSpPr txBox="1">
            <a:spLocks/>
          </p:cNvSpPr>
          <p:nvPr userDrawn="1"/>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tx2"/>
                </a:solidFill>
                <a:latin typeface="+mn-lt"/>
              </a:rPr>
              <a:pPr algn="r"/>
              <a:t>‹#›</a:t>
            </a:fld>
            <a:endParaRPr lang="en-US" sz="900">
              <a:solidFill>
                <a:schemeClr val="tx2"/>
              </a:solidFill>
              <a:latin typeface="+mn-lt"/>
            </a:endParaRPr>
          </a:p>
        </p:txBody>
      </p:sp>
      <p:pic>
        <p:nvPicPr>
          <p:cNvPr id="10" name="Picture 9">
            <a:extLst>
              <a:ext uri="{FF2B5EF4-FFF2-40B4-BE49-F238E27FC236}">
                <a16:creationId xmlns:a16="http://schemas.microsoft.com/office/drawing/2014/main" xmlns="" id="{82962BA5-BEDE-2E41-8599-BAEF19A7B8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4164112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Dua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DCC3B-CA12-4A4B-B5F5-D2062F3C58EC}"/>
              </a:ext>
            </a:extLst>
          </p:cNvPr>
          <p:cNvSpPr>
            <a:spLocks noGrp="1"/>
          </p:cNvSpPr>
          <p:nvPr>
            <p:ph type="title" hasCustomPrompt="1"/>
          </p:nvPr>
        </p:nvSpPr>
        <p:spPr>
          <a:xfrm>
            <a:off x="305991" y="1486305"/>
            <a:ext cx="3888820" cy="2649135"/>
          </a:xfrm>
        </p:spPr>
        <p:txBody>
          <a:bodyPr anchor="b" anchorCtr="0">
            <a:normAutofit/>
          </a:bodyPr>
          <a:lstStyle>
            <a:lvl1pPr>
              <a:lnSpc>
                <a:spcPct val="100000"/>
              </a:lnSpc>
              <a:defRPr sz="3000">
                <a:solidFill>
                  <a:schemeClr val="accent1"/>
                </a:solidFill>
              </a:defRPr>
            </a:lvl1pPr>
          </a:lstStyle>
          <a:p>
            <a:r>
              <a:rPr lang="en-US"/>
              <a:t>Click to enter title here</a:t>
            </a:r>
          </a:p>
        </p:txBody>
      </p:sp>
      <p:sp>
        <p:nvSpPr>
          <p:cNvPr id="6" name="Picture Placeholder 12">
            <a:extLst>
              <a:ext uri="{FF2B5EF4-FFF2-40B4-BE49-F238E27FC236}">
                <a16:creationId xmlns:a16="http://schemas.microsoft.com/office/drawing/2014/main" xmlns="" id="{3506CBD9-0F78-454A-9842-87C2546180B8}"/>
              </a:ext>
            </a:extLst>
          </p:cNvPr>
          <p:cNvSpPr>
            <a:spLocks noGrp="1"/>
          </p:cNvSpPr>
          <p:nvPr>
            <p:ph type="pic" sz="quarter" idx="20" hasCustomPrompt="1"/>
          </p:nvPr>
        </p:nvSpPr>
        <p:spPr>
          <a:xfrm>
            <a:off x="4641357" y="0"/>
            <a:ext cx="4503571" cy="68652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vert="horz" wrap="square" lIns="91440" tIns="432000" rIns="91440" bIns="648000" rtlCol="0" anchor="ctr">
            <a:noAutofit/>
          </a:bodyPr>
          <a:lstStyle>
            <a:lvl1pPr marL="0" indent="0" algn="ctr">
              <a:lnSpc>
                <a:spcPct val="100000"/>
              </a:lnSpc>
              <a:buNone/>
              <a:defRPr lang="en-US" sz="1200" b="1" dirty="0">
                <a:solidFill>
                  <a:schemeClr val="bg1"/>
                </a:solidFill>
              </a:defRPr>
            </a:lvl1pPr>
          </a:lstStyle>
          <a:p>
            <a:pPr marL="171450" lvl="0" indent="-171450" algn="ctr"/>
            <a:r>
              <a:rPr lang="en-US" dirty="0"/>
              <a:t>_______________________________</a:t>
            </a:r>
            <a:br>
              <a:rPr lang="en-US" dirty="0"/>
            </a:br>
            <a:r>
              <a:rPr lang="en-US" dirty="0"/>
              <a:t/>
            </a: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r>
              <a:rPr lang="en-US" dirty="0"/>
              <a:t/>
            </a:r>
            <a:br>
              <a:rPr lang="en-US" dirty="0"/>
            </a:br>
            <a:r>
              <a:rPr lang="en-US" dirty="0"/>
              <a:t/>
            </a:r>
            <a:br>
              <a:rPr lang="en-US" dirty="0"/>
            </a:br>
            <a:r>
              <a:rPr lang="en-US" dirty="0"/>
              <a:t/>
            </a:r>
            <a:br>
              <a:rPr lang="en-US" dirty="0"/>
            </a:br>
            <a:r>
              <a:rPr lang="en-US" dirty="0"/>
              <a:t> Your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pic>
        <p:nvPicPr>
          <p:cNvPr id="7" name="Picture 2" descr="Image result for ASTRAZENECA LOGO">
            <a:extLst>
              <a:ext uri="{FF2B5EF4-FFF2-40B4-BE49-F238E27FC236}">
                <a16:creationId xmlns:a16="http://schemas.microsoft.com/office/drawing/2014/main" xmlns="" id="{1ED72C3C-E918-420F-9374-6F1CBE3946F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9208" y="661186"/>
            <a:ext cx="1804490" cy="5675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632E5583-912E-4EA8-8EDC-7B6B86E76274}"/>
              </a:ext>
            </a:extLst>
          </p:cNvPr>
          <p:cNvSpPr>
            <a:spLocks noGrp="1"/>
          </p:cNvSpPr>
          <p:nvPr>
            <p:ph type="body" sz="quarter" idx="21" hasCustomPrompt="1"/>
          </p:nvPr>
        </p:nvSpPr>
        <p:spPr>
          <a:xfrm>
            <a:off x="305992" y="4328933"/>
            <a:ext cx="3888581" cy="1203767"/>
          </a:xfrm>
          <a:prstGeom prst="rect">
            <a:avLst/>
          </a:prstGeom>
        </p:spPr>
        <p:txBody>
          <a:bodyPr lIns="0">
            <a:normAutofit/>
          </a:bodyPr>
          <a:lstStyle>
            <a:lvl1pPr marL="0" indent="0">
              <a:lnSpc>
                <a:spcPct val="100000"/>
              </a:lnSpc>
              <a:buNone/>
              <a:defRPr sz="1800">
                <a:solidFill>
                  <a:schemeClr val="tx1"/>
                </a:solidFill>
              </a:defRPr>
            </a:lvl1pPr>
          </a:lstStyle>
          <a:p>
            <a:pPr lvl="0"/>
            <a:r>
              <a:rPr lang="en-US"/>
              <a:t>Click to add subtitle / presenter name</a:t>
            </a:r>
          </a:p>
        </p:txBody>
      </p:sp>
      <p:sp>
        <p:nvSpPr>
          <p:cNvPr id="12" name="Rectangle 11">
            <a:extLst>
              <a:ext uri="{FF2B5EF4-FFF2-40B4-BE49-F238E27FC236}">
                <a16:creationId xmlns:a16="http://schemas.microsoft.com/office/drawing/2014/main" xmlns="" id="{06231862-37A9-4364-9D96-47810B11870D}"/>
              </a:ext>
            </a:extLst>
          </p:cNvPr>
          <p:cNvSpPr/>
          <p:nvPr userDrawn="1"/>
        </p:nvSpPr>
        <p:spPr>
          <a:xfrm>
            <a:off x="345251" y="-315770"/>
            <a:ext cx="2095500" cy="97695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450"/>
              </a:spcAft>
            </a:pPr>
            <a:endParaRPr lang="en-US" sz="1800" err="1">
              <a:latin typeface="+mj-lt"/>
            </a:endParaRPr>
          </a:p>
        </p:txBody>
      </p:sp>
      <p:sp>
        <p:nvSpPr>
          <p:cNvPr id="3" name="Date Placeholder 2">
            <a:extLst>
              <a:ext uri="{FF2B5EF4-FFF2-40B4-BE49-F238E27FC236}">
                <a16:creationId xmlns:a16="http://schemas.microsoft.com/office/drawing/2014/main" xmlns="" id="{39E6A1CD-3FD6-4AD3-876A-75F060E88A2E}"/>
              </a:ext>
            </a:extLst>
          </p:cNvPr>
          <p:cNvSpPr>
            <a:spLocks noGrp="1"/>
          </p:cNvSpPr>
          <p:nvPr>
            <p:ph type="dt" sz="half" idx="26"/>
          </p:nvPr>
        </p:nvSpPr>
        <p:spPr>
          <a:xfrm>
            <a:off x="305990" y="5887669"/>
            <a:ext cx="959519" cy="309145"/>
          </a:xfrm>
        </p:spPr>
        <p:txBody>
          <a:bodyPr lIns="0"/>
          <a:lstStyle>
            <a:lvl1pPr algn="l">
              <a:lnSpc>
                <a:spcPct val="100000"/>
              </a:lnSpc>
              <a:defRPr/>
            </a:lvl1pPr>
          </a:lstStyle>
          <a:p>
            <a:endParaRPr lang="en-GB"/>
          </a:p>
        </p:txBody>
      </p:sp>
      <p:sp>
        <p:nvSpPr>
          <p:cNvPr id="11" name="Picture Placeholder 3">
            <a:extLst>
              <a:ext uri="{FF2B5EF4-FFF2-40B4-BE49-F238E27FC236}">
                <a16:creationId xmlns:a16="http://schemas.microsoft.com/office/drawing/2014/main" xmlns="" id="{894F9465-82DF-4370-9E47-56C71396EFC4}"/>
              </a:ext>
            </a:extLst>
          </p:cNvPr>
          <p:cNvSpPr>
            <a:spLocks noGrp="1"/>
          </p:cNvSpPr>
          <p:nvPr>
            <p:ph type="pic" sz="quarter" idx="25" hasCustomPrompt="1"/>
          </p:nvPr>
        </p:nvSpPr>
        <p:spPr>
          <a:xfrm>
            <a:off x="2647950" y="622300"/>
            <a:ext cx="1546860" cy="635001"/>
          </a:xfrm>
        </p:spPr>
        <p:txBody>
          <a:bodyPr anchor="ctr" anchorCtr="0">
            <a:normAutofit/>
          </a:bodyPr>
          <a:lstStyle>
            <a:lvl1pPr marL="0" indent="0" algn="ctr">
              <a:lnSpc>
                <a:spcPct val="100000"/>
              </a:lnSpc>
              <a:buNone/>
              <a:defRPr sz="1050"/>
            </a:lvl1pPr>
          </a:lstStyle>
          <a:p>
            <a:r>
              <a:rPr lang="en-US"/>
              <a:t>Use this placeholder for a secondary logo if needed</a:t>
            </a:r>
          </a:p>
        </p:txBody>
      </p:sp>
      <p:sp>
        <p:nvSpPr>
          <p:cNvPr id="15" name="Text Placeholder 7">
            <a:extLst>
              <a:ext uri="{FF2B5EF4-FFF2-40B4-BE49-F238E27FC236}">
                <a16:creationId xmlns:a16="http://schemas.microsoft.com/office/drawing/2014/main" xmlns="" id="{AF0B1B31-3000-4CD8-BB26-CDF0CF4ED32F}"/>
              </a:ext>
            </a:extLst>
          </p:cNvPr>
          <p:cNvSpPr>
            <a:spLocks noGrp="1"/>
          </p:cNvSpPr>
          <p:nvPr>
            <p:ph type="body" sz="quarter" idx="27" hasCustomPrompt="1"/>
          </p:nvPr>
        </p:nvSpPr>
        <p:spPr>
          <a:xfrm>
            <a:off x="305992" y="6441141"/>
            <a:ext cx="3888581" cy="193955"/>
          </a:xfrm>
        </p:spPr>
        <p:txBody>
          <a:bodyPr lIns="0" tIns="36000" rIns="0" bIns="36000" anchor="ctr" anchorCtr="0">
            <a:spAutoFit/>
          </a:bodyPr>
          <a:lstStyle>
            <a:lvl1pPr marL="0" indent="0">
              <a:lnSpc>
                <a:spcPct val="100000"/>
              </a:lnSpc>
              <a:buNone/>
              <a:defRPr sz="788"/>
            </a:lvl1pPr>
            <a:lvl2pPr marL="324000" indent="0">
              <a:buNone/>
              <a:defRPr sz="788"/>
            </a:lvl2pPr>
            <a:lvl3pPr marL="513000" indent="0">
              <a:buNone/>
              <a:defRPr sz="788"/>
            </a:lvl3pPr>
            <a:lvl4pPr marL="621000" indent="0">
              <a:buNone/>
              <a:defRPr sz="788"/>
            </a:lvl4pPr>
            <a:lvl5pPr marL="719550" indent="0">
              <a:buNone/>
              <a:defRPr sz="788"/>
            </a:lvl5pPr>
          </a:lstStyle>
          <a:p>
            <a:pPr lvl="0"/>
            <a:r>
              <a:rPr lang="en-US"/>
              <a:t>Click to add confidentiality statement here</a:t>
            </a:r>
          </a:p>
        </p:txBody>
      </p:sp>
      <p:sp>
        <p:nvSpPr>
          <p:cNvPr id="16" name="Freeform: Shape 15">
            <a:extLst>
              <a:ext uri="{FF2B5EF4-FFF2-40B4-BE49-F238E27FC236}">
                <a16:creationId xmlns:a16="http://schemas.microsoft.com/office/drawing/2014/main" xmlns="" id="{B8C86533-B59D-4640-AA9B-D75189B4B4CA}"/>
              </a:ext>
            </a:extLst>
          </p:cNvPr>
          <p:cNvSpPr/>
          <p:nvPr userDrawn="1"/>
        </p:nvSpPr>
        <p:spPr>
          <a:xfrm>
            <a:off x="-1565966" y="1"/>
            <a:ext cx="154812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rIns="108000" bIns="162000" rtlCol="0" anchor="b" anchorCtr="0">
            <a:noAutofit/>
          </a:bodyPr>
          <a:lstStyle/>
          <a:p>
            <a:pPr>
              <a:lnSpc>
                <a:spcPct val="100000"/>
              </a:lnSpc>
              <a:spcAft>
                <a:spcPts val="450"/>
              </a:spcAft>
            </a:pPr>
            <a:r>
              <a:rPr lang="en-GB" sz="1050">
                <a:solidFill>
                  <a:schemeClr val="tx1"/>
                </a:solidFill>
              </a:rPr>
              <a:t>Please ensure you have added the correct confidentiality statement. </a:t>
            </a:r>
          </a:p>
          <a:p>
            <a:pPr>
              <a:lnSpc>
                <a:spcPct val="100000"/>
              </a:lnSpc>
              <a:spcAft>
                <a:spcPts val="450"/>
              </a:spcAft>
            </a:pPr>
            <a:r>
              <a:rPr lang="en-GB" sz="1050">
                <a:solidFill>
                  <a:schemeClr val="tx1"/>
                </a:solidFill>
              </a:rPr>
              <a:t>Type the correct statement: </a:t>
            </a:r>
            <a:r>
              <a:rPr lang="en-GB" sz="1050">
                <a:solidFill>
                  <a:schemeClr val="accent1"/>
                </a:solidFill>
              </a:rPr>
              <a:t/>
            </a:r>
            <a:br>
              <a:rPr lang="en-GB" sz="1050">
                <a:solidFill>
                  <a:schemeClr val="accent1"/>
                </a:solidFill>
              </a:rPr>
            </a:br>
            <a:r>
              <a:rPr lang="en-GB" sz="1050">
                <a:solidFill>
                  <a:schemeClr val="accent1"/>
                </a:solidFill>
              </a:rPr>
              <a:t>‘</a:t>
            </a:r>
            <a:r>
              <a:rPr lang="en-GB" sz="1050" b="1" i="1">
                <a:solidFill>
                  <a:schemeClr val="accent1"/>
                </a:solidFill>
              </a:rPr>
              <a:t>Company Restricted’ </a:t>
            </a:r>
            <a:r>
              <a:rPr lang="en-GB" sz="1050" b="0">
                <a:solidFill>
                  <a:schemeClr val="tx1"/>
                </a:solidFill>
              </a:rPr>
              <a:t>or</a:t>
            </a:r>
            <a:r>
              <a:rPr lang="en-GB" sz="1050" b="1">
                <a:solidFill>
                  <a:schemeClr val="accent1"/>
                </a:solidFill>
              </a:rPr>
              <a:t> ‘</a:t>
            </a:r>
            <a:r>
              <a:rPr lang="en-GB" sz="1050" b="1" i="1">
                <a:solidFill>
                  <a:schemeClr val="accent1"/>
                </a:solidFill>
              </a:rPr>
              <a:t>Strictly Confidential’ </a:t>
            </a:r>
            <a:r>
              <a:rPr lang="en-GB" sz="1050" b="0" i="1">
                <a:solidFill>
                  <a:schemeClr val="tx1"/>
                </a:solidFill>
              </a:rPr>
              <a:t>.</a:t>
            </a:r>
            <a:r>
              <a:rPr lang="en-GB" sz="1050" b="1" i="1">
                <a:solidFill>
                  <a:schemeClr val="accent1"/>
                </a:solidFill>
              </a:rPr>
              <a:t> </a:t>
            </a:r>
            <a:r>
              <a:rPr lang="en-GB" sz="1050" b="0" i="0">
                <a:solidFill>
                  <a:schemeClr val="tx1"/>
                </a:solidFill>
              </a:rPr>
              <a:t>No statement is needed </a:t>
            </a:r>
            <a:br>
              <a:rPr lang="en-GB" sz="1050" b="0" i="0">
                <a:solidFill>
                  <a:schemeClr val="tx1"/>
                </a:solidFill>
              </a:rPr>
            </a:br>
            <a:r>
              <a:rPr lang="en-GB" sz="1050" b="0" i="0">
                <a:solidFill>
                  <a:schemeClr val="tx1"/>
                </a:solidFill>
              </a:rPr>
              <a:t>for public information. </a:t>
            </a:r>
            <a:endParaRPr lang="en-GB" sz="1050" b="0">
              <a:solidFill>
                <a:schemeClr val="tx1"/>
              </a:solidFill>
            </a:endParaRPr>
          </a:p>
        </p:txBody>
      </p:sp>
      <p:sp>
        <p:nvSpPr>
          <p:cNvPr id="17" name="Oval 16">
            <a:extLst>
              <a:ext uri="{FF2B5EF4-FFF2-40B4-BE49-F238E27FC236}">
                <a16:creationId xmlns:a16="http://schemas.microsoft.com/office/drawing/2014/main" xmlns="" id="{CF3181C7-2372-4ADB-A7E1-372907919D37}"/>
              </a:ext>
            </a:extLst>
          </p:cNvPr>
          <p:cNvSpPr/>
          <p:nvPr userDrawn="1"/>
        </p:nvSpPr>
        <p:spPr>
          <a:xfrm>
            <a:off x="-1458520" y="3878333"/>
            <a:ext cx="314976"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450"/>
              </a:spcAft>
            </a:pPr>
            <a:r>
              <a:rPr lang="en-US" sz="1800" b="1">
                <a:solidFill>
                  <a:schemeClr val="bg1"/>
                </a:solidFill>
                <a:latin typeface="+mn-lt"/>
              </a:rPr>
              <a:t>!</a:t>
            </a:r>
          </a:p>
        </p:txBody>
      </p:sp>
    </p:spTree>
    <p:custDataLst>
      <p:tags r:id="rId1"/>
    </p:custDataLst>
    <p:extLst>
      <p:ext uri="{BB962C8B-B14F-4D97-AF65-F5344CB8AC3E}">
        <p14:creationId xmlns:p14="http://schemas.microsoft.com/office/powerpoint/2010/main" val="1317146781"/>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Alternativ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EB1523F-CCFB-4B58-AB3F-DEC8A49B7F24}"/>
              </a:ext>
            </a:extLst>
          </p:cNvPr>
          <p:cNvSpPr/>
          <p:nvPr userDrawn="1"/>
        </p:nvSpPr>
        <p:spPr>
          <a:xfrm>
            <a:off x="7391400" y="4927601"/>
            <a:ext cx="1752600"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450"/>
              </a:spcAft>
            </a:pPr>
            <a:endParaRPr lang="en-US" sz="1350" err="1"/>
          </a:p>
        </p:txBody>
      </p:sp>
      <p:sp>
        <p:nvSpPr>
          <p:cNvPr id="2" name="Title 1">
            <a:extLst>
              <a:ext uri="{FF2B5EF4-FFF2-40B4-BE49-F238E27FC236}">
                <a16:creationId xmlns:a16="http://schemas.microsoft.com/office/drawing/2014/main" xmlns="" id="{49CDCC3B-CA12-4A4B-B5F5-D2062F3C58EC}"/>
              </a:ext>
            </a:extLst>
          </p:cNvPr>
          <p:cNvSpPr>
            <a:spLocks noGrp="1"/>
          </p:cNvSpPr>
          <p:nvPr>
            <p:ph type="title" hasCustomPrompt="1"/>
          </p:nvPr>
        </p:nvSpPr>
        <p:spPr>
          <a:xfrm>
            <a:off x="305990" y="2148953"/>
            <a:ext cx="3267076" cy="1986487"/>
          </a:xfrm>
        </p:spPr>
        <p:txBody>
          <a:bodyPr anchor="b" anchorCtr="0">
            <a:normAutofit/>
          </a:bodyPr>
          <a:lstStyle>
            <a:lvl1pPr>
              <a:lnSpc>
                <a:spcPct val="100000"/>
              </a:lnSpc>
              <a:defRPr sz="3000">
                <a:solidFill>
                  <a:schemeClr val="accent1"/>
                </a:solidFill>
              </a:defRPr>
            </a:lvl1pPr>
          </a:lstStyle>
          <a:p>
            <a:r>
              <a:rPr lang="en-US"/>
              <a:t>Click to enter </a:t>
            </a:r>
            <a:br>
              <a:rPr lang="en-US"/>
            </a:br>
            <a:r>
              <a:rPr lang="en-US"/>
              <a:t>title here</a:t>
            </a:r>
          </a:p>
        </p:txBody>
      </p:sp>
      <p:pic>
        <p:nvPicPr>
          <p:cNvPr id="7" name="Picture 2" descr="Image result for ASTRAZENECA LOGO">
            <a:extLst>
              <a:ext uri="{FF2B5EF4-FFF2-40B4-BE49-F238E27FC236}">
                <a16:creationId xmlns:a16="http://schemas.microsoft.com/office/drawing/2014/main" xmlns="" id="{1ED72C3C-E918-420F-9374-6F1CBE3946F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9208" y="576767"/>
            <a:ext cx="1804490" cy="6519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xmlns="" id="{632E5583-912E-4EA8-8EDC-7B6B86E76274}"/>
              </a:ext>
            </a:extLst>
          </p:cNvPr>
          <p:cNvSpPr>
            <a:spLocks noGrp="1"/>
          </p:cNvSpPr>
          <p:nvPr>
            <p:ph type="body" sz="quarter" idx="21" hasCustomPrompt="1"/>
          </p:nvPr>
        </p:nvSpPr>
        <p:spPr>
          <a:xfrm>
            <a:off x="305991" y="4328933"/>
            <a:ext cx="3266876" cy="1203767"/>
          </a:xfrm>
          <a:prstGeom prst="rect">
            <a:avLst/>
          </a:prstGeom>
        </p:spPr>
        <p:txBody>
          <a:bodyPr lIns="0">
            <a:normAutofit/>
          </a:bodyPr>
          <a:lstStyle>
            <a:lvl1pPr marL="0" indent="0">
              <a:lnSpc>
                <a:spcPct val="100000"/>
              </a:lnSpc>
              <a:buNone/>
              <a:defRPr sz="1800">
                <a:solidFill>
                  <a:schemeClr val="tx1"/>
                </a:solidFill>
              </a:defRPr>
            </a:lvl1pPr>
          </a:lstStyle>
          <a:p>
            <a:pPr lvl="0"/>
            <a:r>
              <a:rPr lang="en-US"/>
              <a:t>Click to add subtitle /</a:t>
            </a:r>
            <a:br>
              <a:rPr lang="en-US"/>
            </a:br>
            <a:r>
              <a:rPr lang="en-US"/>
              <a:t>presenter name</a:t>
            </a:r>
          </a:p>
        </p:txBody>
      </p:sp>
      <p:sp>
        <p:nvSpPr>
          <p:cNvPr id="12" name="Rectangle 11">
            <a:extLst>
              <a:ext uri="{FF2B5EF4-FFF2-40B4-BE49-F238E27FC236}">
                <a16:creationId xmlns:a16="http://schemas.microsoft.com/office/drawing/2014/main" xmlns="" id="{06231862-37A9-4364-9D96-47810B11870D}"/>
              </a:ext>
            </a:extLst>
          </p:cNvPr>
          <p:cNvSpPr/>
          <p:nvPr userDrawn="1"/>
        </p:nvSpPr>
        <p:spPr>
          <a:xfrm>
            <a:off x="257175" y="404813"/>
            <a:ext cx="2095500" cy="92048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450"/>
              </a:spcAft>
            </a:pPr>
            <a:endParaRPr lang="en-US" sz="1800" err="1">
              <a:latin typeface="+mj-lt"/>
            </a:endParaRPr>
          </a:p>
        </p:txBody>
      </p:sp>
      <p:sp>
        <p:nvSpPr>
          <p:cNvPr id="3" name="Date Placeholder 2">
            <a:extLst>
              <a:ext uri="{FF2B5EF4-FFF2-40B4-BE49-F238E27FC236}">
                <a16:creationId xmlns:a16="http://schemas.microsoft.com/office/drawing/2014/main" xmlns="" id="{39E6A1CD-3FD6-4AD3-876A-75F060E88A2E}"/>
              </a:ext>
            </a:extLst>
          </p:cNvPr>
          <p:cNvSpPr>
            <a:spLocks noGrp="1"/>
          </p:cNvSpPr>
          <p:nvPr>
            <p:ph type="dt" sz="half" idx="26"/>
          </p:nvPr>
        </p:nvSpPr>
        <p:spPr>
          <a:xfrm>
            <a:off x="305990" y="5887669"/>
            <a:ext cx="959519" cy="309145"/>
          </a:xfrm>
        </p:spPr>
        <p:txBody>
          <a:bodyPr lIns="0"/>
          <a:lstStyle>
            <a:lvl1pPr algn="l">
              <a:lnSpc>
                <a:spcPct val="100000"/>
              </a:lnSpc>
              <a:defRPr/>
            </a:lvl1pPr>
          </a:lstStyle>
          <a:p>
            <a:endParaRPr lang="en-GB"/>
          </a:p>
        </p:txBody>
      </p:sp>
      <p:sp>
        <p:nvSpPr>
          <p:cNvPr id="13" name="Picture Placeholder 12">
            <a:extLst>
              <a:ext uri="{FF2B5EF4-FFF2-40B4-BE49-F238E27FC236}">
                <a16:creationId xmlns:a16="http://schemas.microsoft.com/office/drawing/2014/main" xmlns="" id="{332A73A7-F1E1-4085-B3F6-999828C7F549}"/>
              </a:ext>
            </a:extLst>
          </p:cNvPr>
          <p:cNvSpPr>
            <a:spLocks noGrp="1"/>
          </p:cNvSpPr>
          <p:nvPr>
            <p:ph type="pic" sz="quarter" idx="20" hasCustomPrompt="1"/>
          </p:nvPr>
        </p:nvSpPr>
        <p:spPr>
          <a:xfrm>
            <a:off x="3691890" y="0"/>
            <a:ext cx="5452110" cy="6858000"/>
          </a:xfrm>
          <a:custGeom>
            <a:avLst/>
            <a:gdLst>
              <a:gd name="connsiteX0" fmla="*/ 2049352 w 7269480"/>
              <a:gd name="connsiteY0" fmla="*/ 0 h 6858000"/>
              <a:gd name="connsiteX1" fmla="*/ 3164301 w 7269480"/>
              <a:gd name="connsiteY1" fmla="*/ 0 h 6858000"/>
              <a:gd name="connsiteX2" fmla="*/ 5735747 w 7269480"/>
              <a:gd name="connsiteY2" fmla="*/ 0 h 6858000"/>
              <a:gd name="connsiteX3" fmla="*/ 5735748 w 7269480"/>
              <a:gd name="connsiteY3" fmla="*/ 0 h 6858000"/>
              <a:gd name="connsiteX4" fmla="*/ 5747970 w 7269480"/>
              <a:gd name="connsiteY4" fmla="*/ 6260 h 6858000"/>
              <a:gd name="connsiteX5" fmla="*/ 7120314 w 7269480"/>
              <a:gd name="connsiteY5" fmla="*/ 1252638 h 6858000"/>
              <a:gd name="connsiteX6" fmla="*/ 7269480 w 7269480"/>
              <a:gd name="connsiteY6" fmla="*/ 1498173 h 6858000"/>
              <a:gd name="connsiteX7" fmla="*/ 7269480 w 7269480"/>
              <a:gd name="connsiteY7" fmla="*/ 5359828 h 6858000"/>
              <a:gd name="connsiteX8" fmla="*/ 7120314 w 7269480"/>
              <a:gd name="connsiteY8" fmla="*/ 5605362 h 6858000"/>
              <a:gd name="connsiteX9" fmla="*/ 5747970 w 7269480"/>
              <a:gd name="connsiteY9" fmla="*/ 6851740 h 6858000"/>
              <a:gd name="connsiteX10" fmla="*/ 5735748 w 7269480"/>
              <a:gd name="connsiteY10" fmla="*/ 6858000 h 6858000"/>
              <a:gd name="connsiteX11" fmla="*/ 3163098 w 7269480"/>
              <a:gd name="connsiteY11" fmla="*/ 6858000 h 6858000"/>
              <a:gd name="connsiteX12" fmla="*/ 2049352 w 7269480"/>
              <a:gd name="connsiteY12" fmla="*/ 6858000 h 6858000"/>
              <a:gd name="connsiteX13" fmla="*/ 2037130 w 7269480"/>
              <a:gd name="connsiteY13" fmla="*/ 6851740 h 6858000"/>
              <a:gd name="connsiteX14" fmla="*/ 0 w 7269480"/>
              <a:gd name="connsiteY14" fmla="*/ 3429000 h 6858000"/>
              <a:gd name="connsiteX15" fmla="*/ 2037130 w 7269480"/>
              <a:gd name="connsiteY15" fmla="*/ 62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69480" h="6858000">
                <a:moveTo>
                  <a:pt x="2049352" y="0"/>
                </a:moveTo>
                <a:lnTo>
                  <a:pt x="3164301" y="0"/>
                </a:lnTo>
                <a:lnTo>
                  <a:pt x="5735747" y="0"/>
                </a:lnTo>
                <a:lnTo>
                  <a:pt x="5735748" y="0"/>
                </a:lnTo>
                <a:lnTo>
                  <a:pt x="5747970" y="6260"/>
                </a:lnTo>
                <a:cubicBezTo>
                  <a:pt x="6299519" y="305879"/>
                  <a:pt x="6770554" y="734926"/>
                  <a:pt x="7120314" y="1252638"/>
                </a:cubicBezTo>
                <a:lnTo>
                  <a:pt x="7269480" y="1498173"/>
                </a:lnTo>
                <a:lnTo>
                  <a:pt x="7269480" y="5359828"/>
                </a:lnTo>
                <a:lnTo>
                  <a:pt x="7120314" y="5605362"/>
                </a:lnTo>
                <a:cubicBezTo>
                  <a:pt x="6770554" y="6123075"/>
                  <a:pt x="6299519" y="6552122"/>
                  <a:pt x="5747970" y="6851740"/>
                </a:cubicBezTo>
                <a:lnTo>
                  <a:pt x="5735748" y="6858000"/>
                </a:lnTo>
                <a:lnTo>
                  <a:pt x="3163098" y="6858000"/>
                </a:lnTo>
                <a:lnTo>
                  <a:pt x="2049352" y="6858000"/>
                </a:lnTo>
                <a:lnTo>
                  <a:pt x="2037130" y="6851740"/>
                </a:lnTo>
                <a:cubicBezTo>
                  <a:pt x="823724" y="6192579"/>
                  <a:pt x="0" y="4906985"/>
                  <a:pt x="0" y="3429000"/>
                </a:cubicBezTo>
                <a:cubicBezTo>
                  <a:pt x="0" y="1951015"/>
                  <a:pt x="823724" y="665422"/>
                  <a:pt x="2037130" y="6260"/>
                </a:cubicBezTo>
                <a:close/>
              </a:path>
            </a:pathLst>
          </a:custGeom>
          <a:solidFill>
            <a:schemeClr val="accent1"/>
          </a:solidFill>
        </p:spPr>
        <p:txBody>
          <a:bodyPr vert="horz" wrap="square" lIns="91440" tIns="432000" rIns="91440" bIns="648000" rtlCol="0" anchor="ctr">
            <a:noAutofit/>
          </a:bodyPr>
          <a:lstStyle>
            <a:lvl1pPr marL="0" indent="0" algn="ctr">
              <a:lnSpc>
                <a:spcPct val="100000"/>
              </a:lnSpc>
              <a:buNone/>
              <a:defRPr lang="en-US" sz="1200" b="1" dirty="0">
                <a:solidFill>
                  <a:schemeClr val="bg1"/>
                </a:solidFill>
              </a:defRPr>
            </a:lvl1pPr>
          </a:lstStyle>
          <a:p>
            <a:pPr marL="171450" lvl="0" indent="-171450" algn="ctr"/>
            <a:r>
              <a:rPr lang="en-US" dirty="0"/>
              <a:t>_______________________________</a:t>
            </a:r>
            <a:br>
              <a:rPr lang="en-US" dirty="0"/>
            </a:br>
            <a:r>
              <a:rPr lang="en-US" dirty="0"/>
              <a:t/>
            </a:r>
            <a:br>
              <a:rPr lang="en-US" dirty="0"/>
            </a:br>
            <a:r>
              <a:rPr lang="en-US" dirty="0"/>
              <a:t>To add an image here: </a:t>
            </a:r>
            <a:br>
              <a:rPr lang="en-US" dirty="0"/>
            </a:br>
            <a:r>
              <a:rPr lang="en-US" dirty="0"/>
              <a:t>Click the icon and select Brand Pictures, </a:t>
            </a:r>
            <a:br>
              <a:rPr lang="en-US" dirty="0"/>
            </a:br>
            <a:r>
              <a:rPr lang="en-US" dirty="0"/>
              <a:t>or insert a file from your computer.</a:t>
            </a:r>
            <a:br>
              <a:rPr lang="en-US" dirty="0"/>
            </a:br>
            <a:r>
              <a:rPr lang="en-US" dirty="0"/>
              <a:t/>
            </a:r>
            <a:br>
              <a:rPr lang="en-US" dirty="0"/>
            </a:br>
            <a:r>
              <a:rPr lang="en-US" dirty="0"/>
              <a:t/>
            </a:r>
            <a:br>
              <a:rPr lang="en-US" dirty="0"/>
            </a:br>
            <a:r>
              <a:rPr lang="en-US" dirty="0"/>
              <a:t/>
            </a:r>
            <a:br>
              <a:rPr lang="en-US" dirty="0"/>
            </a:br>
            <a:r>
              <a:rPr lang="en-US" dirty="0"/>
              <a:t> Your image can then be scaled within </a:t>
            </a:r>
            <a:br>
              <a:rPr lang="en-US" dirty="0"/>
            </a:br>
            <a:r>
              <a:rPr lang="en-US" dirty="0"/>
              <a:t>the frame by using the Crop feature in </a:t>
            </a:r>
            <a:br>
              <a:rPr lang="en-US" dirty="0"/>
            </a:br>
            <a:r>
              <a:rPr lang="en-US" dirty="0"/>
              <a:t>the Picture Format tab of the ribbon.</a:t>
            </a:r>
            <a:br>
              <a:rPr lang="en-US" dirty="0"/>
            </a:br>
            <a:r>
              <a:rPr lang="en-US" dirty="0"/>
              <a:t>_______________________________</a:t>
            </a:r>
          </a:p>
        </p:txBody>
      </p:sp>
      <p:sp>
        <p:nvSpPr>
          <p:cNvPr id="14" name="Text Placeholder 7">
            <a:extLst>
              <a:ext uri="{FF2B5EF4-FFF2-40B4-BE49-F238E27FC236}">
                <a16:creationId xmlns:a16="http://schemas.microsoft.com/office/drawing/2014/main" xmlns="" id="{92EBB4F1-3A58-475F-9EBB-925156182B78}"/>
              </a:ext>
            </a:extLst>
          </p:cNvPr>
          <p:cNvSpPr>
            <a:spLocks noGrp="1"/>
          </p:cNvSpPr>
          <p:nvPr>
            <p:ph type="body" sz="quarter" idx="27" hasCustomPrompt="1"/>
          </p:nvPr>
        </p:nvSpPr>
        <p:spPr>
          <a:xfrm>
            <a:off x="305992" y="6441141"/>
            <a:ext cx="3266876" cy="193955"/>
          </a:xfrm>
        </p:spPr>
        <p:txBody>
          <a:bodyPr wrap="square" lIns="0" tIns="36000" rIns="0" bIns="36000" anchor="ctr" anchorCtr="0">
            <a:spAutoFit/>
          </a:bodyPr>
          <a:lstStyle>
            <a:lvl1pPr marL="0" indent="0">
              <a:lnSpc>
                <a:spcPct val="100000"/>
              </a:lnSpc>
              <a:buNone/>
              <a:defRPr sz="788"/>
            </a:lvl1pPr>
            <a:lvl2pPr marL="324000" indent="0">
              <a:buNone/>
              <a:defRPr sz="788"/>
            </a:lvl2pPr>
            <a:lvl3pPr marL="513000" indent="0">
              <a:buNone/>
              <a:defRPr sz="788"/>
            </a:lvl3pPr>
            <a:lvl4pPr marL="621000" indent="0">
              <a:buNone/>
              <a:defRPr sz="788"/>
            </a:lvl4pPr>
            <a:lvl5pPr marL="719550" indent="0">
              <a:buNone/>
              <a:defRPr sz="788"/>
            </a:lvl5pPr>
          </a:lstStyle>
          <a:p>
            <a:pPr lvl="0"/>
            <a:r>
              <a:rPr lang="en-US"/>
              <a:t>Click to add confidentiality statement here</a:t>
            </a:r>
          </a:p>
        </p:txBody>
      </p:sp>
      <p:sp>
        <p:nvSpPr>
          <p:cNvPr id="16" name="Freeform: Shape 15">
            <a:extLst>
              <a:ext uri="{FF2B5EF4-FFF2-40B4-BE49-F238E27FC236}">
                <a16:creationId xmlns:a16="http://schemas.microsoft.com/office/drawing/2014/main" xmlns="" id="{E75B7FBB-299C-44B5-9400-EB5D056A8E38}"/>
              </a:ext>
            </a:extLst>
          </p:cNvPr>
          <p:cNvSpPr/>
          <p:nvPr userDrawn="1"/>
        </p:nvSpPr>
        <p:spPr>
          <a:xfrm>
            <a:off x="-1565966" y="1"/>
            <a:ext cx="1548121" cy="68580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rIns="108000" bIns="162000" rtlCol="0" anchor="b" anchorCtr="0">
            <a:noAutofit/>
          </a:bodyPr>
          <a:lstStyle/>
          <a:p>
            <a:pPr>
              <a:lnSpc>
                <a:spcPct val="100000"/>
              </a:lnSpc>
              <a:spcAft>
                <a:spcPts val="450"/>
              </a:spcAft>
            </a:pPr>
            <a:r>
              <a:rPr lang="en-GB" sz="1050">
                <a:solidFill>
                  <a:schemeClr val="tx1"/>
                </a:solidFill>
              </a:rPr>
              <a:t>Please ensure you have added the correct confidentiality statement. </a:t>
            </a:r>
          </a:p>
          <a:p>
            <a:pPr>
              <a:lnSpc>
                <a:spcPct val="100000"/>
              </a:lnSpc>
              <a:spcAft>
                <a:spcPts val="450"/>
              </a:spcAft>
            </a:pPr>
            <a:r>
              <a:rPr lang="en-GB" sz="1050">
                <a:solidFill>
                  <a:schemeClr val="tx1"/>
                </a:solidFill>
              </a:rPr>
              <a:t>Type the correct statement: </a:t>
            </a:r>
            <a:r>
              <a:rPr lang="en-GB" sz="1050">
                <a:solidFill>
                  <a:schemeClr val="accent1"/>
                </a:solidFill>
              </a:rPr>
              <a:t/>
            </a:r>
            <a:br>
              <a:rPr lang="en-GB" sz="1050">
                <a:solidFill>
                  <a:schemeClr val="accent1"/>
                </a:solidFill>
              </a:rPr>
            </a:br>
            <a:r>
              <a:rPr lang="en-GB" sz="1050">
                <a:solidFill>
                  <a:schemeClr val="accent1"/>
                </a:solidFill>
              </a:rPr>
              <a:t>‘</a:t>
            </a:r>
            <a:r>
              <a:rPr lang="en-GB" sz="1050" b="1" i="1">
                <a:solidFill>
                  <a:schemeClr val="accent1"/>
                </a:solidFill>
              </a:rPr>
              <a:t>Company Restricted’ </a:t>
            </a:r>
            <a:r>
              <a:rPr lang="en-GB" sz="1050" b="0">
                <a:solidFill>
                  <a:schemeClr val="tx1"/>
                </a:solidFill>
              </a:rPr>
              <a:t>or</a:t>
            </a:r>
            <a:r>
              <a:rPr lang="en-GB" sz="1050" b="1">
                <a:solidFill>
                  <a:schemeClr val="accent1"/>
                </a:solidFill>
              </a:rPr>
              <a:t> ‘</a:t>
            </a:r>
            <a:r>
              <a:rPr lang="en-GB" sz="1050" b="1" i="1">
                <a:solidFill>
                  <a:schemeClr val="accent1"/>
                </a:solidFill>
              </a:rPr>
              <a:t>Strictly Confidential’ </a:t>
            </a:r>
            <a:r>
              <a:rPr lang="en-GB" sz="1050" b="0" i="1">
                <a:solidFill>
                  <a:schemeClr val="tx1"/>
                </a:solidFill>
              </a:rPr>
              <a:t>.</a:t>
            </a:r>
            <a:r>
              <a:rPr lang="en-GB" sz="1050" b="1" i="1">
                <a:solidFill>
                  <a:schemeClr val="accent1"/>
                </a:solidFill>
              </a:rPr>
              <a:t> </a:t>
            </a:r>
            <a:r>
              <a:rPr lang="en-GB" sz="1050" b="0" i="0">
                <a:solidFill>
                  <a:schemeClr val="tx1"/>
                </a:solidFill>
              </a:rPr>
              <a:t>No statement is needed </a:t>
            </a:r>
            <a:br>
              <a:rPr lang="en-GB" sz="1050" b="0" i="0">
                <a:solidFill>
                  <a:schemeClr val="tx1"/>
                </a:solidFill>
              </a:rPr>
            </a:br>
            <a:r>
              <a:rPr lang="en-GB" sz="1050" b="0" i="0">
                <a:solidFill>
                  <a:schemeClr val="tx1"/>
                </a:solidFill>
              </a:rPr>
              <a:t>for public information. </a:t>
            </a:r>
            <a:endParaRPr lang="en-GB" sz="1050" b="0">
              <a:solidFill>
                <a:schemeClr val="tx1"/>
              </a:solidFill>
            </a:endParaRPr>
          </a:p>
        </p:txBody>
      </p:sp>
      <p:sp>
        <p:nvSpPr>
          <p:cNvPr id="17" name="Oval 16">
            <a:extLst>
              <a:ext uri="{FF2B5EF4-FFF2-40B4-BE49-F238E27FC236}">
                <a16:creationId xmlns:a16="http://schemas.microsoft.com/office/drawing/2014/main" xmlns="" id="{7ED5B82E-36BE-4555-8CA2-58A989EDD594}"/>
              </a:ext>
            </a:extLst>
          </p:cNvPr>
          <p:cNvSpPr/>
          <p:nvPr userDrawn="1"/>
        </p:nvSpPr>
        <p:spPr>
          <a:xfrm>
            <a:off x="-1458520" y="3878333"/>
            <a:ext cx="314976" cy="419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450"/>
              </a:spcAft>
            </a:pPr>
            <a:r>
              <a:rPr lang="en-US" sz="1800" b="1">
                <a:solidFill>
                  <a:schemeClr val="bg1"/>
                </a:solidFill>
                <a:latin typeface="+mn-lt"/>
              </a:rPr>
              <a:t>!</a:t>
            </a:r>
          </a:p>
        </p:txBody>
      </p:sp>
    </p:spTree>
    <p:custDataLst>
      <p:tags r:id="rId1"/>
    </p:custDataLst>
    <p:extLst>
      <p:ext uri="{BB962C8B-B14F-4D97-AF65-F5344CB8AC3E}">
        <p14:creationId xmlns:p14="http://schemas.microsoft.com/office/powerpoint/2010/main" val="2050019625"/>
      </p:ext>
    </p:extLst>
  </p:cSld>
  <p:clrMapOvr>
    <a:masterClrMapping/>
  </p:clrMapOvr>
  <p:extLst>
    <p:ext uri="{DCECCB84-F9BA-43D5-87BE-67443E8EF086}">
      <p15:sldGuideLst xmlns:p15="http://schemas.microsoft.com/office/powerpoint/2012/main">
        <p15:guide id="1" pos="300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AEAF98E2-88AC-744F-8B2B-C21EEF48214C}"/>
              </a:ext>
            </a:extLst>
          </p:cNvPr>
          <p:cNvSpPr>
            <a:spLocks noGrp="1"/>
          </p:cNvSpPr>
          <p:nvPr>
            <p:ph type="dt" sz="half" idx="10"/>
          </p:nvPr>
        </p:nvSpPr>
        <p:spPr/>
        <p:txBody>
          <a:bodyPr/>
          <a:lstStyle>
            <a:lvl1pPr>
              <a:defRPr/>
            </a:lvl1pPr>
          </a:lstStyle>
          <a:p>
            <a:pPr>
              <a:defRPr/>
            </a:pPr>
            <a:fld id="{4DB44636-EF0C-AB4D-B826-F059C8F6D067}" type="datetime1">
              <a:rPr lang="en-CA"/>
              <a:pPr>
                <a:defRPr/>
              </a:pPr>
              <a:t>2021-10-21</a:t>
            </a:fld>
            <a:endParaRPr lang="en-US"/>
          </a:p>
        </p:txBody>
      </p:sp>
      <p:sp>
        <p:nvSpPr>
          <p:cNvPr id="4" name="Footer Placeholder 4">
            <a:extLst>
              <a:ext uri="{FF2B5EF4-FFF2-40B4-BE49-F238E27FC236}">
                <a16:creationId xmlns:a16="http://schemas.microsoft.com/office/drawing/2014/main" xmlns="" id="{A7058DE3-4997-C34B-836C-29232BC8FC6C}"/>
              </a:ext>
            </a:extLst>
          </p:cNvPr>
          <p:cNvSpPr>
            <a:spLocks noGrp="1"/>
          </p:cNvSpPr>
          <p:nvPr>
            <p:ph type="ftr" sz="quarter" idx="11"/>
          </p:nvPr>
        </p:nvSpPr>
        <p:spPr/>
        <p:txBody>
          <a:bodyPr/>
          <a:lstStyle>
            <a:lvl1pPr>
              <a:defRPr/>
            </a:lvl1pPr>
          </a:lstStyle>
          <a:p>
            <a:pPr>
              <a:defRPr/>
            </a:pPr>
            <a:r>
              <a:rPr lang="en-US"/>
              <a:t>Dr Mark A. Ware        McGill University 2017</a:t>
            </a:r>
          </a:p>
        </p:txBody>
      </p:sp>
      <p:sp>
        <p:nvSpPr>
          <p:cNvPr id="5" name="Slide Number Placeholder 5">
            <a:extLst>
              <a:ext uri="{FF2B5EF4-FFF2-40B4-BE49-F238E27FC236}">
                <a16:creationId xmlns:a16="http://schemas.microsoft.com/office/drawing/2014/main" xmlns="" id="{F2E90827-9771-5E45-A5BA-08FD4CCB11E7}"/>
              </a:ext>
            </a:extLst>
          </p:cNvPr>
          <p:cNvSpPr>
            <a:spLocks noGrp="1"/>
          </p:cNvSpPr>
          <p:nvPr>
            <p:ph type="sldNum" sz="quarter" idx="12"/>
          </p:nvPr>
        </p:nvSpPr>
        <p:spPr/>
        <p:txBody>
          <a:bodyPr/>
          <a:lstStyle>
            <a:lvl1pPr>
              <a:defRPr/>
            </a:lvl1pPr>
          </a:lstStyle>
          <a:p>
            <a:pPr>
              <a:defRPr/>
            </a:pPr>
            <a:fld id="{9D504167-D156-B544-987F-E6C350A239F3}" type="slidenum">
              <a:rPr lang="en-US"/>
              <a:pPr>
                <a:defRPr/>
              </a:pPr>
              <a:t>‹#›</a:t>
            </a:fld>
            <a:endParaRPr lang="en-US"/>
          </a:p>
        </p:txBody>
      </p:sp>
    </p:spTree>
    <p:extLst>
      <p:ext uri="{BB962C8B-B14F-4D97-AF65-F5344CB8AC3E}">
        <p14:creationId xmlns:p14="http://schemas.microsoft.com/office/powerpoint/2010/main" val="20844396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Altern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635B2-3D27-4FA3-B863-05E4C9624AB6}"/>
              </a:ext>
            </a:extLst>
          </p:cNvPr>
          <p:cNvSpPr>
            <a:spLocks noGrp="1"/>
          </p:cNvSpPr>
          <p:nvPr>
            <p:ph type="title" hasCustomPrompt="1"/>
          </p:nvPr>
        </p:nvSpPr>
        <p:spPr>
          <a:xfrm>
            <a:off x="305991" y="1071349"/>
            <a:ext cx="2287191" cy="923330"/>
          </a:xfrm>
        </p:spPr>
        <p:txBody>
          <a:bodyPr>
            <a:spAutoFit/>
          </a:bodyPr>
          <a:lstStyle>
            <a:lvl1pPr>
              <a:lnSpc>
                <a:spcPct val="100000"/>
              </a:lnSpc>
              <a:defRPr sz="3000"/>
            </a:lvl1pPr>
          </a:lstStyle>
          <a:p>
            <a:r>
              <a:rPr lang="en-US"/>
              <a:t>Click to enter title here</a:t>
            </a:r>
          </a:p>
        </p:txBody>
      </p:sp>
      <p:sp>
        <p:nvSpPr>
          <p:cNvPr id="4" name="Content Placeholder 3">
            <a:extLst>
              <a:ext uri="{FF2B5EF4-FFF2-40B4-BE49-F238E27FC236}">
                <a16:creationId xmlns:a16="http://schemas.microsoft.com/office/drawing/2014/main" xmlns="" id="{C2552EAD-E21A-4A83-A364-65FFC805340A}"/>
              </a:ext>
            </a:extLst>
          </p:cNvPr>
          <p:cNvSpPr>
            <a:spLocks noGrp="1"/>
          </p:cNvSpPr>
          <p:nvPr>
            <p:ph sz="quarter" idx="19" hasCustomPrompt="1"/>
          </p:nvPr>
        </p:nvSpPr>
        <p:spPr>
          <a:xfrm>
            <a:off x="2865834" y="1071349"/>
            <a:ext cx="6048376" cy="4995409"/>
          </a:xfrm>
        </p:spPr>
        <p:txBody>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text here. </a:t>
            </a:r>
            <a:br>
              <a:rPr lang="en-US" dirty="0"/>
            </a:br>
            <a:r>
              <a:rPr lang="en-US" dirty="0"/>
              <a:t>When pasting copy from other slides, be sure to right-click and choose ‘Keep text only’. </a:t>
            </a:r>
            <a:br>
              <a:rPr lang="en-US" dirty="0"/>
            </a:br>
            <a:r>
              <a:rPr lang="en-US" dirty="0"/>
              <a:t>To increase bullet level, select your text and press Tab.</a:t>
            </a:r>
            <a:br>
              <a:rPr lang="en-US" dirty="0"/>
            </a:br>
            <a:r>
              <a:rPr lang="en-US" dirty="0"/>
              <a:t>To decrease bullet level, select your bullet text and press </a:t>
            </a:r>
            <a:br>
              <a:rPr lang="en-US" dirty="0"/>
            </a:br>
            <a:r>
              <a:rPr lang="en-US" dirty="0"/>
              <a:t>Shift + Tab.</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xmlns="" id="{D86DE4FB-795F-484C-AD8A-2137F4F32907}"/>
              </a:ext>
            </a:extLst>
          </p:cNvPr>
          <p:cNvSpPr>
            <a:spLocks noGrp="1"/>
          </p:cNvSpPr>
          <p:nvPr>
            <p:ph type="dt" sz="half" idx="2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xmlns="" id="{8004BC3F-3250-41AA-B3F3-B5D6A729D269}"/>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0" name="Text Placeholder 96">
            <a:extLst>
              <a:ext uri="{FF2B5EF4-FFF2-40B4-BE49-F238E27FC236}">
                <a16:creationId xmlns:a16="http://schemas.microsoft.com/office/drawing/2014/main" xmlns="" id="{5E3BF5D9-8E40-4082-9AAD-60F44214B9DC}"/>
              </a:ext>
            </a:extLst>
          </p:cNvPr>
          <p:cNvSpPr>
            <a:spLocks noGrp="1"/>
          </p:cNvSpPr>
          <p:nvPr>
            <p:ph type="body" sz="quarter" idx="111" hasCustomPrompt="1"/>
          </p:nvPr>
        </p:nvSpPr>
        <p:spPr>
          <a:xfrm>
            <a:off x="305992" y="6200775"/>
            <a:ext cx="7297340" cy="657225"/>
          </a:xfrm>
        </p:spPr>
        <p:txBody>
          <a:bodyPr anchor="b" anchorCtr="0">
            <a:noAutofit/>
          </a:bodyPr>
          <a:lstStyle>
            <a:lvl1pPr>
              <a:lnSpc>
                <a:spcPct val="100000"/>
              </a:lnSpc>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1610747671"/>
      </p:ext>
    </p:extLst>
  </p:cSld>
  <p:clrMapOvr>
    <a:masterClrMapping/>
  </p:clrMapOvr>
  <p:extLst>
    <p:ext uri="{DCECCB84-F9BA-43D5-87BE-67443E8EF086}">
      <p15:sldGuideLst xmlns:p15="http://schemas.microsoft.com/office/powerpoint/2012/main">
        <p15:guide id="1" pos="2230">
          <p15:clr>
            <a:srgbClr val="C35EA4"/>
          </p15:clr>
        </p15:guide>
        <p15:guide id="2" pos="2343">
          <p15:clr>
            <a:srgbClr val="C35E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67DB2-7332-41D7-A67F-6D389C81814F}"/>
              </a:ext>
            </a:extLst>
          </p:cNvPr>
          <p:cNvSpPr>
            <a:spLocks noGrp="1"/>
          </p:cNvSpPr>
          <p:nvPr>
            <p:ph type="title" hasCustomPrompt="1"/>
          </p:nvPr>
        </p:nvSpPr>
        <p:spPr/>
        <p:txBody>
          <a:bodyPr/>
          <a:lstStyle/>
          <a:p>
            <a:r>
              <a:rPr lang="en-US" dirty="0"/>
              <a:t>Click to enter title here</a:t>
            </a:r>
          </a:p>
        </p:txBody>
      </p:sp>
      <p:sp>
        <p:nvSpPr>
          <p:cNvPr id="3" name="Date Placeholder 2">
            <a:extLst>
              <a:ext uri="{FF2B5EF4-FFF2-40B4-BE49-F238E27FC236}">
                <a16:creationId xmlns:a16="http://schemas.microsoft.com/office/drawing/2014/main" xmlns="" id="{499DB923-50C2-4A46-BF6E-A2E97DBB25F6}"/>
              </a:ext>
            </a:extLst>
          </p:cNvPr>
          <p:cNvSpPr>
            <a:spLocks noGrp="1"/>
          </p:cNvSpPr>
          <p:nvPr>
            <p:ph type="dt" sz="half" idx="10"/>
          </p:nvPr>
        </p:nvSpPr>
        <p:spPr/>
        <p:txBody>
          <a:bodyPr/>
          <a:lstStyle/>
          <a:p>
            <a:endParaRPr lang="en-GB" dirty="0"/>
          </a:p>
        </p:txBody>
      </p:sp>
      <p:sp>
        <p:nvSpPr>
          <p:cNvPr id="4" name="Slide Number Placeholder 3">
            <a:extLst>
              <a:ext uri="{FF2B5EF4-FFF2-40B4-BE49-F238E27FC236}">
                <a16:creationId xmlns:a16="http://schemas.microsoft.com/office/drawing/2014/main" xmlns="" id="{DC50693F-359E-4A4C-B3F0-F900FA65CF94}"/>
              </a:ext>
            </a:extLst>
          </p:cNvPr>
          <p:cNvSpPr>
            <a:spLocks noGrp="1"/>
          </p:cNvSpPr>
          <p:nvPr>
            <p:ph type="sldNum" sz="quarter" idx="11"/>
          </p:nvPr>
        </p:nvSpPr>
        <p:spPr/>
        <p:txBody>
          <a:bodyPr/>
          <a:lstStyle/>
          <a:p>
            <a:fld id="{F8E47D07-9D1E-4FE9-B31A-2F5863681021}" type="slidenum">
              <a:rPr lang="en-GB" smtClean="0"/>
              <a:pPr/>
              <a:t>‹#›</a:t>
            </a:fld>
            <a:endParaRPr lang="en-GB" dirty="0"/>
          </a:p>
        </p:txBody>
      </p:sp>
      <p:cxnSp>
        <p:nvCxnSpPr>
          <p:cNvPr id="6" name="Straight Connector 5">
            <a:extLst>
              <a:ext uri="{FF2B5EF4-FFF2-40B4-BE49-F238E27FC236}">
                <a16:creationId xmlns:a16="http://schemas.microsoft.com/office/drawing/2014/main" xmlns="" id="{4249127B-3E4D-4AFD-8464-39A9871621B1}"/>
              </a:ext>
            </a:extLst>
          </p:cNvPr>
          <p:cNvCxnSpPr>
            <a:cxnSpLocks/>
          </p:cNvCxnSpPr>
          <p:nvPr userDrawn="1"/>
        </p:nvCxnSpPr>
        <p:spPr>
          <a:xfrm>
            <a:off x="4572000"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Heading 1">
            <a:extLst>
              <a:ext uri="{FF2B5EF4-FFF2-40B4-BE49-F238E27FC236}">
                <a16:creationId xmlns:a16="http://schemas.microsoft.com/office/drawing/2014/main" xmlns="" id="{070D82D0-2159-463E-AB3F-9F2BE51F89B0}"/>
              </a:ext>
            </a:extLst>
          </p:cNvPr>
          <p:cNvSpPr>
            <a:spLocks noGrp="1"/>
          </p:cNvSpPr>
          <p:nvPr>
            <p:ph type="body" sz="quarter" idx="13" hasCustomPrompt="1"/>
          </p:nvPr>
        </p:nvSpPr>
        <p:spPr>
          <a:xfrm>
            <a:off x="305991" y="2082801"/>
            <a:ext cx="4131469" cy="423863"/>
          </a:xfrm>
        </p:spPr>
        <p:txBody>
          <a:bodyPr anchor="b" anchorCtr="0"/>
          <a:lstStyle>
            <a:lvl1pPr marL="0" indent="0">
              <a:buNone/>
              <a:defRPr b="1">
                <a:solidFill>
                  <a:schemeClr val="accent1"/>
                </a:solidFill>
              </a:defRPr>
            </a:lvl1pPr>
          </a:lstStyle>
          <a:p>
            <a:pPr lvl="0"/>
            <a:r>
              <a:rPr lang="en-US" dirty="0"/>
              <a:t>Click to add heading</a:t>
            </a:r>
          </a:p>
        </p:txBody>
      </p:sp>
      <p:sp>
        <p:nvSpPr>
          <p:cNvPr id="16" name="Body 1">
            <a:extLst>
              <a:ext uri="{FF2B5EF4-FFF2-40B4-BE49-F238E27FC236}">
                <a16:creationId xmlns:a16="http://schemas.microsoft.com/office/drawing/2014/main" xmlns="" id="{8C2190C6-D818-4BFE-8D40-1D7A2A8ADF1C}"/>
              </a:ext>
            </a:extLst>
          </p:cNvPr>
          <p:cNvSpPr>
            <a:spLocks noGrp="1"/>
          </p:cNvSpPr>
          <p:nvPr>
            <p:ph sz="quarter" idx="14" hasCustomPrompt="1"/>
          </p:nvPr>
        </p:nvSpPr>
        <p:spPr>
          <a:xfrm>
            <a:off x="305991" y="2570164"/>
            <a:ext cx="4131469" cy="3430587"/>
          </a:xfrm>
        </p:spPr>
        <p:txBody>
          <a:body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Heading 2">
            <a:extLst>
              <a:ext uri="{FF2B5EF4-FFF2-40B4-BE49-F238E27FC236}">
                <a16:creationId xmlns:a16="http://schemas.microsoft.com/office/drawing/2014/main" xmlns="" id="{24B2D424-3A88-43FD-9D45-46AC196CADF4}"/>
              </a:ext>
            </a:extLst>
          </p:cNvPr>
          <p:cNvSpPr>
            <a:spLocks noGrp="1"/>
          </p:cNvSpPr>
          <p:nvPr>
            <p:ph type="body" sz="quarter" idx="15" hasCustomPrompt="1"/>
          </p:nvPr>
        </p:nvSpPr>
        <p:spPr>
          <a:xfrm>
            <a:off x="4706541" y="2082801"/>
            <a:ext cx="4131469" cy="423863"/>
          </a:xfrm>
        </p:spPr>
        <p:txBody>
          <a:bodyPr anchor="b" anchorCtr="0"/>
          <a:lstStyle>
            <a:lvl1pPr marL="0" indent="0">
              <a:buNone/>
              <a:defRPr b="1">
                <a:solidFill>
                  <a:schemeClr val="accent1"/>
                </a:solidFill>
              </a:defRPr>
            </a:lvl1pPr>
          </a:lstStyle>
          <a:p>
            <a:pPr lvl="0"/>
            <a:r>
              <a:rPr lang="en-US" dirty="0"/>
              <a:t>Click to add heading</a:t>
            </a:r>
          </a:p>
        </p:txBody>
      </p:sp>
      <p:sp>
        <p:nvSpPr>
          <p:cNvPr id="18" name="Body 2">
            <a:extLst>
              <a:ext uri="{FF2B5EF4-FFF2-40B4-BE49-F238E27FC236}">
                <a16:creationId xmlns:a16="http://schemas.microsoft.com/office/drawing/2014/main" xmlns="" id="{FB60ED6F-5297-42F6-9D9B-F6FF319D69CF}"/>
              </a:ext>
            </a:extLst>
          </p:cNvPr>
          <p:cNvSpPr>
            <a:spLocks noGrp="1"/>
          </p:cNvSpPr>
          <p:nvPr>
            <p:ph sz="quarter" idx="16" hasCustomPrompt="1"/>
          </p:nvPr>
        </p:nvSpPr>
        <p:spPr>
          <a:xfrm>
            <a:off x="4706541" y="2570164"/>
            <a:ext cx="4131469" cy="3430587"/>
          </a:xfrm>
        </p:spPr>
        <p:txBody>
          <a:body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6">
            <a:extLst>
              <a:ext uri="{FF2B5EF4-FFF2-40B4-BE49-F238E27FC236}">
                <a16:creationId xmlns:a16="http://schemas.microsoft.com/office/drawing/2014/main" xmlns="" id="{013D0F1F-6026-4F9D-886A-D6CB164FDC05}"/>
              </a:ext>
            </a:extLst>
          </p:cNvPr>
          <p:cNvSpPr>
            <a:spLocks noGrp="1"/>
          </p:cNvSpPr>
          <p:nvPr>
            <p:ph type="body" sz="quarter" idx="111" hasCustomPrompt="1"/>
          </p:nvPr>
        </p:nvSpPr>
        <p:spPr>
          <a:xfrm>
            <a:off x="305992" y="6200775"/>
            <a:ext cx="7297340" cy="657225"/>
          </a:xfrm>
        </p:spPr>
        <p:txBody>
          <a:bodyPr anchor="b" anchorCtr="0">
            <a:noAutofit/>
          </a:bodyPr>
          <a:lstStyle>
            <a:lvl1pPr>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1117266001"/>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3727">
          <p15:clr>
            <a:srgbClr val="C35EA4"/>
          </p15:clr>
        </p15:guide>
        <p15:guide id="4" pos="3953">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635B2-3D27-4FA3-B863-05E4C9624AB6}"/>
              </a:ext>
            </a:extLst>
          </p:cNvPr>
          <p:cNvSpPr>
            <a:spLocks noGrp="1"/>
          </p:cNvSpPr>
          <p:nvPr>
            <p:ph type="title" hasCustomPrompt="1"/>
          </p:nvPr>
        </p:nvSpPr>
        <p:spPr/>
        <p:txBody>
          <a:bodyPr/>
          <a:lstStyle>
            <a:lvl1pPr>
              <a:defRPr/>
            </a:lvl1pPr>
          </a:lstStyle>
          <a:p>
            <a:r>
              <a:rPr lang="en-US"/>
              <a:t>Click to enter title here</a:t>
            </a:r>
          </a:p>
        </p:txBody>
      </p:sp>
      <p:cxnSp>
        <p:nvCxnSpPr>
          <p:cNvPr id="10" name="Straight Connector 9">
            <a:extLst>
              <a:ext uri="{FF2B5EF4-FFF2-40B4-BE49-F238E27FC236}">
                <a16:creationId xmlns:a16="http://schemas.microsoft.com/office/drawing/2014/main" xmlns="" id="{BD8AB9BA-443A-4985-908B-268C192E8231}"/>
              </a:ext>
            </a:extLst>
          </p:cNvPr>
          <p:cNvCxnSpPr>
            <a:cxnSpLocks/>
          </p:cNvCxnSpPr>
          <p:nvPr userDrawn="1"/>
        </p:nvCxnSpPr>
        <p:spPr>
          <a:xfrm>
            <a:off x="3088604"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xmlns="" id="{A6A24A62-EC53-4EC3-A57F-B48D78D6753A}"/>
              </a:ext>
            </a:extLst>
          </p:cNvPr>
          <p:cNvSpPr>
            <a:spLocks noGrp="1"/>
          </p:cNvSpPr>
          <p:nvPr>
            <p:ph type="dt" sz="half" idx="21"/>
          </p:nvPr>
        </p:nvSpPr>
        <p:spPr/>
        <p:txBody>
          <a:bodyPr/>
          <a:lstStyle/>
          <a:p>
            <a:endParaRPr lang="en-GB"/>
          </a:p>
        </p:txBody>
      </p:sp>
      <p:sp>
        <p:nvSpPr>
          <p:cNvPr id="9" name="Slide Number Placeholder 8">
            <a:extLst>
              <a:ext uri="{FF2B5EF4-FFF2-40B4-BE49-F238E27FC236}">
                <a16:creationId xmlns:a16="http://schemas.microsoft.com/office/drawing/2014/main" xmlns="" id="{F69DE8D6-BF8D-46B6-A107-F9199421CE2B}"/>
              </a:ext>
            </a:extLst>
          </p:cNvPr>
          <p:cNvSpPr>
            <a:spLocks noGrp="1"/>
          </p:cNvSpPr>
          <p:nvPr>
            <p:ph type="sldNum" sz="quarter" idx="23"/>
          </p:nvPr>
        </p:nvSpPr>
        <p:spPr/>
        <p:txBody>
          <a:bodyPr/>
          <a:lstStyle/>
          <a:p>
            <a:fld id="{F8E47D07-9D1E-4FE9-B31A-2F5863681021}" type="slidenum">
              <a:rPr lang="en-GB" smtClean="0"/>
              <a:pPr/>
              <a:t>‹#›</a:t>
            </a:fld>
            <a:endParaRPr lang="en-GB"/>
          </a:p>
        </p:txBody>
      </p:sp>
      <p:cxnSp>
        <p:nvCxnSpPr>
          <p:cNvPr id="11" name="Straight Connector 10">
            <a:extLst>
              <a:ext uri="{FF2B5EF4-FFF2-40B4-BE49-F238E27FC236}">
                <a16:creationId xmlns:a16="http://schemas.microsoft.com/office/drawing/2014/main" xmlns="" id="{F7A7995C-40F8-42EE-BD46-96F566801178}"/>
              </a:ext>
            </a:extLst>
          </p:cNvPr>
          <p:cNvCxnSpPr>
            <a:cxnSpLocks/>
          </p:cNvCxnSpPr>
          <p:nvPr userDrawn="1"/>
        </p:nvCxnSpPr>
        <p:spPr>
          <a:xfrm>
            <a:off x="6074873"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9">
            <a:extLst>
              <a:ext uri="{FF2B5EF4-FFF2-40B4-BE49-F238E27FC236}">
                <a16:creationId xmlns:a16="http://schemas.microsoft.com/office/drawing/2014/main" xmlns="" id="{1A257A5E-3450-4EAA-9676-01FE18D22AFC}"/>
              </a:ext>
            </a:extLst>
          </p:cNvPr>
          <p:cNvSpPr>
            <a:spLocks noGrp="1"/>
          </p:cNvSpPr>
          <p:nvPr>
            <p:ph type="body" sz="quarter" idx="13" hasCustomPrompt="1"/>
          </p:nvPr>
        </p:nvSpPr>
        <p:spPr>
          <a:xfrm>
            <a:off x="305991" y="2082801"/>
            <a:ext cx="2645570" cy="423863"/>
          </a:xfrm>
        </p:spPr>
        <p:txBody>
          <a:bodyPr anchor="b" anchorCtr="0"/>
          <a:lstStyle>
            <a:lvl1pPr marL="0" indent="0">
              <a:buNone/>
              <a:defRPr b="1">
                <a:solidFill>
                  <a:schemeClr val="accent1"/>
                </a:solidFill>
              </a:defRPr>
            </a:lvl1pPr>
          </a:lstStyle>
          <a:p>
            <a:pPr lvl="0"/>
            <a:r>
              <a:rPr lang="en-US" dirty="0"/>
              <a:t>Click to add heading</a:t>
            </a:r>
          </a:p>
        </p:txBody>
      </p:sp>
      <p:sp>
        <p:nvSpPr>
          <p:cNvPr id="22" name="Content Placeholder 15">
            <a:extLst>
              <a:ext uri="{FF2B5EF4-FFF2-40B4-BE49-F238E27FC236}">
                <a16:creationId xmlns:a16="http://schemas.microsoft.com/office/drawing/2014/main" xmlns="" id="{AC128DA7-A1CD-4D7E-A165-98C855054735}"/>
              </a:ext>
            </a:extLst>
          </p:cNvPr>
          <p:cNvSpPr>
            <a:spLocks noGrp="1"/>
          </p:cNvSpPr>
          <p:nvPr>
            <p:ph sz="quarter" idx="14" hasCustomPrompt="1"/>
          </p:nvPr>
        </p:nvSpPr>
        <p:spPr>
          <a:xfrm>
            <a:off x="305991" y="2570164"/>
            <a:ext cx="2645570" cy="3430587"/>
          </a:xfrm>
        </p:spPr>
        <p:txBody>
          <a:body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9">
            <a:extLst>
              <a:ext uri="{FF2B5EF4-FFF2-40B4-BE49-F238E27FC236}">
                <a16:creationId xmlns:a16="http://schemas.microsoft.com/office/drawing/2014/main" xmlns="" id="{6A7B7E24-E7D3-48A2-A374-DF6A8A555D5F}"/>
              </a:ext>
            </a:extLst>
          </p:cNvPr>
          <p:cNvSpPr>
            <a:spLocks noGrp="1"/>
          </p:cNvSpPr>
          <p:nvPr>
            <p:ph type="body" sz="quarter" idx="15" hasCustomPrompt="1"/>
          </p:nvPr>
        </p:nvSpPr>
        <p:spPr>
          <a:xfrm>
            <a:off x="3221832" y="2082801"/>
            <a:ext cx="2700334" cy="423863"/>
          </a:xfrm>
        </p:spPr>
        <p:txBody>
          <a:bodyPr anchor="b" anchorCtr="0"/>
          <a:lstStyle>
            <a:lvl1pPr marL="0" indent="0">
              <a:buNone/>
              <a:defRPr b="1">
                <a:solidFill>
                  <a:schemeClr val="accent1"/>
                </a:solidFill>
              </a:defRPr>
            </a:lvl1pPr>
          </a:lstStyle>
          <a:p>
            <a:pPr lvl="0"/>
            <a:r>
              <a:rPr lang="en-US" dirty="0"/>
              <a:t>Click to add heading</a:t>
            </a:r>
          </a:p>
        </p:txBody>
      </p:sp>
      <p:sp>
        <p:nvSpPr>
          <p:cNvPr id="24" name="Content Placeholder 15">
            <a:extLst>
              <a:ext uri="{FF2B5EF4-FFF2-40B4-BE49-F238E27FC236}">
                <a16:creationId xmlns:a16="http://schemas.microsoft.com/office/drawing/2014/main" xmlns="" id="{4DFF8E89-1B64-4E2A-9B30-3844550AD3DD}"/>
              </a:ext>
            </a:extLst>
          </p:cNvPr>
          <p:cNvSpPr>
            <a:spLocks noGrp="1"/>
          </p:cNvSpPr>
          <p:nvPr>
            <p:ph sz="quarter" idx="16" hasCustomPrompt="1"/>
          </p:nvPr>
        </p:nvSpPr>
        <p:spPr>
          <a:xfrm>
            <a:off x="3221832" y="2570164"/>
            <a:ext cx="2700334" cy="3430587"/>
          </a:xfrm>
        </p:spPr>
        <p:txBody>
          <a:body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a:extLst>
              <a:ext uri="{FF2B5EF4-FFF2-40B4-BE49-F238E27FC236}">
                <a16:creationId xmlns:a16="http://schemas.microsoft.com/office/drawing/2014/main" xmlns="" id="{6AAFFFBD-15E8-4574-972E-8DDFA341B650}"/>
              </a:ext>
            </a:extLst>
          </p:cNvPr>
          <p:cNvSpPr>
            <a:spLocks noGrp="1"/>
          </p:cNvSpPr>
          <p:nvPr>
            <p:ph type="body" sz="quarter" idx="24" hasCustomPrompt="1"/>
          </p:nvPr>
        </p:nvSpPr>
        <p:spPr>
          <a:xfrm>
            <a:off x="6192442" y="2082801"/>
            <a:ext cx="2645567" cy="423863"/>
          </a:xfrm>
        </p:spPr>
        <p:txBody>
          <a:bodyPr anchor="b" anchorCtr="0"/>
          <a:lstStyle>
            <a:lvl1pPr marL="0" indent="0">
              <a:buNone/>
              <a:defRPr b="1">
                <a:solidFill>
                  <a:schemeClr val="accent1"/>
                </a:solidFill>
              </a:defRPr>
            </a:lvl1pPr>
          </a:lstStyle>
          <a:p>
            <a:pPr lvl="0"/>
            <a:r>
              <a:rPr lang="en-US" dirty="0"/>
              <a:t>Click to add heading</a:t>
            </a:r>
          </a:p>
        </p:txBody>
      </p:sp>
      <p:sp>
        <p:nvSpPr>
          <p:cNvPr id="28" name="Content Placeholder 15">
            <a:extLst>
              <a:ext uri="{FF2B5EF4-FFF2-40B4-BE49-F238E27FC236}">
                <a16:creationId xmlns:a16="http://schemas.microsoft.com/office/drawing/2014/main" xmlns="" id="{CF570F45-2E05-4895-9F02-11DAFD1730B1}"/>
              </a:ext>
            </a:extLst>
          </p:cNvPr>
          <p:cNvSpPr>
            <a:spLocks noGrp="1"/>
          </p:cNvSpPr>
          <p:nvPr>
            <p:ph sz="quarter" idx="25" hasCustomPrompt="1"/>
          </p:nvPr>
        </p:nvSpPr>
        <p:spPr>
          <a:xfrm>
            <a:off x="6192442" y="2570164"/>
            <a:ext cx="2645567" cy="3430587"/>
          </a:xfrm>
        </p:spPr>
        <p:txBody>
          <a:bodyPr/>
          <a:lstStyle/>
          <a:p>
            <a:pPr lvl="0"/>
            <a:r>
              <a:rPr lang="en-US" dirty="0"/>
              <a:t>Click to add content. When pasting copy from other slides, be sure to right-click and choose ‘Keep text only’.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6">
            <a:extLst>
              <a:ext uri="{FF2B5EF4-FFF2-40B4-BE49-F238E27FC236}">
                <a16:creationId xmlns:a16="http://schemas.microsoft.com/office/drawing/2014/main" xmlns="" id="{12B9530D-EF7B-47C9-A997-FA875C956E8F}"/>
              </a:ext>
            </a:extLst>
          </p:cNvPr>
          <p:cNvSpPr>
            <a:spLocks noGrp="1"/>
          </p:cNvSpPr>
          <p:nvPr>
            <p:ph type="body" sz="quarter" idx="111" hasCustomPrompt="1"/>
          </p:nvPr>
        </p:nvSpPr>
        <p:spPr>
          <a:xfrm>
            <a:off x="305992" y="6200775"/>
            <a:ext cx="7297340" cy="657225"/>
          </a:xfrm>
        </p:spPr>
        <p:txBody>
          <a:bodyPr anchor="b" anchorCtr="0">
            <a:noAutofit/>
          </a:bodyPr>
          <a:lstStyle>
            <a:lvl1pPr>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412706196"/>
      </p:ext>
    </p:extLst>
  </p:cSld>
  <p:clrMapOvr>
    <a:masterClrMapping/>
  </p:clrMapOvr>
  <p:extLst>
    <p:ext uri="{DCECCB84-F9BA-43D5-87BE-67443E8EF086}">
      <p15:sldGuideLst xmlns:p15="http://schemas.microsoft.com/office/powerpoint/2012/main">
        <p15:guide id="5" pos="2479">
          <p15:clr>
            <a:srgbClr val="A4A3A4"/>
          </p15:clr>
        </p15:guide>
        <p15:guide id="6" pos="2706">
          <p15:clr>
            <a:srgbClr val="A4A3A4"/>
          </p15:clr>
        </p15:guide>
        <p15:guide id="11" orient="horz" pos="890">
          <p15:clr>
            <a:srgbClr val="C35EA4"/>
          </p15:clr>
        </p15:guide>
        <p15:guide id="12" orient="horz" pos="981">
          <p15:clr>
            <a:srgbClr val="C35EA4"/>
          </p15:clr>
        </p15:guide>
        <p15:guide id="13" pos="5201">
          <p15:clr>
            <a:srgbClr val="A4A3A4"/>
          </p15:clr>
        </p15:guide>
        <p15:guide id="14" pos="4974">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cxnSp>
        <p:nvCxnSpPr>
          <p:cNvPr id="10" name="Straight Connector 9">
            <a:extLst>
              <a:ext uri="{FF2B5EF4-FFF2-40B4-BE49-F238E27FC236}">
                <a16:creationId xmlns:a16="http://schemas.microsoft.com/office/drawing/2014/main" xmlns="" id="{BD8AB9BA-443A-4985-908B-268C192E8231}"/>
              </a:ext>
            </a:extLst>
          </p:cNvPr>
          <p:cNvCxnSpPr>
            <a:cxnSpLocks/>
          </p:cNvCxnSpPr>
          <p:nvPr userDrawn="1"/>
        </p:nvCxnSpPr>
        <p:spPr>
          <a:xfrm>
            <a:off x="2411611"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xmlns="" id="{6F9CD076-13C6-4629-A44D-60CE2274E081}"/>
              </a:ext>
            </a:extLst>
          </p:cNvPr>
          <p:cNvSpPr>
            <a:spLocks noGrp="1"/>
          </p:cNvSpPr>
          <p:nvPr>
            <p:ph type="body" sz="quarter" idx="16" hasCustomPrompt="1"/>
          </p:nvPr>
        </p:nvSpPr>
        <p:spPr>
          <a:xfrm>
            <a:off x="305991" y="1860559"/>
            <a:ext cx="2051447" cy="646331"/>
          </a:xfrm>
          <a:prstGeom prst="rect">
            <a:avLst/>
          </a:prstGeom>
        </p:spPr>
        <p:txBody>
          <a:bodyPr wrap="square" anchor="b" anchorCtr="0">
            <a:sp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15" name="Content Placeholder 3">
            <a:extLst>
              <a:ext uri="{FF2B5EF4-FFF2-40B4-BE49-F238E27FC236}">
                <a16:creationId xmlns:a16="http://schemas.microsoft.com/office/drawing/2014/main" xmlns="" id="{56C5F394-5808-40FF-B6FD-65F716906911}"/>
              </a:ext>
            </a:extLst>
          </p:cNvPr>
          <p:cNvSpPr>
            <a:spLocks noGrp="1"/>
          </p:cNvSpPr>
          <p:nvPr>
            <p:ph sz="quarter" idx="20" hasCustomPrompt="1"/>
          </p:nvPr>
        </p:nvSpPr>
        <p:spPr>
          <a:xfrm>
            <a:off x="305991" y="2570163"/>
            <a:ext cx="2051447" cy="3630612"/>
          </a:xfrm>
          <a:prstGeom prst="rect">
            <a:avLst/>
          </a:prstGeom>
        </p:spPr>
        <p:txBody>
          <a:bodyPr wrap="square">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A6A24A62-EC53-4EC3-A57F-B48D78D6753A}"/>
              </a:ext>
            </a:extLst>
          </p:cNvPr>
          <p:cNvSpPr>
            <a:spLocks noGrp="1"/>
          </p:cNvSpPr>
          <p:nvPr>
            <p:ph type="dt" sz="half" idx="21"/>
          </p:nvPr>
        </p:nvSpPr>
        <p:spPr/>
        <p:txBody>
          <a:bodyPr/>
          <a:lstStyle>
            <a:lvl1pPr>
              <a:lnSpc>
                <a:spcPct val="100000"/>
              </a:lnSpc>
              <a:defRPr/>
            </a:lvl1pPr>
          </a:lstStyle>
          <a:p>
            <a:endParaRPr lang="en-GB"/>
          </a:p>
        </p:txBody>
      </p:sp>
      <p:sp>
        <p:nvSpPr>
          <p:cNvPr id="9" name="Slide Number Placeholder 8">
            <a:extLst>
              <a:ext uri="{FF2B5EF4-FFF2-40B4-BE49-F238E27FC236}">
                <a16:creationId xmlns:a16="http://schemas.microsoft.com/office/drawing/2014/main" xmlns="" id="{F69DE8D6-BF8D-46B6-A107-F9199421CE2B}"/>
              </a:ext>
            </a:extLst>
          </p:cNvPr>
          <p:cNvSpPr>
            <a:spLocks noGrp="1"/>
          </p:cNvSpPr>
          <p:nvPr>
            <p:ph type="sldNum" sz="quarter" idx="23"/>
          </p:nvPr>
        </p:nvSpPr>
        <p:spPr/>
        <p:txBody>
          <a:bodyPr/>
          <a:lstStyle>
            <a:lvl1pPr>
              <a:lnSpc>
                <a:spcPct val="100000"/>
              </a:lnSpc>
              <a:defRPr/>
            </a:lvl1pPr>
          </a:lstStyle>
          <a:p>
            <a:fld id="{F8E47D07-9D1E-4FE9-B31A-2F5863681021}" type="slidenum">
              <a:rPr lang="en-GB" smtClean="0"/>
              <a:pPr/>
              <a:t>‹#›</a:t>
            </a:fld>
            <a:endParaRPr lang="en-GB"/>
          </a:p>
        </p:txBody>
      </p:sp>
      <p:cxnSp>
        <p:nvCxnSpPr>
          <p:cNvPr id="11" name="Straight Connector 10">
            <a:extLst>
              <a:ext uri="{FF2B5EF4-FFF2-40B4-BE49-F238E27FC236}">
                <a16:creationId xmlns:a16="http://schemas.microsoft.com/office/drawing/2014/main" xmlns="" id="{F7A7995C-40F8-42EE-BD46-96F566801178}"/>
              </a:ext>
            </a:extLst>
          </p:cNvPr>
          <p:cNvCxnSpPr>
            <a:cxnSpLocks/>
          </p:cNvCxnSpPr>
          <p:nvPr userDrawn="1"/>
        </p:nvCxnSpPr>
        <p:spPr>
          <a:xfrm>
            <a:off x="457263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DA9C47E-839A-46E7-B955-073295D84F7F}"/>
              </a:ext>
            </a:extLst>
          </p:cNvPr>
          <p:cNvCxnSpPr>
            <a:cxnSpLocks/>
          </p:cNvCxnSpPr>
          <p:nvPr userDrawn="1"/>
        </p:nvCxnSpPr>
        <p:spPr>
          <a:xfrm>
            <a:off x="6732389" y="1741714"/>
            <a:ext cx="0" cy="4259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xmlns="" id="{A1E51E90-FD4F-4EA7-9FD6-A88EC3FEEDDC}"/>
              </a:ext>
            </a:extLst>
          </p:cNvPr>
          <p:cNvSpPr>
            <a:spLocks noGrp="1"/>
          </p:cNvSpPr>
          <p:nvPr>
            <p:ph type="body" sz="quarter" idx="24" hasCustomPrompt="1"/>
          </p:nvPr>
        </p:nvSpPr>
        <p:spPr>
          <a:xfrm>
            <a:off x="2464595" y="1860559"/>
            <a:ext cx="2051447" cy="646331"/>
          </a:xfrm>
          <a:prstGeom prst="rect">
            <a:avLst/>
          </a:prstGeom>
        </p:spPr>
        <p:txBody>
          <a:bodyPr wrap="square" anchor="b" anchorCtr="0">
            <a:sp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21" name="Content Placeholder 3">
            <a:extLst>
              <a:ext uri="{FF2B5EF4-FFF2-40B4-BE49-F238E27FC236}">
                <a16:creationId xmlns:a16="http://schemas.microsoft.com/office/drawing/2014/main" xmlns="" id="{10106C56-60ED-41EC-BD2A-FDB9B53E1C18}"/>
              </a:ext>
            </a:extLst>
          </p:cNvPr>
          <p:cNvSpPr>
            <a:spLocks noGrp="1"/>
          </p:cNvSpPr>
          <p:nvPr>
            <p:ph sz="quarter" idx="25" hasCustomPrompt="1"/>
          </p:nvPr>
        </p:nvSpPr>
        <p:spPr>
          <a:xfrm>
            <a:off x="2463404" y="2570163"/>
            <a:ext cx="2052638" cy="3630612"/>
          </a:xfrm>
          <a:prstGeom prst="rect">
            <a:avLst/>
          </a:prstGeom>
        </p:spPr>
        <p:txBody>
          <a:bodyPr wrap="square">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2" name="Text Placeholder 11">
            <a:extLst>
              <a:ext uri="{FF2B5EF4-FFF2-40B4-BE49-F238E27FC236}">
                <a16:creationId xmlns:a16="http://schemas.microsoft.com/office/drawing/2014/main" xmlns="" id="{217A7646-8B12-4AE5-9EDC-1F06A8CF8C4F}"/>
              </a:ext>
            </a:extLst>
          </p:cNvPr>
          <p:cNvSpPr>
            <a:spLocks noGrp="1"/>
          </p:cNvSpPr>
          <p:nvPr>
            <p:ph type="body" sz="quarter" idx="26" hasCustomPrompt="1"/>
          </p:nvPr>
        </p:nvSpPr>
        <p:spPr>
          <a:xfrm>
            <a:off x="4624345" y="1860559"/>
            <a:ext cx="2051447" cy="646331"/>
          </a:xfrm>
          <a:prstGeom prst="rect">
            <a:avLst/>
          </a:prstGeom>
        </p:spPr>
        <p:txBody>
          <a:bodyPr wrap="square" anchor="b" anchorCtr="0">
            <a:sp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23" name="Content Placeholder 3">
            <a:extLst>
              <a:ext uri="{FF2B5EF4-FFF2-40B4-BE49-F238E27FC236}">
                <a16:creationId xmlns:a16="http://schemas.microsoft.com/office/drawing/2014/main" xmlns="" id="{33B9981B-E175-45D6-A51D-F0A0368267CF}"/>
              </a:ext>
            </a:extLst>
          </p:cNvPr>
          <p:cNvSpPr>
            <a:spLocks noGrp="1"/>
          </p:cNvSpPr>
          <p:nvPr>
            <p:ph sz="quarter" idx="27" hasCustomPrompt="1"/>
          </p:nvPr>
        </p:nvSpPr>
        <p:spPr>
          <a:xfrm>
            <a:off x="4623153" y="2570163"/>
            <a:ext cx="2052638" cy="3630612"/>
          </a:xfrm>
          <a:prstGeom prst="rect">
            <a:avLst/>
          </a:prstGeom>
        </p:spPr>
        <p:txBody>
          <a:bodyPr wrap="square">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4" name="Text Placeholder 11">
            <a:extLst>
              <a:ext uri="{FF2B5EF4-FFF2-40B4-BE49-F238E27FC236}">
                <a16:creationId xmlns:a16="http://schemas.microsoft.com/office/drawing/2014/main" xmlns="" id="{B83A3A7A-40FD-44D2-97D9-301EB15E7630}"/>
              </a:ext>
            </a:extLst>
          </p:cNvPr>
          <p:cNvSpPr>
            <a:spLocks noGrp="1"/>
          </p:cNvSpPr>
          <p:nvPr>
            <p:ph type="body" sz="quarter" idx="28" hasCustomPrompt="1"/>
          </p:nvPr>
        </p:nvSpPr>
        <p:spPr>
          <a:xfrm>
            <a:off x="6784094" y="1860559"/>
            <a:ext cx="2051447" cy="646331"/>
          </a:xfrm>
          <a:prstGeom prst="rect">
            <a:avLst/>
          </a:prstGeom>
        </p:spPr>
        <p:txBody>
          <a:bodyPr wrap="square" anchor="b" anchorCtr="0">
            <a:sp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25" name="Content Placeholder 3">
            <a:extLst>
              <a:ext uri="{FF2B5EF4-FFF2-40B4-BE49-F238E27FC236}">
                <a16:creationId xmlns:a16="http://schemas.microsoft.com/office/drawing/2014/main" xmlns="" id="{1AD7E49F-D41B-42DC-925D-998AFB2BB412}"/>
              </a:ext>
            </a:extLst>
          </p:cNvPr>
          <p:cNvSpPr>
            <a:spLocks noGrp="1"/>
          </p:cNvSpPr>
          <p:nvPr>
            <p:ph sz="quarter" idx="29" hasCustomPrompt="1"/>
          </p:nvPr>
        </p:nvSpPr>
        <p:spPr>
          <a:xfrm>
            <a:off x="6782903" y="2570163"/>
            <a:ext cx="2052638" cy="3630612"/>
          </a:xfrm>
          <a:prstGeom prst="rect">
            <a:avLst/>
          </a:prstGeom>
        </p:spPr>
        <p:txBody>
          <a:bodyPr wrap="square">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18" name="Text Placeholder 96">
            <a:extLst>
              <a:ext uri="{FF2B5EF4-FFF2-40B4-BE49-F238E27FC236}">
                <a16:creationId xmlns:a16="http://schemas.microsoft.com/office/drawing/2014/main" xmlns="" id="{D3E73C55-1C0C-4880-A0D4-FC480D06253C}"/>
              </a:ext>
            </a:extLst>
          </p:cNvPr>
          <p:cNvSpPr>
            <a:spLocks noGrp="1"/>
          </p:cNvSpPr>
          <p:nvPr>
            <p:ph type="body" sz="quarter" idx="111" hasCustomPrompt="1"/>
          </p:nvPr>
        </p:nvSpPr>
        <p:spPr>
          <a:xfrm>
            <a:off x="305992" y="6200775"/>
            <a:ext cx="7297340" cy="657225"/>
          </a:xfrm>
        </p:spPr>
        <p:txBody>
          <a:bodyPr anchor="b" anchorCtr="0">
            <a:noAutofit/>
          </a:bodyPr>
          <a:lstStyle>
            <a:lvl1pPr>
              <a:lnSpc>
                <a:spcPct val="100000"/>
              </a:lnSpc>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1123423620"/>
      </p:ext>
    </p:extLst>
  </p:cSld>
  <p:clrMapOvr>
    <a:masterClrMapping/>
  </p:clrMapOvr>
  <p:extLst>
    <p:ext uri="{DCECCB84-F9BA-43D5-87BE-67443E8EF086}">
      <p15:sldGuideLst xmlns:p15="http://schemas.microsoft.com/office/powerpoint/2012/main">
        <p15:guide id="5" pos="1980">
          <p15:clr>
            <a:srgbClr val="A4A3A4"/>
          </p15:clr>
        </p15:guide>
        <p15:guide id="6" pos="2071">
          <p15:clr>
            <a:srgbClr val="A4A3A4"/>
          </p15:clr>
        </p15:guide>
        <p15:guide id="11" orient="horz" pos="890">
          <p15:clr>
            <a:srgbClr val="C35EA4"/>
          </p15:clr>
        </p15:guide>
        <p15:guide id="12" orient="horz" pos="981">
          <p15:clr>
            <a:srgbClr val="C35EA4"/>
          </p15:clr>
        </p15:guide>
        <p15:guide id="13" pos="5700">
          <p15:clr>
            <a:srgbClr val="A4A3A4"/>
          </p15:clr>
        </p15:guide>
        <p15:guide id="14" pos="5609">
          <p15:clr>
            <a:srgbClr val="A4A3A4"/>
          </p15:clr>
        </p15:guide>
        <p15:guide id="15" pos="3795">
          <p15:clr>
            <a:srgbClr val="A4A3A4"/>
          </p15:clr>
        </p15:guide>
        <p15:guide id="16" pos="3885">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6" name="Date Placeholder 5">
            <a:extLst>
              <a:ext uri="{FF2B5EF4-FFF2-40B4-BE49-F238E27FC236}">
                <a16:creationId xmlns:a16="http://schemas.microsoft.com/office/drawing/2014/main" xmlns="" id="{98CF1364-95FC-4822-BD65-0519B5DD9BCE}"/>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xmlns="" id="{B7FF9A92-5BDB-40F9-8C9E-94BECF288EF4}"/>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cxnSp>
        <p:nvCxnSpPr>
          <p:cNvPr id="10" name="Straight Connector 9">
            <a:extLst>
              <a:ext uri="{FF2B5EF4-FFF2-40B4-BE49-F238E27FC236}">
                <a16:creationId xmlns:a16="http://schemas.microsoft.com/office/drawing/2014/main" xmlns="" id="{BD8AB9BA-443A-4985-908B-268C192E8231}"/>
              </a:ext>
            </a:extLst>
          </p:cNvPr>
          <p:cNvCxnSpPr>
            <a:cxnSpLocks/>
          </p:cNvCxnSpPr>
          <p:nvPr userDrawn="1"/>
        </p:nvCxnSpPr>
        <p:spPr>
          <a:xfrm>
            <a:off x="6000750" y="1741714"/>
            <a:ext cx="0" cy="4266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xmlns="" id="{6F9CD076-13C6-4629-A44D-60CE2274E081}"/>
              </a:ext>
            </a:extLst>
          </p:cNvPr>
          <p:cNvSpPr>
            <a:spLocks noGrp="1"/>
          </p:cNvSpPr>
          <p:nvPr>
            <p:ph type="body" sz="quarter" idx="16" hasCustomPrompt="1"/>
          </p:nvPr>
        </p:nvSpPr>
        <p:spPr>
          <a:xfrm>
            <a:off x="305990" y="2137558"/>
            <a:ext cx="5562601" cy="369332"/>
          </a:xfrm>
          <a:prstGeom prst="rect">
            <a:avLst/>
          </a:prstGeom>
        </p:spPr>
        <p:txBody>
          <a:bodyPr wrap="square" anchor="b" anchorCtr="0">
            <a:sp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14" name="Text Placeholder 11">
            <a:extLst>
              <a:ext uri="{FF2B5EF4-FFF2-40B4-BE49-F238E27FC236}">
                <a16:creationId xmlns:a16="http://schemas.microsoft.com/office/drawing/2014/main" xmlns="" id="{14A51F37-EAE8-4722-A437-30D09A72A9E9}"/>
              </a:ext>
            </a:extLst>
          </p:cNvPr>
          <p:cNvSpPr>
            <a:spLocks noGrp="1"/>
          </p:cNvSpPr>
          <p:nvPr>
            <p:ph type="body" sz="quarter" idx="18" hasCustomPrompt="1"/>
          </p:nvPr>
        </p:nvSpPr>
        <p:spPr>
          <a:xfrm>
            <a:off x="6143625" y="2137558"/>
            <a:ext cx="2688430" cy="369332"/>
          </a:xfrm>
          <a:prstGeom prst="rect">
            <a:avLst/>
          </a:prstGeom>
        </p:spPr>
        <p:txBody>
          <a:bodyPr anchor="b" anchorCtr="0">
            <a:sp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16" name="Text Placeholder 11">
            <a:extLst>
              <a:ext uri="{FF2B5EF4-FFF2-40B4-BE49-F238E27FC236}">
                <a16:creationId xmlns:a16="http://schemas.microsoft.com/office/drawing/2014/main" xmlns="" id="{9358968C-3784-44E4-B50E-21ED78D9EB9D}"/>
              </a:ext>
            </a:extLst>
          </p:cNvPr>
          <p:cNvSpPr>
            <a:spLocks noGrp="1"/>
          </p:cNvSpPr>
          <p:nvPr>
            <p:ph type="body" sz="quarter" idx="17" hasCustomPrompt="1"/>
          </p:nvPr>
        </p:nvSpPr>
        <p:spPr>
          <a:xfrm>
            <a:off x="6143625" y="2570391"/>
            <a:ext cx="2688430" cy="369332"/>
          </a:xfrm>
          <a:prstGeom prst="rect">
            <a:avLst/>
          </a:prstGeom>
        </p:spPr>
        <p:txBody>
          <a:bodyPr>
            <a:spAutoFit/>
          </a:bodyPr>
          <a:lstStyle>
            <a:lvl1pPr>
              <a:lnSpc>
                <a:spcPct val="100000"/>
              </a:lnSpc>
              <a:defRPr/>
            </a:lvl1pPr>
          </a:lstStyle>
          <a:p>
            <a:pPr lvl="0"/>
            <a:r>
              <a:rPr lang="en-US"/>
              <a:t>Click to add text. </a:t>
            </a:r>
          </a:p>
        </p:txBody>
      </p:sp>
      <p:sp>
        <p:nvSpPr>
          <p:cNvPr id="17" name="Content Placeholder 3">
            <a:extLst>
              <a:ext uri="{FF2B5EF4-FFF2-40B4-BE49-F238E27FC236}">
                <a16:creationId xmlns:a16="http://schemas.microsoft.com/office/drawing/2014/main" xmlns="" id="{F450BB10-EDA8-4244-8CBF-7F1645357D50}"/>
              </a:ext>
            </a:extLst>
          </p:cNvPr>
          <p:cNvSpPr>
            <a:spLocks noGrp="1"/>
          </p:cNvSpPr>
          <p:nvPr>
            <p:ph sz="quarter" idx="20" hasCustomPrompt="1"/>
          </p:nvPr>
        </p:nvSpPr>
        <p:spPr>
          <a:xfrm>
            <a:off x="305989" y="2570164"/>
            <a:ext cx="5562602" cy="3438107"/>
          </a:xfrm>
          <a:prstGeom prst="rect">
            <a:avLst/>
          </a:prstGeom>
        </p:spPr>
        <p:txBody>
          <a:bodyPr wrap="square">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19" name="Text Placeholder 18">
            <a:extLst>
              <a:ext uri="{FF2B5EF4-FFF2-40B4-BE49-F238E27FC236}">
                <a16:creationId xmlns:a16="http://schemas.microsoft.com/office/drawing/2014/main" xmlns="" id="{3E4F4DDF-A4CE-45BB-8E5D-A5AB679089ED}"/>
              </a:ext>
            </a:extLst>
          </p:cNvPr>
          <p:cNvSpPr>
            <a:spLocks noGrp="1"/>
          </p:cNvSpPr>
          <p:nvPr>
            <p:ph type="body" sz="quarter" idx="22" hasCustomPrompt="1"/>
          </p:nvPr>
        </p:nvSpPr>
        <p:spPr>
          <a:xfrm>
            <a:off x="6733189" y="3995870"/>
            <a:ext cx="15093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13" name="Text Placeholder 96">
            <a:extLst>
              <a:ext uri="{FF2B5EF4-FFF2-40B4-BE49-F238E27FC236}">
                <a16:creationId xmlns:a16="http://schemas.microsoft.com/office/drawing/2014/main" xmlns="" id="{C07CECA8-840E-4BBC-A94E-0D507EF6B6B9}"/>
              </a:ext>
            </a:extLst>
          </p:cNvPr>
          <p:cNvSpPr>
            <a:spLocks noGrp="1"/>
          </p:cNvSpPr>
          <p:nvPr>
            <p:ph type="body" sz="quarter" idx="111" hasCustomPrompt="1"/>
          </p:nvPr>
        </p:nvSpPr>
        <p:spPr>
          <a:xfrm>
            <a:off x="305992" y="6200775"/>
            <a:ext cx="7297340" cy="657225"/>
          </a:xfrm>
        </p:spPr>
        <p:txBody>
          <a:bodyPr anchor="b" anchorCtr="0">
            <a:noAutofit/>
          </a:bodyPr>
          <a:lstStyle>
            <a:lvl1pPr>
              <a:lnSpc>
                <a:spcPct val="100000"/>
              </a:lnSpc>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1012343246"/>
      </p:ext>
    </p:extLst>
  </p:cSld>
  <p:clrMapOvr>
    <a:masterClrMapping/>
  </p:clrMapOvr>
  <p:extLst>
    <p:ext uri="{DCECCB84-F9BA-43D5-87BE-67443E8EF086}">
      <p15:sldGuideLst xmlns:p15="http://schemas.microsoft.com/office/powerpoint/2012/main">
        <p15:guide id="7" pos="4929">
          <p15:clr>
            <a:srgbClr val="A4A3A4"/>
          </p15:clr>
        </p15:guide>
        <p15:guide id="8" pos="5155">
          <p15:clr>
            <a:srgbClr val="A4A3A4"/>
          </p15:clr>
        </p15:guide>
        <p15:guide id="11" orient="horz" pos="890">
          <p15:clr>
            <a:srgbClr val="C35EA4"/>
          </p15:clr>
        </p15:guide>
        <p15:guide id="12" orient="horz" pos="981">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3 R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xmlns="" id="{6F9CD076-13C6-4629-A44D-60CE2274E081}"/>
              </a:ext>
            </a:extLst>
          </p:cNvPr>
          <p:cNvSpPr>
            <a:spLocks noGrp="1"/>
          </p:cNvSpPr>
          <p:nvPr>
            <p:ph type="body" sz="quarter" idx="16" hasCustomPrompt="1"/>
          </p:nvPr>
        </p:nvSpPr>
        <p:spPr>
          <a:xfrm>
            <a:off x="3251595" y="2137558"/>
            <a:ext cx="5580460" cy="369332"/>
          </a:xfrm>
          <a:prstGeom prst="rect">
            <a:avLst/>
          </a:prstGeom>
        </p:spPr>
        <p:txBody>
          <a:bodyPr anchor="b" anchorCtr="0">
            <a:spAutoFit/>
          </a:bodyPr>
          <a:lstStyle>
            <a:lvl1pPr marL="0" indent="0">
              <a:lnSpc>
                <a:spcPct val="100000"/>
              </a:lnSpc>
              <a:buNone/>
              <a:defRPr b="1">
                <a:solidFill>
                  <a:schemeClr val="accent1"/>
                </a:solidFill>
              </a:defRPr>
            </a:lvl1pPr>
            <a:lvl2pPr marL="0" indent="0">
              <a:buNone/>
              <a:defRPr/>
            </a:lvl2pPr>
          </a:lstStyle>
          <a:p>
            <a:pPr lvl="0"/>
            <a:r>
              <a:rPr lang="en-US"/>
              <a:t>Click to add heading</a:t>
            </a:r>
          </a:p>
        </p:txBody>
      </p:sp>
      <p:sp>
        <p:nvSpPr>
          <p:cNvPr id="2" name="Title 1">
            <a:extLst>
              <a:ext uri="{FF2B5EF4-FFF2-40B4-BE49-F238E27FC236}">
                <a16:creationId xmlns:a16="http://schemas.microsoft.com/office/drawing/2014/main" xmlns="" id="{2D9635B2-3D27-4FA3-B863-05E4C9624AB6}"/>
              </a:ext>
            </a:extLst>
          </p:cNvPr>
          <p:cNvSpPr>
            <a:spLocks noGrp="1"/>
          </p:cNvSpPr>
          <p:nvPr>
            <p:ph type="title" hasCustomPrompt="1"/>
          </p:nvPr>
        </p:nvSpPr>
        <p:spPr>
          <a:xfrm>
            <a:off x="305991" y="404813"/>
            <a:ext cx="8532019" cy="1007427"/>
          </a:xfrm>
        </p:spPr>
        <p:txBody>
          <a:bodyPr/>
          <a:lstStyle>
            <a:lvl1pPr>
              <a:lnSpc>
                <a:spcPct val="100000"/>
              </a:lnSpc>
              <a:defRPr/>
            </a:lvl1pPr>
          </a:lstStyle>
          <a:p>
            <a:r>
              <a:rPr lang="en-US"/>
              <a:t>Click to enter title here</a:t>
            </a:r>
          </a:p>
        </p:txBody>
      </p:sp>
      <p:sp>
        <p:nvSpPr>
          <p:cNvPr id="6" name="Date Placeholder 5">
            <a:extLst>
              <a:ext uri="{FF2B5EF4-FFF2-40B4-BE49-F238E27FC236}">
                <a16:creationId xmlns:a16="http://schemas.microsoft.com/office/drawing/2014/main" xmlns="" id="{98CF1364-95FC-4822-BD65-0519B5DD9BCE}"/>
              </a:ext>
            </a:extLst>
          </p:cNvPr>
          <p:cNvSpPr>
            <a:spLocks noGrp="1"/>
          </p:cNvSpPr>
          <p:nvPr>
            <p:ph type="dt" sz="half" idx="1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xmlns="" id="{B7FF9A92-5BDB-40F9-8C9E-94BECF288EF4}"/>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cxnSp>
        <p:nvCxnSpPr>
          <p:cNvPr id="10" name="Straight Connector 9">
            <a:extLst>
              <a:ext uri="{FF2B5EF4-FFF2-40B4-BE49-F238E27FC236}">
                <a16:creationId xmlns:a16="http://schemas.microsoft.com/office/drawing/2014/main" xmlns="" id="{BD8AB9BA-443A-4985-908B-268C192E8231}"/>
              </a:ext>
            </a:extLst>
          </p:cNvPr>
          <p:cNvCxnSpPr>
            <a:cxnSpLocks/>
          </p:cNvCxnSpPr>
          <p:nvPr userDrawn="1"/>
        </p:nvCxnSpPr>
        <p:spPr>
          <a:xfrm>
            <a:off x="3113485" y="1749236"/>
            <a:ext cx="0" cy="4259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1">
            <a:extLst>
              <a:ext uri="{FF2B5EF4-FFF2-40B4-BE49-F238E27FC236}">
                <a16:creationId xmlns:a16="http://schemas.microsoft.com/office/drawing/2014/main" xmlns="" id="{48D4EF0D-A9CE-4E45-B1B3-BB585A7CD1D9}"/>
              </a:ext>
            </a:extLst>
          </p:cNvPr>
          <p:cNvSpPr>
            <a:spLocks noGrp="1"/>
          </p:cNvSpPr>
          <p:nvPr>
            <p:ph type="body" sz="quarter" idx="17" hasCustomPrompt="1"/>
          </p:nvPr>
        </p:nvSpPr>
        <p:spPr>
          <a:xfrm>
            <a:off x="305991" y="2570391"/>
            <a:ext cx="2672954" cy="369332"/>
          </a:xfrm>
          <a:prstGeom prst="rect">
            <a:avLst/>
          </a:prstGeom>
        </p:spPr>
        <p:txBody>
          <a:bodyPr wrap="square">
            <a:spAutoFit/>
          </a:bodyPr>
          <a:lstStyle>
            <a:lvl1pPr>
              <a:lnSpc>
                <a:spcPct val="100000"/>
              </a:lnSpc>
              <a:defRPr/>
            </a:lvl1pPr>
          </a:lstStyle>
          <a:p>
            <a:pPr lvl="0"/>
            <a:r>
              <a:rPr lang="en-US"/>
              <a:t>Click to add text. </a:t>
            </a:r>
          </a:p>
        </p:txBody>
      </p:sp>
      <p:sp>
        <p:nvSpPr>
          <p:cNvPr id="14" name="Text Placeholder 11">
            <a:extLst>
              <a:ext uri="{FF2B5EF4-FFF2-40B4-BE49-F238E27FC236}">
                <a16:creationId xmlns:a16="http://schemas.microsoft.com/office/drawing/2014/main" xmlns="" id="{14A51F37-EAE8-4722-A437-30D09A72A9E9}"/>
              </a:ext>
            </a:extLst>
          </p:cNvPr>
          <p:cNvSpPr>
            <a:spLocks noGrp="1"/>
          </p:cNvSpPr>
          <p:nvPr>
            <p:ph type="body" sz="quarter" idx="18" hasCustomPrompt="1"/>
          </p:nvPr>
        </p:nvSpPr>
        <p:spPr>
          <a:xfrm>
            <a:off x="305991" y="2137558"/>
            <a:ext cx="2672954" cy="369332"/>
          </a:xfrm>
          <a:prstGeom prst="rect">
            <a:avLst/>
          </a:prstGeom>
        </p:spPr>
        <p:txBody>
          <a:bodyPr wrap="square" anchor="b" anchorCtr="0">
            <a:spAutoFit/>
          </a:bodyPr>
          <a:lstStyle>
            <a:lvl1pPr marL="0" indent="0">
              <a:lnSpc>
                <a:spcPct val="100000"/>
              </a:lnSpc>
              <a:buNone/>
              <a:defRPr b="1">
                <a:solidFill>
                  <a:schemeClr val="accent1"/>
                </a:solidFill>
              </a:defRPr>
            </a:lvl1pPr>
            <a:lvl2pPr marL="0" indent="0">
              <a:buNone/>
              <a:defRPr/>
            </a:lvl2pPr>
          </a:lstStyle>
          <a:p>
            <a:pPr lvl="0"/>
            <a:r>
              <a:rPr lang="en-US" dirty="0"/>
              <a:t>Click to add heading</a:t>
            </a:r>
          </a:p>
        </p:txBody>
      </p:sp>
      <p:sp>
        <p:nvSpPr>
          <p:cNvPr id="17" name="Content Placeholder 3">
            <a:extLst>
              <a:ext uri="{FF2B5EF4-FFF2-40B4-BE49-F238E27FC236}">
                <a16:creationId xmlns:a16="http://schemas.microsoft.com/office/drawing/2014/main" xmlns="" id="{E9D64AEF-AC5B-4ACA-95B3-7DD2AC9A9709}"/>
              </a:ext>
            </a:extLst>
          </p:cNvPr>
          <p:cNvSpPr>
            <a:spLocks noGrp="1"/>
          </p:cNvSpPr>
          <p:nvPr>
            <p:ph sz="quarter" idx="20" hasCustomPrompt="1"/>
          </p:nvPr>
        </p:nvSpPr>
        <p:spPr>
          <a:xfrm>
            <a:off x="3251602" y="2570164"/>
            <a:ext cx="5580452" cy="3438107"/>
          </a:xfrm>
          <a:prstGeom prst="rect">
            <a:avLst/>
          </a:prstGeom>
        </p:spPr>
        <p:txBody>
          <a:bodyPr>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content. When pasting copy from other slides, be sure to right-click and choose ‘Keep text only’.</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xmlns="" id="{0B389EFA-BE5F-4B72-ACD5-3C006758495E}"/>
              </a:ext>
            </a:extLst>
          </p:cNvPr>
          <p:cNvSpPr>
            <a:spLocks noGrp="1"/>
          </p:cNvSpPr>
          <p:nvPr>
            <p:ph type="body" sz="quarter" idx="22" hasCustomPrompt="1"/>
          </p:nvPr>
        </p:nvSpPr>
        <p:spPr>
          <a:xfrm>
            <a:off x="895555" y="3995870"/>
            <a:ext cx="1509300" cy="2012400"/>
          </a:xfrm>
          <a:custGeom>
            <a:avLst/>
            <a:gdLst>
              <a:gd name="connsiteX0" fmla="*/ 1006200 w 2012400"/>
              <a:gd name="connsiteY0" fmla="*/ 0 h 2012400"/>
              <a:gd name="connsiteX1" fmla="*/ 2012400 w 2012400"/>
              <a:gd name="connsiteY1" fmla="*/ 1006200 h 2012400"/>
              <a:gd name="connsiteX2" fmla="*/ 1006200 w 2012400"/>
              <a:gd name="connsiteY2" fmla="*/ 2012400 h 2012400"/>
              <a:gd name="connsiteX3" fmla="*/ 0 w 2012400"/>
              <a:gd name="connsiteY3" fmla="*/ 1006200 h 2012400"/>
              <a:gd name="connsiteX4" fmla="*/ 1006200 w 2012400"/>
              <a:gd name="connsiteY4" fmla="*/ 0 h 201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400" h="2012400">
                <a:moveTo>
                  <a:pt x="1006200" y="0"/>
                </a:moveTo>
                <a:cubicBezTo>
                  <a:pt x="1561909" y="0"/>
                  <a:pt x="2012400" y="450491"/>
                  <a:pt x="2012400" y="1006200"/>
                </a:cubicBezTo>
                <a:cubicBezTo>
                  <a:pt x="2012400" y="1561909"/>
                  <a:pt x="1561909" y="2012400"/>
                  <a:pt x="1006200" y="2012400"/>
                </a:cubicBezTo>
                <a:cubicBezTo>
                  <a:pt x="450491" y="2012400"/>
                  <a:pt x="0" y="1561909"/>
                  <a:pt x="0" y="1006200"/>
                </a:cubicBezTo>
                <a:cubicBezTo>
                  <a:pt x="0" y="450491"/>
                  <a:pt x="450491" y="0"/>
                  <a:pt x="1006200" y="0"/>
                </a:cubicBezTo>
                <a:close/>
              </a:path>
            </a:pathLst>
          </a:custGeom>
          <a:solidFill>
            <a:schemeClr val="accent1"/>
          </a:solidFill>
        </p:spPr>
        <p:txBody>
          <a:bodyPr wrap="square" lIns="0" tIns="0" rIns="0" bIns="0" anchor="ctr" anchorCtr="0">
            <a:normAutofit/>
          </a:bodyPr>
          <a:lstStyle>
            <a:lvl1pPr marL="0" indent="0" algn="ctr">
              <a:lnSpc>
                <a:spcPct val="100000"/>
              </a:lnSpc>
              <a:buNone/>
              <a:defRPr>
                <a:solidFill>
                  <a:schemeClr val="bg1"/>
                </a:solidFill>
                <a:latin typeface="+mj-lt"/>
              </a:defRPr>
            </a:lvl1pPr>
          </a:lstStyle>
          <a:p>
            <a:pPr lvl="0"/>
            <a:r>
              <a:rPr lang="en-US"/>
              <a:t>Click to add callout or key figure</a:t>
            </a:r>
          </a:p>
        </p:txBody>
      </p:sp>
      <p:sp>
        <p:nvSpPr>
          <p:cNvPr id="16" name="Text Placeholder 96">
            <a:extLst>
              <a:ext uri="{FF2B5EF4-FFF2-40B4-BE49-F238E27FC236}">
                <a16:creationId xmlns:a16="http://schemas.microsoft.com/office/drawing/2014/main" xmlns="" id="{778D2AE8-C71F-4A8C-8D51-3B3AAAF70E51}"/>
              </a:ext>
            </a:extLst>
          </p:cNvPr>
          <p:cNvSpPr>
            <a:spLocks noGrp="1"/>
          </p:cNvSpPr>
          <p:nvPr>
            <p:ph type="body" sz="quarter" idx="111" hasCustomPrompt="1"/>
          </p:nvPr>
        </p:nvSpPr>
        <p:spPr>
          <a:xfrm>
            <a:off x="305992" y="6200775"/>
            <a:ext cx="7297340" cy="657225"/>
          </a:xfrm>
        </p:spPr>
        <p:txBody>
          <a:bodyPr anchor="b" anchorCtr="0">
            <a:noAutofit/>
          </a:bodyPr>
          <a:lstStyle>
            <a:lvl1pPr>
              <a:lnSpc>
                <a:spcPct val="100000"/>
              </a:lnSpc>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1369076202"/>
      </p:ext>
    </p:extLst>
  </p:cSld>
  <p:clrMapOvr>
    <a:masterClrMapping/>
  </p:clrMapOvr>
  <p:extLst>
    <p:ext uri="{DCECCB84-F9BA-43D5-87BE-67443E8EF086}">
      <p15:sldGuideLst xmlns:p15="http://schemas.microsoft.com/office/powerpoint/2012/main">
        <p15:guide id="3" pos="2502">
          <p15:clr>
            <a:srgbClr val="A4A3A4"/>
          </p15:clr>
        </p15:guide>
        <p15:guide id="4" pos="2729">
          <p15:clr>
            <a:srgbClr val="A4A3A4"/>
          </p15:clr>
        </p15:guide>
        <p15:guide id="11" orient="horz" pos="890">
          <p15:clr>
            <a:srgbClr val="C35EA4"/>
          </p15:clr>
        </p15:guide>
        <p15:guide id="12" orient="horz" pos="981">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D5B1D31A-1072-4488-8176-064D101F59B2}"/>
              </a:ext>
            </a:extLst>
          </p:cNvPr>
          <p:cNvSpPr>
            <a:spLocks noGrp="1"/>
          </p:cNvSpPr>
          <p:nvPr>
            <p:ph type="body" sz="quarter" idx="15" hasCustomPrompt="1"/>
          </p:nvPr>
        </p:nvSpPr>
        <p:spPr>
          <a:xfrm>
            <a:off x="305990" y="2559050"/>
            <a:ext cx="8532020" cy="2876550"/>
          </a:xfrm>
          <a:noFill/>
          <a:ln>
            <a:solidFill>
              <a:schemeClr val="accent1"/>
            </a:solidFill>
          </a:ln>
        </p:spPr>
        <p:txBody>
          <a:bodyPr lIns="180000" tIns="180000" rIns="180000" bIns="180000">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 name="Title 1">
            <a:extLst>
              <a:ext uri="{FF2B5EF4-FFF2-40B4-BE49-F238E27FC236}">
                <a16:creationId xmlns:a16="http://schemas.microsoft.com/office/drawing/2014/main" xmlns=""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xmlns="" id="{2CAD35DC-4ECF-4C00-A17E-91E10762897F}"/>
              </a:ext>
            </a:extLst>
          </p:cNvPr>
          <p:cNvSpPr>
            <a:spLocks noGrp="1"/>
          </p:cNvSpPr>
          <p:nvPr>
            <p:ph type="body" sz="quarter" idx="13" hasCustomPrompt="1"/>
          </p:nvPr>
        </p:nvSpPr>
        <p:spPr>
          <a:xfrm>
            <a:off x="306553" y="1741713"/>
            <a:ext cx="8532020"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6" name="Date Placeholder 5">
            <a:extLst>
              <a:ext uri="{FF2B5EF4-FFF2-40B4-BE49-F238E27FC236}">
                <a16:creationId xmlns:a16="http://schemas.microsoft.com/office/drawing/2014/main" xmlns="" id="{9013136D-000F-468E-82F7-78627545D641}"/>
              </a:ext>
            </a:extLst>
          </p:cNvPr>
          <p:cNvSpPr>
            <a:spLocks noGrp="1"/>
          </p:cNvSpPr>
          <p:nvPr>
            <p:ph type="dt" sz="half" idx="16"/>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xmlns="" id="{D62F3963-DA4D-4494-BBE3-B9E276AB4C0D}"/>
              </a:ext>
            </a:extLst>
          </p:cNvPr>
          <p:cNvSpPr>
            <a:spLocks noGrp="1"/>
          </p:cNvSpPr>
          <p:nvPr>
            <p:ph type="sldNum" sz="quarter" idx="18"/>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xmlns="" id="{ADE2FC00-C8CB-4E19-BA1A-C2DF3D5D8C10}"/>
              </a:ext>
            </a:extLst>
          </p:cNvPr>
          <p:cNvSpPr>
            <a:spLocks noGrp="1"/>
          </p:cNvSpPr>
          <p:nvPr>
            <p:ph type="body" sz="quarter" idx="111" hasCustomPrompt="1"/>
          </p:nvPr>
        </p:nvSpPr>
        <p:spPr>
          <a:xfrm>
            <a:off x="305992" y="6200775"/>
            <a:ext cx="7297340" cy="657225"/>
          </a:xfrm>
        </p:spPr>
        <p:txBody>
          <a:bodyPr anchor="b" anchorCtr="0">
            <a:noAutofit/>
          </a:bodyPr>
          <a:lstStyle>
            <a:lvl1pPr>
              <a:lnSpc>
                <a:spcPct val="100000"/>
              </a:lnSpc>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847606247"/>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D5B1D31A-1072-4488-8176-064D101F59B2}"/>
              </a:ext>
            </a:extLst>
          </p:cNvPr>
          <p:cNvSpPr>
            <a:spLocks noGrp="1"/>
          </p:cNvSpPr>
          <p:nvPr>
            <p:ph type="body" sz="quarter" idx="15" hasCustomPrompt="1"/>
          </p:nvPr>
        </p:nvSpPr>
        <p:spPr>
          <a:xfrm>
            <a:off x="305991" y="2559050"/>
            <a:ext cx="4184483" cy="2876550"/>
          </a:xfrm>
          <a:noFill/>
          <a:ln>
            <a:solidFill>
              <a:schemeClr val="accent1"/>
            </a:solidFill>
          </a:ln>
        </p:spPr>
        <p:txBody>
          <a:bodyPr lIns="180000" tIns="180000" rIns="180000" bIns="180000">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 name="Title 1">
            <a:extLst>
              <a:ext uri="{FF2B5EF4-FFF2-40B4-BE49-F238E27FC236}">
                <a16:creationId xmlns:a16="http://schemas.microsoft.com/office/drawing/2014/main" xmlns=""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3" name="Date Placeholder 2">
            <a:extLst>
              <a:ext uri="{FF2B5EF4-FFF2-40B4-BE49-F238E27FC236}">
                <a16:creationId xmlns:a16="http://schemas.microsoft.com/office/drawing/2014/main" xmlns="" id="{7CD3461D-2D14-40AF-A11E-E32A29AD5DDA}"/>
              </a:ext>
            </a:extLst>
          </p:cNvPr>
          <p:cNvSpPr>
            <a:spLocks noGrp="1"/>
          </p:cNvSpPr>
          <p:nvPr>
            <p:ph type="dt" sz="half" idx="10"/>
          </p:nvPr>
        </p:nvSpPr>
        <p:spPr/>
        <p:txBody>
          <a:bodyPr/>
          <a:lstStyle>
            <a:lvl1pPr>
              <a:lnSpc>
                <a:spcPct val="100000"/>
              </a:lnSpc>
              <a:defRPr/>
            </a:lvl1pPr>
          </a:lstStyle>
          <a:p>
            <a:endParaRPr lang="en-GB"/>
          </a:p>
        </p:txBody>
      </p:sp>
      <p:sp>
        <p:nvSpPr>
          <p:cNvPr id="5" name="Slide Number Placeholder 4">
            <a:extLst>
              <a:ext uri="{FF2B5EF4-FFF2-40B4-BE49-F238E27FC236}">
                <a16:creationId xmlns:a16="http://schemas.microsoft.com/office/drawing/2014/main" xmlns="" id="{F8382FB9-7D18-4174-9B0A-336A77C9A80A}"/>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a:p>
        </p:txBody>
      </p:sp>
      <p:sp>
        <p:nvSpPr>
          <p:cNvPr id="15" name="Text Placeholder 14">
            <a:extLst>
              <a:ext uri="{FF2B5EF4-FFF2-40B4-BE49-F238E27FC236}">
                <a16:creationId xmlns:a16="http://schemas.microsoft.com/office/drawing/2014/main" xmlns="" id="{2CAD35DC-4ECF-4C00-A17E-91E10762897F}"/>
              </a:ext>
            </a:extLst>
          </p:cNvPr>
          <p:cNvSpPr>
            <a:spLocks noGrp="1"/>
          </p:cNvSpPr>
          <p:nvPr>
            <p:ph type="body" sz="quarter" idx="13" hasCustomPrompt="1"/>
          </p:nvPr>
        </p:nvSpPr>
        <p:spPr>
          <a:xfrm>
            <a:off x="306554" y="1741713"/>
            <a:ext cx="4184483"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xmlns="" id="{10B4C999-11DB-49A6-8AB3-B2F9DC1BC18C}"/>
              </a:ext>
            </a:extLst>
          </p:cNvPr>
          <p:cNvSpPr>
            <a:spLocks noGrp="1"/>
          </p:cNvSpPr>
          <p:nvPr>
            <p:ph type="body" sz="quarter" idx="16" hasCustomPrompt="1"/>
          </p:nvPr>
        </p:nvSpPr>
        <p:spPr>
          <a:xfrm>
            <a:off x="4652400" y="2559050"/>
            <a:ext cx="4185210" cy="2876550"/>
          </a:xfrm>
          <a:noFill/>
          <a:ln>
            <a:solidFill>
              <a:schemeClr val="tx2"/>
            </a:solidFill>
          </a:ln>
        </p:spPr>
        <p:txBody>
          <a:bodyPr lIns="180000" tIns="180000" rIns="180000" bIns="180000">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0" name="Text Placeholder 14">
            <a:extLst>
              <a:ext uri="{FF2B5EF4-FFF2-40B4-BE49-F238E27FC236}">
                <a16:creationId xmlns:a16="http://schemas.microsoft.com/office/drawing/2014/main" xmlns="" id="{A536223E-63F7-4E44-BC93-B6626BCFEB33}"/>
              </a:ext>
            </a:extLst>
          </p:cNvPr>
          <p:cNvSpPr>
            <a:spLocks noGrp="1"/>
          </p:cNvSpPr>
          <p:nvPr>
            <p:ph type="body" sz="quarter" idx="17" hasCustomPrompt="1"/>
          </p:nvPr>
        </p:nvSpPr>
        <p:spPr>
          <a:xfrm>
            <a:off x="4652963" y="1741713"/>
            <a:ext cx="4185210"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0" name="Text Placeholder 96">
            <a:extLst>
              <a:ext uri="{FF2B5EF4-FFF2-40B4-BE49-F238E27FC236}">
                <a16:creationId xmlns:a16="http://schemas.microsoft.com/office/drawing/2014/main" xmlns="" id="{2637D735-30A5-485A-99EE-308975B4856D}"/>
              </a:ext>
            </a:extLst>
          </p:cNvPr>
          <p:cNvSpPr>
            <a:spLocks noGrp="1"/>
          </p:cNvSpPr>
          <p:nvPr>
            <p:ph type="body" sz="quarter" idx="111" hasCustomPrompt="1"/>
          </p:nvPr>
        </p:nvSpPr>
        <p:spPr>
          <a:xfrm>
            <a:off x="305992" y="6200775"/>
            <a:ext cx="7297340" cy="657225"/>
          </a:xfrm>
        </p:spPr>
        <p:txBody>
          <a:bodyPr anchor="b" anchorCtr="0">
            <a:noAutofit/>
          </a:bodyPr>
          <a:lstStyle>
            <a:lvl1pPr>
              <a:lnSpc>
                <a:spcPct val="100000"/>
              </a:lnSpc>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2363888337"/>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3772">
          <p15:clr>
            <a:srgbClr val="A4A3A4"/>
          </p15:clr>
        </p15:guide>
        <p15:guide id="4" pos="3908">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D5B1D31A-1072-4488-8176-064D101F59B2}"/>
              </a:ext>
            </a:extLst>
          </p:cNvPr>
          <p:cNvSpPr>
            <a:spLocks noGrp="1"/>
          </p:cNvSpPr>
          <p:nvPr>
            <p:ph type="body" sz="quarter" idx="15" hasCustomPrompt="1"/>
          </p:nvPr>
        </p:nvSpPr>
        <p:spPr>
          <a:xfrm>
            <a:off x="305991" y="2559050"/>
            <a:ext cx="2780737" cy="2876550"/>
          </a:xfrm>
          <a:noFill/>
          <a:ln>
            <a:solidFill>
              <a:schemeClr val="accent1"/>
            </a:solidFill>
          </a:ln>
        </p:spPr>
        <p:txBody>
          <a:bodyPr lIns="180000" tIns="180000" rIns="180000" bIns="180000">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 name="Title 1">
            <a:extLst>
              <a:ext uri="{FF2B5EF4-FFF2-40B4-BE49-F238E27FC236}">
                <a16:creationId xmlns:a16="http://schemas.microsoft.com/office/drawing/2014/main" xmlns=""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xmlns="" id="{2CAD35DC-4ECF-4C00-A17E-91E10762897F}"/>
              </a:ext>
            </a:extLst>
          </p:cNvPr>
          <p:cNvSpPr>
            <a:spLocks noGrp="1"/>
          </p:cNvSpPr>
          <p:nvPr>
            <p:ph type="body" sz="quarter" idx="13" hasCustomPrompt="1"/>
          </p:nvPr>
        </p:nvSpPr>
        <p:spPr>
          <a:xfrm>
            <a:off x="306554" y="1741713"/>
            <a:ext cx="2780737"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19" name="Text Placeholder 17">
            <a:extLst>
              <a:ext uri="{FF2B5EF4-FFF2-40B4-BE49-F238E27FC236}">
                <a16:creationId xmlns:a16="http://schemas.microsoft.com/office/drawing/2014/main" xmlns="" id="{10B4C999-11DB-49A6-8AB3-B2F9DC1BC18C}"/>
              </a:ext>
            </a:extLst>
          </p:cNvPr>
          <p:cNvSpPr>
            <a:spLocks noGrp="1"/>
          </p:cNvSpPr>
          <p:nvPr>
            <p:ph type="body" sz="quarter" idx="16" hasCustomPrompt="1"/>
          </p:nvPr>
        </p:nvSpPr>
        <p:spPr>
          <a:xfrm>
            <a:off x="3167690" y="2559050"/>
            <a:ext cx="2807494" cy="2876550"/>
          </a:xfrm>
          <a:noFill/>
          <a:ln>
            <a:solidFill>
              <a:schemeClr val="tx2"/>
            </a:solidFill>
          </a:ln>
        </p:spPr>
        <p:txBody>
          <a:bodyPr lIns="180000" tIns="180000" rIns="180000" bIns="180000">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0" name="Text Placeholder 14">
            <a:extLst>
              <a:ext uri="{FF2B5EF4-FFF2-40B4-BE49-F238E27FC236}">
                <a16:creationId xmlns:a16="http://schemas.microsoft.com/office/drawing/2014/main" xmlns="" id="{A536223E-63F7-4E44-BC93-B6626BCFEB33}"/>
              </a:ext>
            </a:extLst>
          </p:cNvPr>
          <p:cNvSpPr>
            <a:spLocks noGrp="1"/>
          </p:cNvSpPr>
          <p:nvPr>
            <p:ph type="body" sz="quarter" idx="17" hasCustomPrompt="1"/>
          </p:nvPr>
        </p:nvSpPr>
        <p:spPr>
          <a:xfrm>
            <a:off x="3168253" y="1741713"/>
            <a:ext cx="2807494"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a:t>Click to add heading</a:t>
            </a:r>
          </a:p>
        </p:txBody>
      </p:sp>
      <p:sp>
        <p:nvSpPr>
          <p:cNvPr id="21" name="Text Placeholder 17">
            <a:extLst>
              <a:ext uri="{FF2B5EF4-FFF2-40B4-BE49-F238E27FC236}">
                <a16:creationId xmlns:a16="http://schemas.microsoft.com/office/drawing/2014/main" xmlns="" id="{B8A0AAAB-DFCF-4F8D-90DA-DBD02013396C}"/>
              </a:ext>
            </a:extLst>
          </p:cNvPr>
          <p:cNvSpPr>
            <a:spLocks noGrp="1"/>
          </p:cNvSpPr>
          <p:nvPr>
            <p:ph type="body" sz="quarter" idx="18" hasCustomPrompt="1"/>
          </p:nvPr>
        </p:nvSpPr>
        <p:spPr>
          <a:xfrm>
            <a:off x="6056147" y="2559050"/>
            <a:ext cx="2781862"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solidFill>
                  <a:schemeClr val="tx1"/>
                </a:solidFill>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2" name="Text Placeholder 14">
            <a:extLst>
              <a:ext uri="{FF2B5EF4-FFF2-40B4-BE49-F238E27FC236}">
                <a16:creationId xmlns:a16="http://schemas.microsoft.com/office/drawing/2014/main" xmlns="" id="{489FFBF6-0D3D-4034-B412-EABCE7228008}"/>
              </a:ext>
            </a:extLst>
          </p:cNvPr>
          <p:cNvSpPr>
            <a:spLocks noGrp="1"/>
          </p:cNvSpPr>
          <p:nvPr>
            <p:ph type="body" sz="quarter" idx="19" hasCustomPrompt="1"/>
          </p:nvPr>
        </p:nvSpPr>
        <p:spPr>
          <a:xfrm>
            <a:off x="6056710" y="1741713"/>
            <a:ext cx="2781862"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a:t>Click to add heading</a:t>
            </a:r>
          </a:p>
        </p:txBody>
      </p:sp>
      <p:sp>
        <p:nvSpPr>
          <p:cNvPr id="6" name="Date Placeholder 5">
            <a:extLst>
              <a:ext uri="{FF2B5EF4-FFF2-40B4-BE49-F238E27FC236}">
                <a16:creationId xmlns:a16="http://schemas.microsoft.com/office/drawing/2014/main" xmlns="" id="{2004B821-BCFE-4694-8F07-82AA247F72F5}"/>
              </a:ext>
            </a:extLst>
          </p:cNvPr>
          <p:cNvSpPr>
            <a:spLocks noGrp="1"/>
          </p:cNvSpPr>
          <p:nvPr>
            <p:ph type="dt" sz="half" idx="20"/>
          </p:nvPr>
        </p:nvSpPr>
        <p:spPr/>
        <p:txBody>
          <a:bodyPr/>
          <a:lstStyle>
            <a:lvl1pPr>
              <a:lnSpc>
                <a:spcPct val="100000"/>
              </a:lnSpc>
              <a:defRPr/>
            </a:lvl1pPr>
          </a:lstStyle>
          <a:p>
            <a:endParaRPr lang="en-GB"/>
          </a:p>
        </p:txBody>
      </p:sp>
      <p:sp>
        <p:nvSpPr>
          <p:cNvPr id="8" name="Slide Number Placeholder 7">
            <a:extLst>
              <a:ext uri="{FF2B5EF4-FFF2-40B4-BE49-F238E27FC236}">
                <a16:creationId xmlns:a16="http://schemas.microsoft.com/office/drawing/2014/main" xmlns="" id="{879911E2-3D79-4D57-A4A5-99B310315A3A}"/>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2" name="Text Placeholder 96">
            <a:extLst>
              <a:ext uri="{FF2B5EF4-FFF2-40B4-BE49-F238E27FC236}">
                <a16:creationId xmlns:a16="http://schemas.microsoft.com/office/drawing/2014/main" xmlns="" id="{3693997A-5C93-43A3-8084-D3D97075252B}"/>
              </a:ext>
            </a:extLst>
          </p:cNvPr>
          <p:cNvSpPr>
            <a:spLocks noGrp="1"/>
          </p:cNvSpPr>
          <p:nvPr>
            <p:ph type="body" sz="quarter" idx="111" hasCustomPrompt="1"/>
          </p:nvPr>
        </p:nvSpPr>
        <p:spPr>
          <a:xfrm>
            <a:off x="305992" y="6200775"/>
            <a:ext cx="7297340" cy="657225"/>
          </a:xfrm>
        </p:spPr>
        <p:txBody>
          <a:bodyPr anchor="b" anchorCtr="0">
            <a:noAutofit/>
          </a:bodyPr>
          <a:lstStyle>
            <a:lvl1pPr>
              <a:lnSpc>
                <a:spcPct val="100000"/>
              </a:lnSpc>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289555107"/>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2593">
          <p15:clr>
            <a:srgbClr val="A4A3A4"/>
          </p15:clr>
        </p15:guide>
        <p15:guide id="4" pos="2661">
          <p15:clr>
            <a:srgbClr val="A4A3A4"/>
          </p15:clr>
        </p15:guide>
        <p15:guide id="5" pos="5019">
          <p15:clr>
            <a:srgbClr val="A4A3A4"/>
          </p15:clr>
        </p15:guide>
        <p15:guide id="6" pos="5087">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 Heading List">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xmlns="" id="{D5B1D31A-1072-4488-8176-064D101F59B2}"/>
              </a:ext>
            </a:extLst>
          </p:cNvPr>
          <p:cNvSpPr>
            <a:spLocks noGrp="1"/>
          </p:cNvSpPr>
          <p:nvPr>
            <p:ph type="body" sz="quarter" idx="15" hasCustomPrompt="1"/>
          </p:nvPr>
        </p:nvSpPr>
        <p:spPr>
          <a:xfrm>
            <a:off x="305991" y="2559050"/>
            <a:ext cx="2078268" cy="2876550"/>
          </a:xfrm>
          <a:noFill/>
          <a:ln>
            <a:solidFill>
              <a:schemeClr val="accent1"/>
            </a:solidFill>
          </a:ln>
        </p:spPr>
        <p:txBody>
          <a:bodyPr lIns="180000" tIns="180000" rIns="180000" bIns="180000">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 name="Title 1">
            <a:extLst>
              <a:ext uri="{FF2B5EF4-FFF2-40B4-BE49-F238E27FC236}">
                <a16:creationId xmlns:a16="http://schemas.microsoft.com/office/drawing/2014/main" xmlns="" id="{DB849400-E757-4904-B6B0-89D775990C58}"/>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15" name="Text Placeholder 14">
            <a:extLst>
              <a:ext uri="{FF2B5EF4-FFF2-40B4-BE49-F238E27FC236}">
                <a16:creationId xmlns:a16="http://schemas.microsoft.com/office/drawing/2014/main" xmlns="" id="{2CAD35DC-4ECF-4C00-A17E-91E10762897F}"/>
              </a:ext>
            </a:extLst>
          </p:cNvPr>
          <p:cNvSpPr>
            <a:spLocks noGrp="1"/>
          </p:cNvSpPr>
          <p:nvPr>
            <p:ph type="body" sz="quarter" idx="13" hasCustomPrompt="1"/>
          </p:nvPr>
        </p:nvSpPr>
        <p:spPr>
          <a:xfrm>
            <a:off x="306554" y="1741713"/>
            <a:ext cx="2078268" cy="817200"/>
          </a:xfrm>
          <a:solidFill>
            <a:schemeClr val="accent1"/>
          </a:solidFill>
          <a:ln>
            <a:solidFill>
              <a:schemeClr val="accent1"/>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19" name="Text Placeholder 17">
            <a:extLst>
              <a:ext uri="{FF2B5EF4-FFF2-40B4-BE49-F238E27FC236}">
                <a16:creationId xmlns:a16="http://schemas.microsoft.com/office/drawing/2014/main" xmlns="" id="{10B4C999-11DB-49A6-8AB3-B2F9DC1BC18C}"/>
              </a:ext>
            </a:extLst>
          </p:cNvPr>
          <p:cNvSpPr>
            <a:spLocks noGrp="1"/>
          </p:cNvSpPr>
          <p:nvPr>
            <p:ph type="body" sz="quarter" idx="16" hasCustomPrompt="1"/>
          </p:nvPr>
        </p:nvSpPr>
        <p:spPr>
          <a:xfrm>
            <a:off x="2465221" y="2559050"/>
            <a:ext cx="2078268" cy="2876550"/>
          </a:xfrm>
          <a:noFill/>
          <a:ln>
            <a:solidFill>
              <a:schemeClr val="tx2"/>
            </a:solidFill>
          </a:ln>
        </p:spPr>
        <p:txBody>
          <a:bodyPr lIns="180000" tIns="180000" rIns="180000" bIns="180000">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0" name="Text Placeholder 14">
            <a:extLst>
              <a:ext uri="{FF2B5EF4-FFF2-40B4-BE49-F238E27FC236}">
                <a16:creationId xmlns:a16="http://schemas.microsoft.com/office/drawing/2014/main" xmlns="" id="{A536223E-63F7-4E44-BC93-B6626BCFEB33}"/>
              </a:ext>
            </a:extLst>
          </p:cNvPr>
          <p:cNvSpPr>
            <a:spLocks noGrp="1"/>
          </p:cNvSpPr>
          <p:nvPr>
            <p:ph type="body" sz="quarter" idx="17" hasCustomPrompt="1"/>
          </p:nvPr>
        </p:nvSpPr>
        <p:spPr>
          <a:xfrm>
            <a:off x="2465784" y="1741713"/>
            <a:ext cx="2078268" cy="817200"/>
          </a:xfrm>
          <a:solidFill>
            <a:schemeClr val="tx2"/>
          </a:solidFill>
          <a:ln>
            <a:solidFill>
              <a:schemeClr val="tx2"/>
            </a:solidFill>
          </a:ln>
        </p:spPr>
        <p:txBody>
          <a:bodyPr lIns="180000" rIns="180000" anchor="ctr" anchorCtr="0">
            <a:noAutofit/>
          </a:bodyPr>
          <a:lstStyle>
            <a:lvl1pPr marL="0" indent="0">
              <a:lnSpc>
                <a:spcPct val="100000"/>
              </a:lnSpc>
              <a:buNone/>
              <a:defRPr b="1">
                <a:solidFill>
                  <a:schemeClr val="bg1"/>
                </a:solidFill>
              </a:defRPr>
            </a:lvl1pPr>
            <a:lvl2pPr marL="0" indent="0">
              <a:buNone/>
              <a:defRPr/>
            </a:lvl2pPr>
          </a:lstStyle>
          <a:p>
            <a:pPr lvl="0"/>
            <a:r>
              <a:rPr lang="en-US" dirty="0"/>
              <a:t>Click to add heading</a:t>
            </a:r>
          </a:p>
        </p:txBody>
      </p:sp>
      <p:sp>
        <p:nvSpPr>
          <p:cNvPr id="21" name="Text Placeholder 17">
            <a:extLst>
              <a:ext uri="{FF2B5EF4-FFF2-40B4-BE49-F238E27FC236}">
                <a16:creationId xmlns:a16="http://schemas.microsoft.com/office/drawing/2014/main" xmlns="" id="{B8A0AAAB-DFCF-4F8D-90DA-DBD02013396C}"/>
              </a:ext>
            </a:extLst>
          </p:cNvPr>
          <p:cNvSpPr>
            <a:spLocks noGrp="1"/>
          </p:cNvSpPr>
          <p:nvPr>
            <p:ph type="body" sz="quarter" idx="18" hasCustomPrompt="1"/>
          </p:nvPr>
        </p:nvSpPr>
        <p:spPr>
          <a:xfrm>
            <a:off x="4599387" y="2559050"/>
            <a:ext cx="2078267" cy="2876550"/>
          </a:xfrm>
          <a:noFill/>
          <a:ln>
            <a:solidFill>
              <a:schemeClr val="accent6"/>
            </a:solidFill>
          </a:ln>
        </p:spPr>
        <p:txBody>
          <a:bodyPr lIns="180000" tIns="180000" rIns="180000" bIns="180000">
            <a:noAutofit/>
          </a:bodyPr>
          <a:lstStyle>
            <a:lvl1pPr>
              <a:lnSpc>
                <a:spcPct val="100000"/>
              </a:lnSpc>
              <a:defRPr>
                <a:solidFill>
                  <a:schemeClr val="tx1"/>
                </a:solidFill>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solidFill>
                  <a:schemeClr val="tx1"/>
                </a:solidFill>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2" name="Text Placeholder 14">
            <a:extLst>
              <a:ext uri="{FF2B5EF4-FFF2-40B4-BE49-F238E27FC236}">
                <a16:creationId xmlns:a16="http://schemas.microsoft.com/office/drawing/2014/main" xmlns="" id="{489FFBF6-0D3D-4034-B412-EABCE7228008}"/>
              </a:ext>
            </a:extLst>
          </p:cNvPr>
          <p:cNvSpPr>
            <a:spLocks noGrp="1"/>
          </p:cNvSpPr>
          <p:nvPr>
            <p:ph type="body" sz="quarter" idx="19" hasCustomPrompt="1"/>
          </p:nvPr>
        </p:nvSpPr>
        <p:spPr>
          <a:xfrm>
            <a:off x="4599950" y="1741713"/>
            <a:ext cx="2078267" cy="817200"/>
          </a:xfrm>
          <a:solidFill>
            <a:schemeClr val="accent6"/>
          </a:solidFill>
          <a:ln>
            <a:solidFill>
              <a:schemeClr val="accent6"/>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dirty="0"/>
              <a:t>Click to add heading</a:t>
            </a:r>
          </a:p>
        </p:txBody>
      </p:sp>
      <p:sp>
        <p:nvSpPr>
          <p:cNvPr id="23" name="Text Placeholder 17">
            <a:extLst>
              <a:ext uri="{FF2B5EF4-FFF2-40B4-BE49-F238E27FC236}">
                <a16:creationId xmlns:a16="http://schemas.microsoft.com/office/drawing/2014/main" xmlns="" id="{07483DBB-6AB3-44E8-B476-D691A6DD7796}"/>
              </a:ext>
            </a:extLst>
          </p:cNvPr>
          <p:cNvSpPr>
            <a:spLocks noGrp="1"/>
          </p:cNvSpPr>
          <p:nvPr>
            <p:ph type="body" sz="quarter" idx="20" hasCustomPrompt="1"/>
          </p:nvPr>
        </p:nvSpPr>
        <p:spPr>
          <a:xfrm>
            <a:off x="6758615" y="2559050"/>
            <a:ext cx="2078267" cy="2876550"/>
          </a:xfrm>
          <a:noFill/>
          <a:ln>
            <a:solidFill>
              <a:schemeClr val="accent5"/>
            </a:solidFill>
          </a:ln>
        </p:spPr>
        <p:txBody>
          <a:bodyPr lIns="180000" tIns="180000" rIns="180000" bIns="180000">
            <a:noAutofit/>
          </a:bodyPr>
          <a:lstStyle>
            <a:lvl1pPr>
              <a:lnSpc>
                <a:spcPct val="100000"/>
              </a:lnSpc>
              <a:defRPr>
                <a:solidFill>
                  <a:schemeClr val="tx1"/>
                </a:solidFill>
              </a:defRPr>
            </a:lvl1pPr>
            <a:lvl2pPr marL="473175" indent="-257175">
              <a:lnSpc>
                <a:spcPct val="100000"/>
              </a:lnSpc>
              <a:defRPr lang="en-US" sz="1800" kern="1200" dirty="0">
                <a:solidFill>
                  <a:schemeClr val="tx1"/>
                </a:solidFill>
                <a:latin typeface="+mn-lt"/>
                <a:ea typeface="+mn-ea"/>
                <a:cs typeface="+mn-cs"/>
              </a:defRPr>
            </a:lvl2pPr>
            <a:lvl3pPr marL="689175" indent="-257175">
              <a:lnSpc>
                <a:spcPct val="100000"/>
              </a:lnSpc>
              <a:defRPr lang="en-US" sz="1500" kern="1200" dirty="0">
                <a:solidFill>
                  <a:schemeClr val="tx1"/>
                </a:solidFill>
                <a:latin typeface="+mn-lt"/>
                <a:ea typeface="+mn-ea"/>
                <a:cs typeface="+mn-cs"/>
              </a:defRPr>
            </a:lvl3pPr>
            <a:lvl4pPr marL="824175" indent="-257175">
              <a:lnSpc>
                <a:spcPct val="100000"/>
              </a:lnSpc>
              <a:defRPr lang="en-US" sz="1500" kern="1200" dirty="0">
                <a:solidFill>
                  <a:schemeClr val="tx1"/>
                </a:solidFill>
                <a:latin typeface="+mn-lt"/>
                <a:ea typeface="+mn-ea"/>
                <a:cs typeface="+mn-cs"/>
              </a:defRPr>
            </a:lvl4pPr>
            <a:lvl5pPr>
              <a:lnSpc>
                <a:spcPct val="100000"/>
              </a:lnSpc>
              <a:defRPr>
                <a:solidFill>
                  <a:schemeClr val="tx1"/>
                </a:solidFill>
              </a:defRPr>
            </a:lvl5pPr>
          </a:lstStyle>
          <a:p>
            <a:pPr lvl="0"/>
            <a:r>
              <a:rPr lang="en-US" dirty="0"/>
              <a:t>Click to add text</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
        <p:nvSpPr>
          <p:cNvPr id="24" name="Text Placeholder 14">
            <a:extLst>
              <a:ext uri="{FF2B5EF4-FFF2-40B4-BE49-F238E27FC236}">
                <a16:creationId xmlns:a16="http://schemas.microsoft.com/office/drawing/2014/main" xmlns="" id="{794F06B4-05CB-4425-B43C-90CDB77D4DCD}"/>
              </a:ext>
            </a:extLst>
          </p:cNvPr>
          <p:cNvSpPr>
            <a:spLocks noGrp="1"/>
          </p:cNvSpPr>
          <p:nvPr>
            <p:ph type="body" sz="quarter" idx="21" hasCustomPrompt="1"/>
          </p:nvPr>
        </p:nvSpPr>
        <p:spPr>
          <a:xfrm>
            <a:off x="6759178" y="1741713"/>
            <a:ext cx="2078267" cy="817200"/>
          </a:xfrm>
          <a:solidFill>
            <a:schemeClr val="accent5"/>
          </a:solidFill>
          <a:ln>
            <a:solidFill>
              <a:schemeClr val="accent5"/>
            </a:solidFill>
          </a:ln>
        </p:spPr>
        <p:txBody>
          <a:bodyPr lIns="180000" rIns="180000" anchor="ctr" anchorCtr="0">
            <a:noAutofit/>
          </a:bodyPr>
          <a:lstStyle>
            <a:lvl1pPr marL="0" indent="0">
              <a:lnSpc>
                <a:spcPct val="100000"/>
              </a:lnSpc>
              <a:buNone/>
              <a:defRPr b="1">
                <a:solidFill>
                  <a:schemeClr val="tx1"/>
                </a:solidFill>
              </a:defRPr>
            </a:lvl1pPr>
            <a:lvl2pPr marL="0" indent="0">
              <a:buNone/>
              <a:defRPr/>
            </a:lvl2pPr>
          </a:lstStyle>
          <a:p>
            <a:pPr lvl="0"/>
            <a:r>
              <a:rPr lang="en-US" dirty="0"/>
              <a:t>Click to add heading</a:t>
            </a:r>
          </a:p>
        </p:txBody>
      </p:sp>
      <p:sp>
        <p:nvSpPr>
          <p:cNvPr id="8" name="Date Placeholder 7">
            <a:extLst>
              <a:ext uri="{FF2B5EF4-FFF2-40B4-BE49-F238E27FC236}">
                <a16:creationId xmlns:a16="http://schemas.microsoft.com/office/drawing/2014/main" xmlns="" id="{5FDF1C59-75D3-4D44-AA6A-CE846344781C}"/>
              </a:ext>
            </a:extLst>
          </p:cNvPr>
          <p:cNvSpPr>
            <a:spLocks noGrp="1"/>
          </p:cNvSpPr>
          <p:nvPr>
            <p:ph type="dt" sz="half" idx="22"/>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xmlns="" id="{507ABD0A-0B79-498A-8135-71083AB527F3}"/>
              </a:ext>
            </a:extLst>
          </p:cNvPr>
          <p:cNvSpPr>
            <a:spLocks noGrp="1"/>
          </p:cNvSpPr>
          <p:nvPr>
            <p:ph type="sldNum" sz="quarter" idx="24"/>
          </p:nvPr>
        </p:nvSpPr>
        <p:spPr/>
        <p:txBody>
          <a:bodyPr/>
          <a:lstStyle>
            <a:lvl1pPr>
              <a:lnSpc>
                <a:spcPct val="100000"/>
              </a:lnSpc>
              <a:defRPr/>
            </a:lvl1pPr>
          </a:lstStyle>
          <a:p>
            <a:fld id="{F8E47D07-9D1E-4FE9-B31A-2F5863681021}" type="slidenum">
              <a:rPr lang="en-GB" smtClean="0"/>
              <a:pPr/>
              <a:t>‹#›</a:t>
            </a:fld>
            <a:endParaRPr lang="en-GB"/>
          </a:p>
        </p:txBody>
      </p:sp>
      <p:sp>
        <p:nvSpPr>
          <p:cNvPr id="14" name="Text Placeholder 96">
            <a:extLst>
              <a:ext uri="{FF2B5EF4-FFF2-40B4-BE49-F238E27FC236}">
                <a16:creationId xmlns:a16="http://schemas.microsoft.com/office/drawing/2014/main" xmlns="" id="{C19B5F97-DA6F-4D23-91EB-F783A1590A4A}"/>
              </a:ext>
            </a:extLst>
          </p:cNvPr>
          <p:cNvSpPr>
            <a:spLocks noGrp="1"/>
          </p:cNvSpPr>
          <p:nvPr>
            <p:ph type="body" sz="quarter" idx="111" hasCustomPrompt="1"/>
          </p:nvPr>
        </p:nvSpPr>
        <p:spPr>
          <a:xfrm>
            <a:off x="305992" y="6200775"/>
            <a:ext cx="7297340" cy="657225"/>
          </a:xfrm>
        </p:spPr>
        <p:txBody>
          <a:bodyPr anchor="b" anchorCtr="0">
            <a:noAutofit/>
          </a:bodyPr>
          <a:lstStyle>
            <a:lvl1pPr>
              <a:lnSpc>
                <a:spcPct val="100000"/>
              </a:lnSpc>
              <a:spcAft>
                <a:spcPts val="225"/>
              </a:spcAft>
              <a:buNone/>
              <a:defRPr sz="600"/>
            </a:lvl1pPr>
          </a:lstStyle>
          <a:p>
            <a:pPr lvl="0"/>
            <a:r>
              <a:rPr lang="en-US" dirty="0"/>
              <a:t>Footnotes</a:t>
            </a:r>
          </a:p>
        </p:txBody>
      </p:sp>
    </p:spTree>
    <p:custDataLst>
      <p:tags r:id="rId1"/>
    </p:custDataLst>
    <p:extLst>
      <p:ext uri="{BB962C8B-B14F-4D97-AF65-F5344CB8AC3E}">
        <p14:creationId xmlns:p14="http://schemas.microsoft.com/office/powerpoint/2010/main" val="2000086690"/>
      </p:ext>
    </p:extLst>
  </p:cSld>
  <p:clrMapOvr>
    <a:masterClrMapping/>
  </p:clrMapOvr>
  <p:extLst>
    <p:ext uri="{DCECCB84-F9BA-43D5-87BE-67443E8EF086}">
      <p15:sldGuideLst xmlns:p15="http://schemas.microsoft.com/office/powerpoint/2012/main">
        <p15:guide id="1" orient="horz" pos="890">
          <p15:clr>
            <a:srgbClr val="C35EA4"/>
          </p15:clr>
        </p15:guide>
        <p15:guide id="2" orient="horz" pos="981">
          <p15:clr>
            <a:srgbClr val="C35EA4"/>
          </p15:clr>
        </p15:guide>
        <p15:guide id="3" pos="2003">
          <p15:clr>
            <a:srgbClr val="A4A3A4"/>
          </p15:clr>
        </p15:guide>
        <p15:guide id="4" pos="2071">
          <p15:clr>
            <a:srgbClr val="A4A3A4"/>
          </p15:clr>
        </p15:guide>
        <p15:guide id="5" pos="5677">
          <p15:clr>
            <a:srgbClr val="A4A3A4"/>
          </p15:clr>
        </p15:guide>
        <p15:guide id="6" pos="5609">
          <p15:clr>
            <a:srgbClr val="A4A3A4"/>
          </p15:clr>
        </p15:guide>
        <p15:guide id="7" pos="3817">
          <p15:clr>
            <a:srgbClr val="A4A3A4"/>
          </p15:clr>
        </p15:guide>
        <p15:guide id="8" pos="3863">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1396703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C22DA5D-EC7E-40C3-8862-3E3748AD6C3A}"/>
              </a:ext>
            </a:extLst>
          </p:cNvPr>
          <p:cNvSpPr txBox="1">
            <a:spLocks/>
          </p:cNvSpPr>
          <p:nvPr userDrawn="1"/>
        </p:nvSpPr>
        <p:spPr>
          <a:xfrm>
            <a:off x="942978" y="769811"/>
            <a:ext cx="7258046" cy="3988784"/>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7200"/>
              <a:t>Do not use layouts</a:t>
            </a:r>
            <a:br>
              <a:rPr lang="en-US" sz="7200"/>
            </a:br>
            <a:r>
              <a:rPr lang="en-US" sz="7200"/>
              <a:t>in this section appearing after this point. </a:t>
            </a:r>
          </a:p>
        </p:txBody>
      </p:sp>
      <p:sp>
        <p:nvSpPr>
          <p:cNvPr id="3" name="DO NOT DELETE (BRANDIN)">
            <a:extLst>
              <a:ext uri="{FF2B5EF4-FFF2-40B4-BE49-F238E27FC236}">
                <a16:creationId xmlns:a16="http://schemas.microsoft.com/office/drawing/2014/main" xmlns="" id="{2119DE88-5040-46B6-A93C-EC08F4730030}"/>
              </a:ext>
            </a:extLst>
          </p:cNvPr>
          <p:cNvSpPr/>
          <p:nvPr userDrawn="1"/>
        </p:nvSpPr>
        <p:spPr>
          <a:xfrm>
            <a:off x="0" y="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90000"/>
              </a:lnSpc>
              <a:spcAft>
                <a:spcPts val="450"/>
              </a:spcAft>
            </a:pPr>
            <a:endParaRPr lang="en-US" sz="1350" dirty="0" err="1"/>
          </a:p>
        </p:txBody>
      </p:sp>
    </p:spTree>
    <p:custDataLst>
      <p:custData r:id="rId1"/>
      <p:tags r:id="rId2"/>
    </p:custDataLst>
    <p:extLst>
      <p:ext uri="{BB962C8B-B14F-4D97-AF65-F5344CB8AC3E}">
        <p14:creationId xmlns:p14="http://schemas.microsoft.com/office/powerpoint/2010/main" val="58799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425713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348936-E2AC-42B2-8EBD-6FC3D930E71C}"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224902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348936-E2AC-42B2-8EBD-6FC3D930E71C}"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110706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348936-E2AC-42B2-8EBD-6FC3D930E71C}"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44F44-536B-476D-BF35-9F522202A2A3}" type="slidenum">
              <a:rPr lang="en-US" smtClean="0"/>
              <a:t>‹#›</a:t>
            </a:fld>
            <a:endParaRPr lang="en-US"/>
          </a:p>
        </p:txBody>
      </p:sp>
    </p:spTree>
    <p:extLst>
      <p:ext uri="{BB962C8B-B14F-4D97-AF65-F5344CB8AC3E}">
        <p14:creationId xmlns:p14="http://schemas.microsoft.com/office/powerpoint/2010/main" val="4286990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7.svg"/><Relationship Id="rId2" Type="http://schemas.openxmlformats.org/officeDocument/2006/relationships/slideLayout" Target="../slideLayouts/slideLayout39.xml"/><Relationship Id="rId16"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ags" Target="../tags/tag1.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40767"/>
            <a:ext cx="6383566" cy="1143000"/>
          </a:xfrm>
          <a:prstGeom prst="rect">
            <a:avLst/>
          </a:prstGeom>
        </p:spPr>
        <p:txBody>
          <a:bodyPr vert="horz" lIns="91440" tIns="45720" rIns="91440" bIns="45720" rtlCol="0" anchor="b" anchorCtr="0">
            <a:normAutofit/>
          </a:bodyPr>
          <a:lstStyle/>
          <a:p>
            <a:r>
              <a:rPr lang="fr-CA" dirty="0"/>
              <a:t>Click to </a:t>
            </a:r>
            <a:r>
              <a:rPr lang="fr-CA" dirty="0" err="1"/>
              <a:t>edit</a:t>
            </a:r>
            <a:r>
              <a:rPr lang="fr-CA" dirty="0"/>
              <a:t> Master </a:t>
            </a:r>
            <a:r>
              <a:rPr lang="fr-CA" dirty="0" err="1"/>
              <a:t>title</a:t>
            </a:r>
            <a:r>
              <a:rPr lang="fr-CA" dirty="0"/>
              <a:t> style</a:t>
            </a:r>
            <a:endParaRPr lang="fr-FR" dirty="0"/>
          </a:p>
        </p:txBody>
      </p:sp>
      <p:sp>
        <p:nvSpPr>
          <p:cNvPr id="3" name="Espace réservé du texte 2"/>
          <p:cNvSpPr>
            <a:spLocks noGrp="1"/>
          </p:cNvSpPr>
          <p:nvPr>
            <p:ph type="body" idx="1"/>
          </p:nvPr>
        </p:nvSpPr>
        <p:spPr>
          <a:xfrm>
            <a:off x="628650" y="1312292"/>
            <a:ext cx="8229600" cy="4525963"/>
          </a:xfrm>
          <a:prstGeom prst="rect">
            <a:avLst/>
          </a:prstGeom>
        </p:spPr>
        <p:txBody>
          <a:bodyPr vert="horz" lIns="91440" tIns="45720" rIns="91440" bIns="45720" rtlCol="0">
            <a:no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fr-FR" dirty="0"/>
          </a:p>
        </p:txBody>
      </p:sp>
      <p:sp>
        <p:nvSpPr>
          <p:cNvPr id="5" name="Espace réservé du pied de page 4"/>
          <p:cNvSpPr>
            <a:spLocks noGrp="1"/>
          </p:cNvSpPr>
          <p:nvPr>
            <p:ph type="ftr" sz="quarter" idx="3"/>
          </p:nvPr>
        </p:nvSpPr>
        <p:spPr>
          <a:xfrm>
            <a:off x="628650" y="6069290"/>
            <a:ext cx="6663974" cy="501650"/>
          </a:xfrm>
          <a:prstGeom prst="rect">
            <a:avLst/>
          </a:prstGeom>
        </p:spPr>
        <p:txBody>
          <a:bodyPr vert="horz" lIns="91440" tIns="45720" rIns="91440" bIns="45720" rtlCol="0" anchor="t" anchorCtr="0"/>
          <a:lstStyle>
            <a:lvl1pPr algn="l">
              <a:lnSpc>
                <a:spcPct val="110000"/>
              </a:lnSpc>
              <a:defRPr sz="750" b="0">
                <a:solidFill>
                  <a:schemeClr val="tx1"/>
                </a:solidFill>
                <a:latin typeface="Verdana"/>
                <a:cs typeface="Verdana"/>
              </a:defRPr>
            </a:lvl1pPr>
          </a:lstStyle>
          <a:p>
            <a:endParaRPr lang="fr-FR" dirty="0"/>
          </a:p>
        </p:txBody>
      </p:sp>
    </p:spTree>
    <p:extLst>
      <p:ext uri="{BB962C8B-B14F-4D97-AF65-F5344CB8AC3E}">
        <p14:creationId xmlns:p14="http://schemas.microsoft.com/office/powerpoint/2010/main" val="327144184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7" r:id="rId4"/>
  </p:sldLayoutIdLst>
  <p:hf sldNum="0" hdr="0" dt="0"/>
  <p:txStyles>
    <p:titleStyle>
      <a:lvl1pPr algn="l" defTabSz="342900" rtl="0" eaLnBrk="1" latinLnBrk="0" hangingPunct="1">
        <a:lnSpc>
          <a:spcPct val="90000"/>
        </a:lnSpc>
        <a:spcBef>
          <a:spcPct val="0"/>
        </a:spcBef>
        <a:buNone/>
        <a:defRPr sz="2400" b="0" kern="1200">
          <a:solidFill>
            <a:schemeClr val="tx1"/>
          </a:solidFill>
          <a:latin typeface="Arial Rounded MT Bold"/>
          <a:ea typeface="+mj-ea"/>
          <a:cs typeface="Arial Rounded MT Bold"/>
        </a:defRPr>
      </a:lvl1pPr>
    </p:titleStyle>
    <p:bodyStyle>
      <a:lvl1pPr marL="222647" indent="-222647" algn="l" defTabSz="342900" rtl="0" eaLnBrk="1" latinLnBrk="0" hangingPunct="1">
        <a:lnSpc>
          <a:spcPct val="90000"/>
        </a:lnSpc>
        <a:spcBef>
          <a:spcPts val="0"/>
        </a:spcBef>
        <a:spcAft>
          <a:spcPts val="900"/>
        </a:spcAft>
        <a:buClrTx/>
        <a:buFont typeface="Arial"/>
        <a:buChar char="•"/>
        <a:defRPr sz="1800" kern="1200">
          <a:solidFill>
            <a:schemeClr val="tx1"/>
          </a:solidFill>
          <a:latin typeface="Verdana"/>
          <a:ea typeface="+mn-ea"/>
          <a:cs typeface="Verdana"/>
        </a:defRPr>
      </a:lvl1pPr>
      <a:lvl2pPr marL="557213" indent="-214313" algn="l" defTabSz="342900" rtl="0" eaLnBrk="1" latinLnBrk="0" hangingPunct="1">
        <a:lnSpc>
          <a:spcPct val="90000"/>
        </a:lnSpc>
        <a:spcBef>
          <a:spcPts val="0"/>
        </a:spcBef>
        <a:spcAft>
          <a:spcPts val="900"/>
        </a:spcAft>
        <a:buClrTx/>
        <a:buFont typeface="Arial"/>
        <a:buChar char="–"/>
        <a:defRPr sz="1650" kern="1200">
          <a:solidFill>
            <a:schemeClr val="tx1"/>
          </a:solidFill>
          <a:latin typeface="Verdana"/>
          <a:ea typeface="+mn-ea"/>
          <a:cs typeface="Verdana"/>
        </a:defRPr>
      </a:lvl2pPr>
      <a:lvl3pPr marL="857250" indent="-171450" algn="l" defTabSz="342900" rtl="0" eaLnBrk="1" latinLnBrk="0" hangingPunct="1">
        <a:lnSpc>
          <a:spcPct val="90000"/>
        </a:lnSpc>
        <a:spcBef>
          <a:spcPts val="0"/>
        </a:spcBef>
        <a:spcAft>
          <a:spcPts val="900"/>
        </a:spcAft>
        <a:buClrTx/>
        <a:buFont typeface="Arial"/>
        <a:buChar char="•"/>
        <a:defRPr sz="1500" kern="1200">
          <a:solidFill>
            <a:schemeClr val="tx1"/>
          </a:solidFill>
          <a:latin typeface="Verdana"/>
          <a:ea typeface="+mn-ea"/>
          <a:cs typeface="Verdana"/>
        </a:defRPr>
      </a:lvl3pPr>
      <a:lvl4pPr marL="1256110" indent="-227410" algn="l" defTabSz="342900" rtl="0" eaLnBrk="1" latinLnBrk="0" hangingPunct="1">
        <a:lnSpc>
          <a:spcPct val="90000"/>
        </a:lnSpc>
        <a:spcBef>
          <a:spcPts val="0"/>
        </a:spcBef>
        <a:spcAft>
          <a:spcPts val="900"/>
        </a:spcAft>
        <a:buClrTx/>
        <a:buFont typeface="Arial"/>
        <a:buChar char="–"/>
        <a:defRPr sz="1500" kern="1200">
          <a:solidFill>
            <a:schemeClr val="tx1"/>
          </a:solidFill>
          <a:latin typeface="Verdana"/>
          <a:ea typeface="+mn-ea"/>
          <a:cs typeface="Verdana"/>
        </a:defRPr>
      </a:lvl4pPr>
      <a:lvl5pPr marL="1570435" indent="-198835" algn="l" defTabSz="342900" rtl="0" eaLnBrk="1" latinLnBrk="0" hangingPunct="1">
        <a:lnSpc>
          <a:spcPct val="90000"/>
        </a:lnSpc>
        <a:spcBef>
          <a:spcPts val="0"/>
        </a:spcBef>
        <a:spcAft>
          <a:spcPts val="900"/>
        </a:spcAft>
        <a:buClrTx/>
        <a:buFont typeface="Arial"/>
        <a:buChar char="»"/>
        <a:defRPr sz="150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348936-E2AC-42B2-8EBD-6FC3D930E71C}" type="datetimeFigureOut">
              <a:rPr lang="en-US" smtClean="0"/>
              <a:t>10/21/2021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0444F44-536B-476D-BF35-9F522202A2A3}" type="slidenum">
              <a:rPr lang="en-US" smtClean="0"/>
              <a:t>‹#›</a:t>
            </a:fld>
            <a:endParaRPr lang="en-US"/>
          </a:p>
        </p:txBody>
      </p:sp>
    </p:spTree>
    <p:extLst>
      <p:ext uri="{BB962C8B-B14F-4D97-AF65-F5344CB8AC3E}">
        <p14:creationId xmlns:p14="http://schemas.microsoft.com/office/powerpoint/2010/main" val="427587186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7155811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5"/>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3"/>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79447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Lst>
  <p:txStyles>
    <p:titleStyle>
      <a:lvl1pPr algn="l" defTabSz="685784" rtl="0" eaLnBrk="1" latinLnBrk="0" hangingPunct="1">
        <a:lnSpc>
          <a:spcPct val="86000"/>
        </a:lnSpc>
        <a:spcBef>
          <a:spcPct val="0"/>
        </a:spcBef>
        <a:buNone/>
        <a:defRPr sz="1800" b="0" i="0" kern="800" spc="-30">
          <a:solidFill>
            <a:schemeClr val="tx1"/>
          </a:solidFill>
          <a:latin typeface="Suisse Int'l" panose="020B0804000000000000" pitchFamily="34" charset="77"/>
          <a:ea typeface="+mj-ea"/>
          <a:cs typeface="+mj-cs"/>
        </a:defRPr>
      </a:lvl1pPr>
    </p:titleStyle>
    <p:bodyStyle>
      <a:lvl1pPr marL="128585" indent="-128585" algn="l" defTabSz="685784" rtl="0" eaLnBrk="1" latinLnBrk="0" hangingPunct="1">
        <a:spcBef>
          <a:spcPct val="20000"/>
        </a:spcBef>
        <a:buClr>
          <a:schemeClr val="accent1"/>
        </a:buClr>
        <a:buFont typeface="Arial" panose="020B0604020202020204" pitchFamily="34" charset="0"/>
        <a:buChar char="•"/>
        <a:defRPr sz="1125" b="0" i="0" kern="800" spc="-8">
          <a:solidFill>
            <a:schemeClr val="tx1"/>
          </a:solidFill>
          <a:latin typeface="Suisse Int'l" panose="020B0804000000000000" pitchFamily="34" charset="77"/>
          <a:ea typeface="+mn-ea"/>
          <a:cs typeface="Arial" panose="020B0604020202020204" pitchFamily="34" charset="0"/>
        </a:defRPr>
      </a:lvl1pPr>
      <a:lvl2pPr marL="258360" indent="-129776"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2pPr>
      <a:lvl3pPr marL="386944"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3pPr>
      <a:lvl4pPr marL="515528"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4pPr>
      <a:lvl5pPr marL="644113" indent="-128585" algn="l" defTabSz="685784" rtl="0" eaLnBrk="1" latinLnBrk="0" hangingPunct="1">
        <a:spcBef>
          <a:spcPct val="20000"/>
        </a:spcBef>
        <a:buClr>
          <a:schemeClr val="accent1"/>
        </a:buClr>
        <a:buFont typeface="Arial" panose="020B0604020202020204" pitchFamily="34" charset="0"/>
        <a:buChar char="»"/>
        <a:defRPr sz="900" b="0" i="0" kern="800">
          <a:solidFill>
            <a:schemeClr val="tx1"/>
          </a:solidFill>
          <a:latin typeface="Suisse Int'l" panose="020B0804000000000000" pitchFamily="34" charset="77"/>
          <a:ea typeface="+mn-ea"/>
          <a:cs typeface="Arial" panose="020B0604020202020204" pitchFamily="34" charset="0"/>
        </a:defRPr>
      </a:lvl5pPr>
      <a:lvl6pPr marL="1885903"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5884D0-6C0A-4957-A521-E7AECDD8A627}"/>
              </a:ext>
            </a:extLst>
          </p:cNvPr>
          <p:cNvSpPr>
            <a:spLocks noGrp="1"/>
          </p:cNvSpPr>
          <p:nvPr>
            <p:ph type="title"/>
          </p:nvPr>
        </p:nvSpPr>
        <p:spPr>
          <a:xfrm>
            <a:off x="305991" y="404813"/>
            <a:ext cx="8532019"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xmlns="" id="{FD78F6B2-FAF9-4D08-B8BD-F2646AEF396C}"/>
              </a:ext>
            </a:extLst>
          </p:cNvPr>
          <p:cNvSpPr>
            <a:spLocks noGrp="1"/>
          </p:cNvSpPr>
          <p:nvPr>
            <p:ph type="dt" sz="half" idx="2"/>
          </p:nvPr>
        </p:nvSpPr>
        <p:spPr>
          <a:xfrm>
            <a:off x="7603247" y="6454801"/>
            <a:ext cx="959519"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788">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xmlns="" id="{6410E024-D0BA-4349-981A-F74D8D6124B4}"/>
              </a:ext>
            </a:extLst>
          </p:cNvPr>
          <p:cNvSpPr>
            <a:spLocks noGrp="1"/>
          </p:cNvSpPr>
          <p:nvPr>
            <p:ph type="sldNum" sz="quarter" idx="4"/>
          </p:nvPr>
        </p:nvSpPr>
        <p:spPr>
          <a:xfrm>
            <a:off x="1" y="6454801"/>
            <a:ext cx="305990"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788">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xmlns="" id="{611C7859-08D9-4DAD-BB25-DD22F6761BE3}"/>
              </a:ext>
            </a:extLst>
          </p:cNvPr>
          <p:cNvSpPr txBox="1">
            <a:spLocks/>
          </p:cNvSpPr>
          <p:nvPr/>
        </p:nvSpPr>
        <p:spPr>
          <a:xfrm>
            <a:off x="8697863" y="6303999"/>
            <a:ext cx="221109" cy="355098"/>
          </a:xfrm>
          <a:prstGeom prst="rect">
            <a:avLst/>
          </a:prstGeom>
          <a:blipFill>
            <a:blip r:embed="rId16">
              <a:extLst>
                <a:ext uri="{96DAC541-7B7A-43D3-8B79-37D633B846F1}">
                  <asvg:svgBlip xmlns:asvg="http://schemas.microsoft.com/office/drawing/2016/SVG/main" xmlns="" r:embed="rId17"/>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t> </a:t>
            </a:r>
          </a:p>
        </p:txBody>
      </p:sp>
      <p:sp>
        <p:nvSpPr>
          <p:cNvPr id="8" name="Text Placeholder 7">
            <a:extLst>
              <a:ext uri="{FF2B5EF4-FFF2-40B4-BE49-F238E27FC236}">
                <a16:creationId xmlns:a16="http://schemas.microsoft.com/office/drawing/2014/main" xmlns="" id="{6E248C0A-0C4B-4F9E-B86F-C76D98029E86}"/>
              </a:ext>
            </a:extLst>
          </p:cNvPr>
          <p:cNvSpPr>
            <a:spLocks noGrp="1"/>
          </p:cNvSpPr>
          <p:nvPr>
            <p:ph type="body" idx="1"/>
          </p:nvPr>
        </p:nvSpPr>
        <p:spPr>
          <a:xfrm>
            <a:off x="305991" y="1567813"/>
            <a:ext cx="8532019" cy="4632961"/>
          </a:xfrm>
          <a:prstGeom prst="rect">
            <a:avLst/>
          </a:prstGeom>
        </p:spPr>
        <p:txBody>
          <a:bodyPr vert="horz" lIns="91440" tIns="45720" rIns="91440" bIns="45720" rtlCol="0">
            <a:noAutofit/>
          </a:bodyPr>
          <a:lstStyle/>
          <a:p>
            <a:pPr lvl="0"/>
            <a:r>
              <a:rPr lang="en-US" dirty="0"/>
              <a:t>Click to add text here. </a:t>
            </a:r>
            <a:br>
              <a:rPr lang="en-US" dirty="0"/>
            </a:br>
            <a:r>
              <a:rPr lang="en-US" dirty="0"/>
              <a:t>When pasting copy from other slides, be sure to right-click and choose ‘Keep text only’. </a:t>
            </a:r>
            <a:br>
              <a:rPr lang="en-US" dirty="0"/>
            </a:br>
            <a:r>
              <a:rPr lang="en-US" dirty="0"/>
              <a:t>To increase bullet level, select your text and press Tab.</a:t>
            </a:r>
            <a:br>
              <a:rPr lang="en-US" dirty="0"/>
            </a:br>
            <a:r>
              <a:rPr lang="en-US" dirty="0"/>
              <a:t>To decrease bullet level, select your bullet text and press Shift + Tab.</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dirty="0"/>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dirty="0"/>
              <a:t>Fourth level</a:t>
            </a:r>
          </a:p>
          <a:p>
            <a:pPr lvl="4"/>
            <a:r>
              <a:rPr lang="en-US" dirty="0"/>
              <a:t>Fifth level</a:t>
            </a:r>
          </a:p>
        </p:txBody>
      </p:sp>
    </p:spTree>
    <p:custDataLst>
      <p:tags r:id="rId15"/>
    </p:custDataLst>
    <p:extLst>
      <p:ext uri="{BB962C8B-B14F-4D97-AF65-F5344CB8AC3E}">
        <p14:creationId xmlns:p14="http://schemas.microsoft.com/office/powerpoint/2010/main" val="3812804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p:txStyles>
    <p:titleStyle>
      <a:lvl1pPr algn="l" defTabSz="685800" rtl="0" eaLnBrk="1" latinLnBrk="0" hangingPunct="1">
        <a:lnSpc>
          <a:spcPct val="100000"/>
        </a:lnSpc>
        <a:spcBef>
          <a:spcPct val="0"/>
        </a:spcBef>
        <a:buNone/>
        <a:defRPr sz="2700"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900"/>
        </a:spcAft>
        <a:buFont typeface="Arial" panose="020B0604020202020204" pitchFamily="34" charset="0"/>
        <a:buChar char="•"/>
        <a:defRPr sz="1800" kern="1200">
          <a:solidFill>
            <a:schemeClr val="tx1"/>
          </a:solidFill>
          <a:latin typeface="+mn-lt"/>
          <a:ea typeface="+mn-ea"/>
          <a:cs typeface="+mn-cs"/>
        </a:defRPr>
      </a:lvl1pPr>
      <a:lvl2pPr marL="473175" marR="0" indent="-257175" algn="l" defTabSz="685800" rtl="0" eaLnBrk="1" fontAlgn="auto" latinLnBrk="0" hangingPunct="1">
        <a:lnSpc>
          <a:spcPct val="100000"/>
        </a:lnSpc>
        <a:spcBef>
          <a:spcPts val="0"/>
        </a:spcBef>
        <a:spcAft>
          <a:spcPts val="600"/>
        </a:spcAft>
        <a:buClrTx/>
        <a:buSzPct val="100000"/>
        <a:buFont typeface="Arial" panose="020B0604020202020204" pitchFamily="34" charset="0"/>
        <a:buChar char="•"/>
        <a:tabLst/>
        <a:defRPr lang="en-US" sz="1800" kern="1200" dirty="0">
          <a:solidFill>
            <a:schemeClr val="tx1"/>
          </a:solidFill>
          <a:latin typeface="+mn-lt"/>
          <a:ea typeface="+mn-ea"/>
          <a:cs typeface="+mn-cs"/>
        </a:defRPr>
      </a:lvl2pPr>
      <a:lvl3pPr marL="689175" indent="-257175"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a:solidFill>
            <a:schemeClr val="tx1"/>
          </a:solidFill>
          <a:latin typeface="+mn-lt"/>
          <a:ea typeface="+mn-ea"/>
          <a:cs typeface="+mn-cs"/>
        </a:defRPr>
      </a:lvl3pPr>
      <a:lvl4pPr marL="824175" indent="-257175"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a:solidFill>
            <a:schemeClr val="tx1"/>
          </a:solidFill>
          <a:latin typeface="+mn-lt"/>
          <a:ea typeface="+mn-ea"/>
          <a:cs typeface="+mn-cs"/>
        </a:defRPr>
      </a:lvl4pPr>
      <a:lvl5pPr marL="891000" indent="-171450" algn="l" defTabSz="685800" rtl="0" eaLnBrk="1" latinLnBrk="0" hangingPunct="1">
        <a:lnSpc>
          <a:spcPct val="100000"/>
        </a:lnSpc>
        <a:spcBef>
          <a:spcPts val="0"/>
        </a:spcBef>
        <a:spcAft>
          <a:spcPts val="600"/>
        </a:spcAft>
        <a:buClrTx/>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notesSlide" Target="../notesSlides/notesSlide1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6.xml"/><Relationship Id="rId5" Type="http://schemas.openxmlformats.org/officeDocument/2006/relationships/tags" Target="../tags/tag22.xml"/><Relationship Id="rId4" Type="http://schemas.openxmlformats.org/officeDocument/2006/relationships/tags" Target="../tags/tag2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25.xml"/><Relationship Id="rId7" Type="http://schemas.openxmlformats.org/officeDocument/2006/relationships/diagramQuickStyle" Target="../diagrams/quickStyle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12.xml"/><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28.xml"/><Relationship Id="rId7" Type="http://schemas.openxmlformats.org/officeDocument/2006/relationships/slideLayout" Target="../slideLayouts/slideLayout10.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https://cadth.ca/dabrafenib-and-trametinib-non-small-cell-lung-cancer-braf-v600-mutation-details" TargetMode="External"/><Relationship Id="rId2" Type="http://schemas.openxmlformats.org/officeDocument/2006/relationships/hyperlink" Target="https://cadth.ca/xalkori-ros1-positive-advanced-non-small-cell-lung-cancer-details" TargetMode="External"/><Relationship Id="rId1" Type="http://schemas.openxmlformats.org/officeDocument/2006/relationships/slideLayout" Target="../slideLayouts/slideLayout23.xml"/><Relationship Id="rId5" Type="http://schemas.openxmlformats.org/officeDocument/2006/relationships/hyperlink" Target="https://cadth.ca/osimertinib" TargetMode="External"/><Relationship Id="rId4" Type="http://schemas.openxmlformats.org/officeDocument/2006/relationships/hyperlink" Target="https://cadth.ca/larotrectinib" TargetMode="External"/></Relationships>
</file>

<file path=ppt/slides/_rels/slide32.xml.rels><?xml version="1.0" encoding="UTF-8" standalone="yes"?>
<Relationships xmlns="http://schemas.openxmlformats.org/package/2006/relationships"><Relationship Id="rId2" Type="http://schemas.microsoft.com/office/2018/10/relationships/comments" Target="../comments/modernComment_751_FF0E67AE.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tiff"/><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58E57-8709-4ACB-80E3-A9F3381F1230}"/>
              </a:ext>
            </a:extLst>
          </p:cNvPr>
          <p:cNvSpPr>
            <a:spLocks noGrp="1"/>
          </p:cNvSpPr>
          <p:nvPr>
            <p:ph type="ctrTitle"/>
          </p:nvPr>
        </p:nvSpPr>
        <p:spPr>
          <a:xfrm>
            <a:off x="514350" y="2660650"/>
            <a:ext cx="6665119" cy="1234727"/>
          </a:xfrm>
        </p:spPr>
        <p:txBody>
          <a:bodyPr/>
          <a:lstStyle/>
          <a:p>
            <a:pPr algn="l"/>
            <a:r>
              <a:rPr lang="en-CA" sz="4800" dirty="0">
                <a:solidFill>
                  <a:schemeClr val="accent1">
                    <a:lumMod val="50000"/>
                  </a:schemeClr>
                </a:solidFill>
              </a:rPr>
              <a:t>Closing the Gaps to Timely Patient Access</a:t>
            </a:r>
            <a:endParaRPr lang="en-US" sz="4800" dirty="0"/>
          </a:p>
        </p:txBody>
      </p:sp>
      <p:sp>
        <p:nvSpPr>
          <p:cNvPr id="3" name="Subtitle 2">
            <a:extLst>
              <a:ext uri="{FF2B5EF4-FFF2-40B4-BE49-F238E27FC236}">
                <a16:creationId xmlns:a16="http://schemas.microsoft.com/office/drawing/2014/main" xmlns="" id="{02670C0A-328E-4303-97DB-DA394CF9BA33}"/>
              </a:ext>
            </a:extLst>
          </p:cNvPr>
          <p:cNvSpPr>
            <a:spLocks noGrp="1"/>
          </p:cNvSpPr>
          <p:nvPr>
            <p:ph type="subTitle" idx="1"/>
          </p:nvPr>
        </p:nvSpPr>
        <p:spPr>
          <a:xfrm>
            <a:off x="626666" y="4535630"/>
            <a:ext cx="5825202" cy="1033813"/>
          </a:xfrm>
        </p:spPr>
        <p:txBody>
          <a:bodyPr>
            <a:normAutofit/>
          </a:bodyPr>
          <a:lstStyle/>
          <a:p>
            <a:r>
              <a:rPr lang="en-CA" dirty="0"/>
              <a:t>CAPT 2021 Conference</a:t>
            </a:r>
          </a:p>
          <a:p>
            <a:r>
              <a:rPr lang="en-CA" dirty="0"/>
              <a:t>October 25, 2021</a:t>
            </a:r>
            <a:endParaRPr lang="en-US" dirty="0"/>
          </a:p>
        </p:txBody>
      </p:sp>
    </p:spTree>
    <p:extLst>
      <p:ext uri="{BB962C8B-B14F-4D97-AF65-F5344CB8AC3E}">
        <p14:creationId xmlns:p14="http://schemas.microsoft.com/office/powerpoint/2010/main" val="308250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0C10A614-8229-4476-AFD0-9B978AD775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CBE9DE4-E83C-4524-9CDC-A9A1C58E5A07}"/>
              </a:ext>
            </a:extLst>
          </p:cNvPr>
          <p:cNvSpPr txBox="1"/>
          <p:nvPr/>
        </p:nvSpPr>
        <p:spPr>
          <a:xfrm>
            <a:off x="6478118" y="6602497"/>
            <a:ext cx="2648482" cy="253916"/>
          </a:xfrm>
          <a:prstGeom prst="rect">
            <a:avLst/>
          </a:prstGeom>
          <a:noFill/>
        </p:spPr>
        <p:txBody>
          <a:bodyPr wrap="none" rtlCol="0">
            <a:spAutoFit/>
          </a:bodyPr>
          <a:lstStyle/>
          <a:p>
            <a:r>
              <a:rPr lang="en-CA" sz="1050" dirty="0"/>
              <a:t>September 17, 2021 MORSEConsulting.ca</a:t>
            </a:r>
            <a:endParaRPr lang="en-US" sz="1050" dirty="0"/>
          </a:p>
        </p:txBody>
      </p:sp>
    </p:spTree>
    <p:extLst>
      <p:ext uri="{BB962C8B-B14F-4D97-AF65-F5344CB8AC3E}">
        <p14:creationId xmlns:p14="http://schemas.microsoft.com/office/powerpoint/2010/main" val="157773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56122-954C-416C-AC42-F0198BFA7380}"/>
              </a:ext>
            </a:extLst>
          </p:cNvPr>
          <p:cNvSpPr>
            <a:spLocks noGrp="1"/>
          </p:cNvSpPr>
          <p:nvPr>
            <p:ph type="title"/>
          </p:nvPr>
        </p:nvSpPr>
        <p:spPr>
          <a:xfrm>
            <a:off x="609599" y="262759"/>
            <a:ext cx="6705601" cy="704193"/>
          </a:xfrm>
        </p:spPr>
        <p:txBody>
          <a:bodyPr>
            <a:normAutofit fontScale="90000"/>
          </a:bodyPr>
          <a:lstStyle/>
          <a:p>
            <a:r>
              <a:rPr lang="en-CA" dirty="0"/>
              <a:t>Background – What is the issue? (2)</a:t>
            </a:r>
            <a:endParaRPr lang="en-US" dirty="0"/>
          </a:p>
        </p:txBody>
      </p:sp>
      <p:sp>
        <p:nvSpPr>
          <p:cNvPr id="3" name="Content Placeholder 2">
            <a:extLst>
              <a:ext uri="{FF2B5EF4-FFF2-40B4-BE49-F238E27FC236}">
                <a16:creationId xmlns:a16="http://schemas.microsoft.com/office/drawing/2014/main" xmlns="" id="{A283834A-1EF1-4DBB-80BC-0F50C2A3540D}"/>
              </a:ext>
            </a:extLst>
          </p:cNvPr>
          <p:cNvSpPr>
            <a:spLocks noGrp="1"/>
          </p:cNvSpPr>
          <p:nvPr>
            <p:ph idx="1"/>
          </p:nvPr>
        </p:nvSpPr>
        <p:spPr>
          <a:xfrm>
            <a:off x="609599" y="1292772"/>
            <a:ext cx="6347714" cy="5030910"/>
          </a:xfrm>
        </p:spPr>
        <p:txBody>
          <a:bodyPr>
            <a:normAutofit/>
          </a:bodyPr>
          <a:lstStyle/>
          <a:p>
            <a:r>
              <a:rPr lang="en-CA" dirty="0"/>
              <a:t>Patient Support Programs (PSPs) have filled the gap for patients for many years.</a:t>
            </a:r>
          </a:p>
          <a:p>
            <a:pPr lvl="1"/>
            <a:r>
              <a:rPr lang="en-CA" dirty="0"/>
              <a:t>PSPs are not sustainable in the face of ever-increasing delays in listing processes, and only serve to mask a broken system.</a:t>
            </a:r>
          </a:p>
          <a:p>
            <a:endParaRPr lang="en-CA" dirty="0"/>
          </a:p>
          <a:p>
            <a:r>
              <a:rPr lang="en-CA" dirty="0"/>
              <a:t>Need for all parties to demonstrate a </a:t>
            </a:r>
            <a:r>
              <a:rPr lang="en-CA" dirty="0">
                <a:solidFill>
                  <a:srgbClr val="FF0000"/>
                </a:solidFill>
              </a:rPr>
              <a:t>willingness to bring creativity and change</a:t>
            </a:r>
            <a:r>
              <a:rPr lang="en-CA" dirty="0"/>
              <a:t> to develop options for accelerating access to medicines with high unmet need through some variation of a conditional funding mechanism.</a:t>
            </a:r>
          </a:p>
        </p:txBody>
      </p:sp>
    </p:spTree>
    <p:extLst>
      <p:ext uri="{BB962C8B-B14F-4D97-AF65-F5344CB8AC3E}">
        <p14:creationId xmlns:p14="http://schemas.microsoft.com/office/powerpoint/2010/main" val="296996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DC6108-9C7A-4556-9F5B-DC8C8DA71A2A}"/>
              </a:ext>
            </a:extLst>
          </p:cNvPr>
          <p:cNvSpPr>
            <a:spLocks noGrp="1"/>
          </p:cNvSpPr>
          <p:nvPr>
            <p:ph type="title"/>
          </p:nvPr>
        </p:nvSpPr>
        <p:spPr>
          <a:xfrm>
            <a:off x="609599" y="609600"/>
            <a:ext cx="6347713" cy="719138"/>
          </a:xfrm>
        </p:spPr>
        <p:txBody>
          <a:bodyPr>
            <a:normAutofit/>
          </a:bodyPr>
          <a:lstStyle/>
          <a:p>
            <a:r>
              <a:rPr lang="en-CA" dirty="0"/>
              <a:t>What is Conditional Funding?</a:t>
            </a:r>
            <a:endParaRPr lang="en-US" dirty="0"/>
          </a:p>
        </p:txBody>
      </p:sp>
      <p:sp>
        <p:nvSpPr>
          <p:cNvPr id="3" name="Content Placeholder 2">
            <a:extLst>
              <a:ext uri="{FF2B5EF4-FFF2-40B4-BE49-F238E27FC236}">
                <a16:creationId xmlns:a16="http://schemas.microsoft.com/office/drawing/2014/main" xmlns="" id="{899768B1-D2BA-4B90-90A5-E166AA2D3914}"/>
              </a:ext>
            </a:extLst>
          </p:cNvPr>
          <p:cNvSpPr>
            <a:spLocks noGrp="1"/>
          </p:cNvSpPr>
          <p:nvPr>
            <p:ph idx="1"/>
          </p:nvPr>
        </p:nvSpPr>
        <p:spPr>
          <a:xfrm>
            <a:off x="609599" y="1460740"/>
            <a:ext cx="6347714" cy="4662939"/>
          </a:xfrm>
        </p:spPr>
        <p:txBody>
          <a:bodyPr>
            <a:normAutofit/>
          </a:bodyPr>
          <a:lstStyle/>
          <a:p>
            <a:r>
              <a:rPr lang="en-CA" sz="2400" dirty="0"/>
              <a:t>A conditional funding/listing is a:</a:t>
            </a:r>
          </a:p>
          <a:p>
            <a:pPr lvl="1"/>
            <a:r>
              <a:rPr lang="en-CA" sz="2000" dirty="0"/>
              <a:t>An agreement that provides patient access to a new medication subsequent to the HTA review (or earlier?), while other aspects of the agreement are finalized (e.g., pricing negotiations, protocols for on-going data assessment, etc.).</a:t>
            </a:r>
          </a:p>
          <a:p>
            <a:r>
              <a:rPr lang="en-CA" sz="2200" dirty="0"/>
              <a:t>Case study re:  impact on patient access (Project Orbis product:  Osimertinib)</a:t>
            </a:r>
          </a:p>
          <a:p>
            <a:pPr lvl="1"/>
            <a:endParaRPr lang="en-CA" sz="2000" dirty="0">
              <a:highlight>
                <a:srgbClr val="FFFF00"/>
              </a:highlight>
            </a:endParaRPr>
          </a:p>
          <a:p>
            <a:pPr marL="0" indent="0">
              <a:buNone/>
            </a:pPr>
            <a:endParaRPr lang="en-CA" sz="2200" dirty="0">
              <a:highlight>
                <a:srgbClr val="FFFF00"/>
              </a:highlight>
            </a:endParaRPr>
          </a:p>
        </p:txBody>
      </p:sp>
      <p:sp>
        <p:nvSpPr>
          <p:cNvPr id="7" name="Rectangle: Rounded Corners 6">
            <a:extLst>
              <a:ext uri="{FF2B5EF4-FFF2-40B4-BE49-F238E27FC236}">
                <a16:creationId xmlns:a16="http://schemas.microsoft.com/office/drawing/2014/main" xmlns="" id="{824A261A-06F9-4296-A4EC-437C46B70852}"/>
              </a:ext>
            </a:extLst>
          </p:cNvPr>
          <p:cNvSpPr/>
          <p:nvPr/>
        </p:nvSpPr>
        <p:spPr>
          <a:xfrm>
            <a:off x="226976" y="4802793"/>
            <a:ext cx="7551211" cy="892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Timeline from regulatory approval to patient access in UK = </a:t>
            </a:r>
            <a:r>
              <a:rPr lang="en-CA" dirty="0">
                <a:solidFill>
                  <a:srgbClr val="FF0000"/>
                </a:solidFill>
              </a:rPr>
              <a:t>0 days*</a:t>
            </a:r>
            <a:endParaRPr lang="en-CA" dirty="0"/>
          </a:p>
          <a:p>
            <a:pPr algn="ctr"/>
            <a:r>
              <a:rPr lang="en-CA" dirty="0"/>
              <a:t>Timeline from NOC to first listing in Canada = </a:t>
            </a:r>
            <a:r>
              <a:rPr lang="en-CA" dirty="0">
                <a:solidFill>
                  <a:srgbClr val="FF0000"/>
                </a:solidFill>
              </a:rPr>
              <a:t>??? days*</a:t>
            </a:r>
          </a:p>
        </p:txBody>
      </p:sp>
      <p:sp>
        <p:nvSpPr>
          <p:cNvPr id="4" name="TextBox 3">
            <a:extLst>
              <a:ext uri="{FF2B5EF4-FFF2-40B4-BE49-F238E27FC236}">
                <a16:creationId xmlns:a16="http://schemas.microsoft.com/office/drawing/2014/main" xmlns="" id="{5DE2383E-19BD-458D-8A7F-A562377DA127}"/>
              </a:ext>
            </a:extLst>
          </p:cNvPr>
          <p:cNvSpPr txBox="1"/>
          <p:nvPr/>
        </p:nvSpPr>
        <p:spPr>
          <a:xfrm>
            <a:off x="609598" y="6286500"/>
            <a:ext cx="1162498" cy="261610"/>
          </a:xfrm>
          <a:prstGeom prst="rect">
            <a:avLst/>
          </a:prstGeom>
          <a:noFill/>
        </p:spPr>
        <p:txBody>
          <a:bodyPr wrap="none" rtlCol="0">
            <a:spAutoFit/>
          </a:bodyPr>
          <a:lstStyle/>
          <a:p>
            <a:r>
              <a:rPr lang="en-CA" sz="1100" dirty="0"/>
              <a:t>* Calendar days</a:t>
            </a:r>
            <a:endParaRPr lang="en-US" sz="1100" dirty="0"/>
          </a:p>
        </p:txBody>
      </p:sp>
    </p:spTree>
    <p:extLst>
      <p:ext uri="{BB962C8B-B14F-4D97-AF65-F5344CB8AC3E}">
        <p14:creationId xmlns:p14="http://schemas.microsoft.com/office/powerpoint/2010/main" val="97371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C2590-D71B-4C72-A39B-AEED708AA72C}"/>
              </a:ext>
            </a:extLst>
          </p:cNvPr>
          <p:cNvSpPr>
            <a:spLocks noGrp="1"/>
          </p:cNvSpPr>
          <p:nvPr>
            <p:ph type="title"/>
          </p:nvPr>
        </p:nvSpPr>
        <p:spPr>
          <a:xfrm>
            <a:off x="609599" y="291946"/>
            <a:ext cx="6347713" cy="1320800"/>
          </a:xfrm>
        </p:spPr>
        <p:txBody>
          <a:bodyPr>
            <a:normAutofit fontScale="90000"/>
          </a:bodyPr>
          <a:lstStyle/>
          <a:p>
            <a:r>
              <a:rPr lang="en-CA" dirty="0"/>
              <a:t>Other Countries Acknowledging the Need for Change</a:t>
            </a:r>
            <a:endParaRPr lang="en-US" dirty="0"/>
          </a:p>
        </p:txBody>
      </p:sp>
      <p:sp>
        <p:nvSpPr>
          <p:cNvPr id="3" name="Content Placeholder 2">
            <a:extLst>
              <a:ext uri="{FF2B5EF4-FFF2-40B4-BE49-F238E27FC236}">
                <a16:creationId xmlns:a16="http://schemas.microsoft.com/office/drawing/2014/main" xmlns="" id="{FFB53437-C810-4508-A320-0444990B4EB9}"/>
              </a:ext>
            </a:extLst>
          </p:cNvPr>
          <p:cNvSpPr>
            <a:spLocks noGrp="1"/>
          </p:cNvSpPr>
          <p:nvPr>
            <p:ph idx="1"/>
          </p:nvPr>
        </p:nvSpPr>
        <p:spPr>
          <a:xfrm>
            <a:off x="296562" y="1519881"/>
            <a:ext cx="7216346" cy="5046173"/>
          </a:xfrm>
        </p:spPr>
        <p:txBody>
          <a:bodyPr>
            <a:noAutofit/>
          </a:bodyPr>
          <a:lstStyle/>
          <a:p>
            <a:pPr>
              <a:spcBef>
                <a:spcPts val="0"/>
              </a:spcBef>
            </a:pPr>
            <a:r>
              <a:rPr lang="en-CA" sz="2000" dirty="0"/>
              <a:t>September 2021:</a:t>
            </a:r>
          </a:p>
          <a:p>
            <a:pPr lvl="1">
              <a:spcBef>
                <a:spcPts val="0"/>
              </a:spcBef>
            </a:pPr>
            <a:r>
              <a:rPr lang="en-CA" sz="1800" dirty="0"/>
              <a:t>France introducing new measures to accelerate market access in a manner similar to the German system (i.e., patient access after HTA but preceding price negotiations)</a:t>
            </a:r>
          </a:p>
          <a:p>
            <a:pPr lvl="2">
              <a:spcBef>
                <a:spcPts val="0"/>
              </a:spcBef>
            </a:pPr>
            <a:r>
              <a:rPr lang="en-CA" sz="1600" dirty="0"/>
              <a:t>Linked to recognition of importance of maintaining a home-grown innovation ecosystem. </a:t>
            </a:r>
          </a:p>
          <a:p>
            <a:pPr>
              <a:spcBef>
                <a:spcPts val="0"/>
              </a:spcBef>
            </a:pPr>
            <a:endParaRPr lang="en-CA" sz="2000" dirty="0"/>
          </a:p>
          <a:p>
            <a:pPr>
              <a:spcBef>
                <a:spcPts val="0"/>
              </a:spcBef>
            </a:pPr>
            <a:r>
              <a:rPr lang="en-CA" sz="2000" dirty="0"/>
              <a:t>August 2021:</a:t>
            </a:r>
          </a:p>
          <a:p>
            <a:pPr lvl="1">
              <a:spcBef>
                <a:spcPts val="0"/>
              </a:spcBef>
            </a:pPr>
            <a:r>
              <a:rPr lang="en-CA" sz="1800" dirty="0"/>
              <a:t>NHS England “smart deal” for </a:t>
            </a:r>
            <a:r>
              <a:rPr lang="en-CA" sz="1800" dirty="0" err="1"/>
              <a:t>sotorasib</a:t>
            </a:r>
            <a:endParaRPr lang="en-CA" sz="1800" dirty="0"/>
          </a:p>
          <a:p>
            <a:pPr lvl="2">
              <a:spcBef>
                <a:spcPts val="0"/>
              </a:spcBef>
            </a:pPr>
            <a:r>
              <a:rPr lang="en-CA" sz="1600" dirty="0"/>
              <a:t>Accelerated patient access to </a:t>
            </a:r>
            <a:r>
              <a:rPr lang="en-CA" sz="1600" dirty="0" err="1"/>
              <a:t>sotorasib</a:t>
            </a:r>
            <a:r>
              <a:rPr lang="en-CA" sz="1600" dirty="0"/>
              <a:t> (Project Orbis; breakthrough KRAS inhibitor for lung cancer).</a:t>
            </a:r>
          </a:p>
          <a:p>
            <a:pPr lvl="2">
              <a:spcBef>
                <a:spcPts val="0"/>
              </a:spcBef>
            </a:pPr>
            <a:r>
              <a:rPr lang="en-CA" sz="1600" b="1" dirty="0"/>
              <a:t>Budget neutral agreement </a:t>
            </a:r>
            <a:r>
              <a:rPr lang="en-CA" sz="1600" dirty="0"/>
              <a:t>that allows a drug to be used within weeks of marketing authorisation in return for a substantial discount and a commitment to collect real-world evidence to support a future appraisal by NICE.</a:t>
            </a:r>
          </a:p>
          <a:p>
            <a:pPr>
              <a:spcBef>
                <a:spcPts val="0"/>
              </a:spcBef>
            </a:pPr>
            <a:endParaRPr lang="en-CA" sz="2000" dirty="0"/>
          </a:p>
          <a:p>
            <a:pPr>
              <a:spcBef>
                <a:spcPts val="0"/>
              </a:spcBef>
            </a:pPr>
            <a:r>
              <a:rPr lang="en-CA" sz="2000" dirty="0"/>
              <a:t>While systems are different, there is a lot that Canada can learn from other countries.</a:t>
            </a:r>
          </a:p>
        </p:txBody>
      </p:sp>
    </p:spTree>
    <p:extLst>
      <p:ext uri="{BB962C8B-B14F-4D97-AF65-F5344CB8AC3E}">
        <p14:creationId xmlns:p14="http://schemas.microsoft.com/office/powerpoint/2010/main" val="234233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0DE3B-AF50-43A1-AD2B-56B9CF304E2B}"/>
              </a:ext>
            </a:extLst>
          </p:cNvPr>
          <p:cNvSpPr>
            <a:spLocks noGrp="1"/>
          </p:cNvSpPr>
          <p:nvPr>
            <p:ph type="title"/>
          </p:nvPr>
        </p:nvSpPr>
        <p:spPr/>
        <p:txBody>
          <a:bodyPr/>
          <a:lstStyle/>
          <a:p>
            <a:r>
              <a:rPr lang="en-CA" dirty="0"/>
              <a:t>So, our goal for today….</a:t>
            </a:r>
            <a:endParaRPr lang="en-US" dirty="0"/>
          </a:p>
        </p:txBody>
      </p:sp>
      <p:sp>
        <p:nvSpPr>
          <p:cNvPr id="3" name="Content Placeholder 2">
            <a:extLst>
              <a:ext uri="{FF2B5EF4-FFF2-40B4-BE49-F238E27FC236}">
                <a16:creationId xmlns:a16="http://schemas.microsoft.com/office/drawing/2014/main" xmlns="" id="{B1A78FDD-8258-43C4-98A3-CB2383A90AF1}"/>
              </a:ext>
            </a:extLst>
          </p:cNvPr>
          <p:cNvSpPr>
            <a:spLocks noGrp="1"/>
          </p:cNvSpPr>
          <p:nvPr>
            <p:ph idx="1"/>
          </p:nvPr>
        </p:nvSpPr>
        <p:spPr>
          <a:xfrm>
            <a:off x="609599" y="1487606"/>
            <a:ext cx="6347714" cy="4154735"/>
          </a:xfrm>
        </p:spPr>
        <p:txBody>
          <a:bodyPr>
            <a:normAutofit/>
          </a:bodyPr>
          <a:lstStyle/>
          <a:p>
            <a:r>
              <a:rPr lang="en-CA" sz="2400" dirty="0"/>
              <a:t>To advance discussions on the creation of a conditional funding framework and mechanism, as a tool in enabling timely access to innovative new medications in Canada.</a:t>
            </a:r>
          </a:p>
          <a:p>
            <a:r>
              <a:rPr lang="en-CA" sz="2400" dirty="0"/>
              <a:t>To share ideas on what a conditional listing mechanism would look like.</a:t>
            </a:r>
          </a:p>
        </p:txBody>
      </p:sp>
      <p:sp>
        <p:nvSpPr>
          <p:cNvPr id="4" name="Rectangle: Rounded Corners 3">
            <a:extLst>
              <a:ext uri="{FF2B5EF4-FFF2-40B4-BE49-F238E27FC236}">
                <a16:creationId xmlns:a16="http://schemas.microsoft.com/office/drawing/2014/main" xmlns="" id="{746E4229-DE68-4F5D-AD65-4AD5CED3B2EE}"/>
              </a:ext>
            </a:extLst>
          </p:cNvPr>
          <p:cNvSpPr/>
          <p:nvPr/>
        </p:nvSpPr>
        <p:spPr>
          <a:xfrm>
            <a:off x="609599" y="4524631"/>
            <a:ext cx="5882185" cy="2168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tx1"/>
                </a:solidFill>
              </a:rPr>
              <a:t>How can we collaborate to create a conditional funding mechanism to accelerate patient access for important new medications with high unmet need?</a:t>
            </a:r>
          </a:p>
        </p:txBody>
      </p:sp>
    </p:spTree>
    <p:extLst>
      <p:ext uri="{BB962C8B-B14F-4D97-AF65-F5344CB8AC3E}">
        <p14:creationId xmlns:p14="http://schemas.microsoft.com/office/powerpoint/2010/main" val="7801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E1FD7-7C76-4A2C-A25A-FB49F840AAA2}"/>
              </a:ext>
            </a:extLst>
          </p:cNvPr>
          <p:cNvSpPr>
            <a:spLocks noGrp="1"/>
          </p:cNvSpPr>
          <p:nvPr>
            <p:ph type="title"/>
          </p:nvPr>
        </p:nvSpPr>
        <p:spPr/>
        <p:txBody>
          <a:bodyPr/>
          <a:lstStyle/>
          <a:p>
            <a:r>
              <a:rPr lang="en-CA" dirty="0"/>
              <a:t>Agenda:</a:t>
            </a:r>
            <a:endParaRPr lang="en-US" dirty="0"/>
          </a:p>
        </p:txBody>
      </p:sp>
      <p:sp>
        <p:nvSpPr>
          <p:cNvPr id="3" name="Content Placeholder 2">
            <a:extLst>
              <a:ext uri="{FF2B5EF4-FFF2-40B4-BE49-F238E27FC236}">
                <a16:creationId xmlns:a16="http://schemas.microsoft.com/office/drawing/2014/main" xmlns="" id="{EABABAC2-DFE1-4FD3-8783-3D08E739634E}"/>
              </a:ext>
            </a:extLst>
          </p:cNvPr>
          <p:cNvSpPr>
            <a:spLocks noGrp="1"/>
          </p:cNvSpPr>
          <p:nvPr>
            <p:ph idx="1"/>
          </p:nvPr>
        </p:nvSpPr>
        <p:spPr>
          <a:xfrm>
            <a:off x="609599" y="1671493"/>
            <a:ext cx="6347714" cy="3880773"/>
          </a:xfrm>
        </p:spPr>
        <p:txBody>
          <a:bodyPr>
            <a:normAutofit/>
          </a:bodyPr>
          <a:lstStyle/>
          <a:p>
            <a:pPr>
              <a:buFont typeface="+mj-lt"/>
              <a:buAutoNum type="arabicPeriod"/>
            </a:pPr>
            <a:r>
              <a:rPr lang="en-CA" sz="2400" dirty="0"/>
              <a:t>Different examples and perspectives on accelerating patient access through innovative conditional funding mechanisms.</a:t>
            </a:r>
          </a:p>
          <a:p>
            <a:pPr lvl="1"/>
            <a:r>
              <a:rPr lang="en-CA" sz="2000" dirty="0"/>
              <a:t>The UK experience</a:t>
            </a:r>
          </a:p>
          <a:p>
            <a:pPr lvl="1"/>
            <a:r>
              <a:rPr lang="en-CA" sz="2000" dirty="0"/>
              <a:t>A patient perspective</a:t>
            </a:r>
          </a:p>
          <a:p>
            <a:pPr lvl="1"/>
            <a:r>
              <a:rPr lang="en-CA" sz="2000" dirty="0"/>
              <a:t>A clinician perspective</a:t>
            </a:r>
          </a:p>
          <a:p>
            <a:pPr marL="457200" lvl="1" indent="0">
              <a:buNone/>
            </a:pPr>
            <a:endParaRPr lang="en-CA" sz="2000" dirty="0"/>
          </a:p>
          <a:p>
            <a:pPr>
              <a:buFont typeface="+mj-lt"/>
              <a:buAutoNum type="arabicPeriod"/>
            </a:pPr>
            <a:r>
              <a:rPr lang="en-CA" sz="2400" dirty="0"/>
              <a:t>Audience Q&amp;A</a:t>
            </a:r>
          </a:p>
        </p:txBody>
      </p:sp>
    </p:spTree>
    <p:extLst>
      <p:ext uri="{BB962C8B-B14F-4D97-AF65-F5344CB8AC3E}">
        <p14:creationId xmlns:p14="http://schemas.microsoft.com/office/powerpoint/2010/main" val="224858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E83DF-57BE-4C6C-8DB5-2416439CB1F6}"/>
              </a:ext>
            </a:extLst>
          </p:cNvPr>
          <p:cNvSpPr>
            <a:spLocks noGrp="1"/>
          </p:cNvSpPr>
          <p:nvPr>
            <p:ph type="title"/>
          </p:nvPr>
        </p:nvSpPr>
        <p:spPr/>
        <p:txBody>
          <a:bodyPr/>
          <a:lstStyle/>
          <a:p>
            <a:r>
              <a:rPr lang="en-CA" dirty="0"/>
              <a:t>The Challenge and a Potential Solution:  The UK Experience</a:t>
            </a:r>
            <a:endParaRPr lang="en-GB" dirty="0"/>
          </a:p>
        </p:txBody>
      </p:sp>
      <p:sp>
        <p:nvSpPr>
          <p:cNvPr id="3" name="Picture Placeholder 2">
            <a:extLst>
              <a:ext uri="{FF2B5EF4-FFF2-40B4-BE49-F238E27FC236}">
                <a16:creationId xmlns:a16="http://schemas.microsoft.com/office/drawing/2014/main" xmlns="" id="{921BA168-7849-43AF-ACA7-548837AE6CCB}"/>
              </a:ext>
            </a:extLst>
          </p:cNvPr>
          <p:cNvSpPr>
            <a:spLocks noGrp="1"/>
          </p:cNvSpPr>
          <p:nvPr>
            <p:ph type="pic" sz="quarter" idx="20"/>
          </p:nvPr>
        </p:nvSpPr>
        <p:spPr/>
      </p:sp>
      <p:sp>
        <p:nvSpPr>
          <p:cNvPr id="4" name="Text Placeholder 3">
            <a:extLst>
              <a:ext uri="{FF2B5EF4-FFF2-40B4-BE49-F238E27FC236}">
                <a16:creationId xmlns:a16="http://schemas.microsoft.com/office/drawing/2014/main" xmlns="" id="{58A5FF3B-D21B-40C0-9E18-A0ADD2C3992A}"/>
              </a:ext>
            </a:extLst>
          </p:cNvPr>
          <p:cNvSpPr>
            <a:spLocks noGrp="1"/>
          </p:cNvSpPr>
          <p:nvPr>
            <p:ph type="body" sz="quarter" idx="21"/>
          </p:nvPr>
        </p:nvSpPr>
        <p:spPr/>
        <p:txBody>
          <a:bodyPr/>
          <a:lstStyle/>
          <a:p>
            <a:r>
              <a:rPr lang="en-US" dirty="0"/>
              <a:t>Dr. </a:t>
            </a:r>
            <a:r>
              <a:rPr lang="en-US" dirty="0" err="1"/>
              <a:t>Oonagh</a:t>
            </a:r>
            <a:r>
              <a:rPr lang="en-US" dirty="0"/>
              <a:t> McGill</a:t>
            </a:r>
          </a:p>
          <a:p>
            <a:endParaRPr lang="en-GB" dirty="0"/>
          </a:p>
        </p:txBody>
      </p:sp>
      <p:sp>
        <p:nvSpPr>
          <p:cNvPr id="5" name="Date Placeholder 4">
            <a:extLst>
              <a:ext uri="{FF2B5EF4-FFF2-40B4-BE49-F238E27FC236}">
                <a16:creationId xmlns:a16="http://schemas.microsoft.com/office/drawing/2014/main" xmlns="" id="{54513ADB-3834-427A-89C9-D223D25E2DD0}"/>
              </a:ext>
            </a:extLst>
          </p:cNvPr>
          <p:cNvSpPr>
            <a:spLocks noGrp="1"/>
          </p:cNvSpPr>
          <p:nvPr>
            <p:ph type="dt" sz="half" idx="2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788" b="0" i="0" u="none" strike="noStrike" kern="1200" cap="none" spc="0" normalizeH="0" baseline="0" noProof="0">
              <a:ln>
                <a:noFill/>
              </a:ln>
              <a:solidFill>
                <a:srgbClr val="3F4444"/>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xmlns="" id="{6E3D04A2-4FF2-4E5E-8B1D-1F9A96902B7B}"/>
              </a:ext>
            </a:extLst>
          </p:cNvPr>
          <p:cNvSpPr>
            <a:spLocks noGrp="1"/>
          </p:cNvSpPr>
          <p:nvPr>
            <p:ph type="body" sz="quarter" idx="27"/>
          </p:nvPr>
        </p:nvSpPr>
        <p:spPr/>
        <p:txBody>
          <a:bodyPr/>
          <a:lstStyle/>
          <a:p>
            <a:endParaRPr lang="en-GB"/>
          </a:p>
        </p:txBody>
      </p:sp>
    </p:spTree>
    <p:extLst>
      <p:ext uri="{BB962C8B-B14F-4D97-AF65-F5344CB8AC3E}">
        <p14:creationId xmlns:p14="http://schemas.microsoft.com/office/powerpoint/2010/main" val="171838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688BB94-E737-4218-9392-3D2FEEBCA1E5}"/>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788" b="0" i="0" u="none" strike="noStrike" kern="1200" cap="none" spc="0" normalizeH="0" baseline="0" noProof="0">
              <a:ln>
                <a:noFill/>
              </a:ln>
              <a:solidFill>
                <a:srgbClr val="3F4444"/>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7A4CFB76-4AFF-4A55-9379-B15DBDD97605}"/>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E47D07-9D1E-4FE9-B31A-2F5863681021}" type="slidenum">
              <a:rPr kumimoji="0" lang="en-GB" sz="788" b="0" i="0" u="none" strike="noStrike" kern="1200" cap="none" spc="0" normalizeH="0" baseline="0" noProof="0" smtClean="0">
                <a:ln>
                  <a:noFill/>
                </a:ln>
                <a:solidFill>
                  <a:srgbClr val="3F4444"/>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788" b="0" i="0" u="none" strike="noStrike" kern="1200" cap="none" spc="0" normalizeH="0" baseline="0" noProof="0">
              <a:ln>
                <a:noFill/>
              </a:ln>
              <a:solidFill>
                <a:srgbClr val="3F4444"/>
              </a:solidFill>
              <a:effectLst/>
              <a:uLnTx/>
              <a:uFillTx/>
              <a:latin typeface="Calibri"/>
              <a:ea typeface="+mn-ea"/>
              <a:cs typeface="+mn-cs"/>
            </a:endParaRPr>
          </a:p>
        </p:txBody>
      </p:sp>
      <p:sp>
        <p:nvSpPr>
          <p:cNvPr id="6" name="Text Placeholder 5">
            <a:extLst>
              <a:ext uri="{FF2B5EF4-FFF2-40B4-BE49-F238E27FC236}">
                <a16:creationId xmlns:a16="http://schemas.microsoft.com/office/drawing/2014/main" xmlns="" id="{E109C729-82DC-42F4-8F8D-5B7DED67463D}"/>
              </a:ext>
            </a:extLst>
          </p:cNvPr>
          <p:cNvSpPr>
            <a:spLocks noGrp="1"/>
          </p:cNvSpPr>
          <p:nvPr>
            <p:ph type="body" sz="quarter" idx="111"/>
          </p:nvPr>
        </p:nvSpPr>
        <p:spPr/>
        <p:txBody>
          <a:bodyPr/>
          <a:lstStyle/>
          <a:p>
            <a:endParaRPr lang="en-GB"/>
          </a:p>
        </p:txBody>
      </p:sp>
      <p:sp>
        <p:nvSpPr>
          <p:cNvPr id="7" name="Title 2">
            <a:extLst>
              <a:ext uri="{FF2B5EF4-FFF2-40B4-BE49-F238E27FC236}">
                <a16:creationId xmlns:a16="http://schemas.microsoft.com/office/drawing/2014/main" xmlns="" id="{0E1EC191-21F2-4D2A-8B54-82BA94934272}"/>
              </a:ext>
            </a:extLst>
          </p:cNvPr>
          <p:cNvSpPr txBox="1">
            <a:spLocks/>
          </p:cNvSpPr>
          <p:nvPr/>
        </p:nvSpPr>
        <p:spPr>
          <a:xfrm>
            <a:off x="305991" y="404813"/>
            <a:ext cx="8532019" cy="923330"/>
          </a:xfrm>
          <a:prstGeom prst="rect">
            <a:avLst/>
          </a:prstGeom>
        </p:spPr>
        <p:txBody>
          <a:bodyPr vert="horz" lIns="0" tIns="0" rIns="0" bIns="0" rtlCol="0" anchor="t">
            <a:spAutoFit/>
          </a:bodyPr>
          <a:lstStyle>
            <a:lvl1pPr algn="l" defTabSz="6858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830051"/>
                </a:solidFill>
                <a:effectLst/>
                <a:uLnTx/>
                <a:uFillTx/>
                <a:latin typeface="Calisto MT"/>
                <a:ea typeface="+mj-ea"/>
                <a:cs typeface="+mj-cs"/>
              </a:rPr>
              <a:t>System willingness to </a:t>
            </a:r>
            <a:r>
              <a:rPr kumimoji="0" lang="en-GB" sz="3000" b="1" i="0" u="none" strike="noStrike" kern="1200" cap="none" spc="0" normalizeH="0" baseline="0" noProof="0" dirty="0">
                <a:ln>
                  <a:noFill/>
                </a:ln>
                <a:solidFill>
                  <a:srgbClr val="F0AB00"/>
                </a:solidFill>
                <a:effectLst/>
                <a:uLnTx/>
                <a:uFillTx/>
                <a:latin typeface="Calisto MT"/>
                <a:ea typeface="+mj-ea"/>
                <a:cs typeface="+mj-cs"/>
              </a:rPr>
              <a:t>co-create</a:t>
            </a:r>
            <a:r>
              <a:rPr kumimoji="0" lang="en-GB" sz="3000" b="0" i="0" u="none" strike="noStrike" kern="1200" cap="none" spc="0" normalizeH="0" baseline="0" noProof="0" dirty="0">
                <a:ln>
                  <a:noFill/>
                </a:ln>
                <a:solidFill>
                  <a:srgbClr val="830051"/>
                </a:solidFill>
                <a:effectLst/>
                <a:uLnTx/>
                <a:uFillTx/>
                <a:latin typeface="Calisto MT"/>
                <a:ea typeface="+mj-ea"/>
                <a:cs typeface="+mj-cs"/>
              </a:rPr>
              <a:t> with AZUK new </a:t>
            </a:r>
            <a:r>
              <a:rPr kumimoji="0" lang="en-GB" sz="3000" b="1" i="0" u="none" strike="noStrike" kern="1200" cap="none" spc="0" normalizeH="0" baseline="0" noProof="0" dirty="0">
                <a:ln>
                  <a:noFill/>
                </a:ln>
                <a:solidFill>
                  <a:srgbClr val="F0AB00"/>
                </a:solidFill>
                <a:effectLst/>
                <a:uLnTx/>
                <a:uFillTx/>
                <a:latin typeface="Calisto MT"/>
                <a:ea typeface="+mj-ea"/>
                <a:cs typeface="+mj-cs"/>
              </a:rPr>
              <a:t>access solutions</a:t>
            </a:r>
          </a:p>
        </p:txBody>
      </p:sp>
      <p:sp>
        <p:nvSpPr>
          <p:cNvPr id="8" name="Title 1">
            <a:extLst>
              <a:ext uri="{FF2B5EF4-FFF2-40B4-BE49-F238E27FC236}">
                <a16:creationId xmlns:a16="http://schemas.microsoft.com/office/drawing/2014/main" xmlns="" id="{758EAC42-A457-4F4C-9D67-15CBE9FF09CD}"/>
              </a:ext>
            </a:extLst>
          </p:cNvPr>
          <p:cNvSpPr txBox="1">
            <a:spLocks/>
          </p:cNvSpPr>
          <p:nvPr/>
        </p:nvSpPr>
        <p:spPr>
          <a:xfrm>
            <a:off x="305991" y="2088997"/>
            <a:ext cx="2287191" cy="923330"/>
          </a:xfrm>
          <a:prstGeom prst="rect">
            <a:avLst/>
          </a:prstGeom>
        </p:spPr>
        <p:txBody>
          <a:bodyPr vert="horz" lIns="0" tIns="0" rIns="0" bIns="0" rtlCol="0" anchor="t">
            <a:spAutoFit/>
          </a:bodyPr>
          <a:lstStyle>
            <a:lvl1pPr algn="l" defTabSz="6858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GB" sz="3000" b="0" i="0" u="none" strike="noStrike" kern="1200" cap="none" spc="0" normalizeH="0" baseline="0" noProof="0">
              <a:ln>
                <a:noFill/>
              </a:ln>
              <a:solidFill>
                <a:srgbClr val="830051"/>
              </a:solidFill>
              <a:effectLst/>
              <a:uLnTx/>
              <a:uFillTx/>
              <a:latin typeface="Calisto MT"/>
              <a:ea typeface="+mj-ea"/>
              <a:cs typeface="+mj-cs"/>
            </a:endParaRPr>
          </a:p>
        </p:txBody>
      </p:sp>
      <p:sp>
        <p:nvSpPr>
          <p:cNvPr id="9" name="Content Placeholder 2">
            <a:extLst>
              <a:ext uri="{FF2B5EF4-FFF2-40B4-BE49-F238E27FC236}">
                <a16:creationId xmlns:a16="http://schemas.microsoft.com/office/drawing/2014/main" xmlns="" id="{139E9257-5279-4238-806C-A9870118EB1F}"/>
              </a:ext>
            </a:extLst>
          </p:cNvPr>
          <p:cNvSpPr txBox="1">
            <a:spLocks/>
          </p:cNvSpPr>
          <p:nvPr/>
        </p:nvSpPr>
        <p:spPr>
          <a:xfrm>
            <a:off x="2789634" y="2089212"/>
            <a:ext cx="6048376" cy="4995409"/>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0"/>
              </a:spcBef>
              <a:spcAft>
                <a:spcPts val="900"/>
              </a:spcAft>
              <a:buFont typeface="Arial" panose="020B0604020202020204" pitchFamily="34" charset="0"/>
              <a:buChar char="•"/>
              <a:defRPr sz="1800" kern="1200">
                <a:solidFill>
                  <a:schemeClr val="tx1"/>
                </a:solidFill>
                <a:latin typeface="+mn-lt"/>
                <a:ea typeface="+mn-ea"/>
                <a:cs typeface="+mn-cs"/>
              </a:defRPr>
            </a:lvl1pPr>
            <a:lvl2pPr marL="473175" marR="0" indent="-257175" algn="l" defTabSz="685800" rtl="0" eaLnBrk="1" fontAlgn="auto" latinLnBrk="0" hangingPunct="1">
              <a:lnSpc>
                <a:spcPct val="100000"/>
              </a:lnSpc>
              <a:spcBef>
                <a:spcPts val="0"/>
              </a:spcBef>
              <a:spcAft>
                <a:spcPts val="600"/>
              </a:spcAft>
              <a:buClrTx/>
              <a:buSzPct val="100000"/>
              <a:buFont typeface="Arial" panose="020B0604020202020204" pitchFamily="34" charset="0"/>
              <a:buChar char="•"/>
              <a:tabLst/>
              <a:defRPr lang="en-US" sz="1800" kern="1200" dirty="0">
                <a:solidFill>
                  <a:schemeClr val="tx1"/>
                </a:solidFill>
                <a:latin typeface="+mn-lt"/>
                <a:ea typeface="+mn-ea"/>
                <a:cs typeface="+mn-cs"/>
              </a:defRPr>
            </a:lvl2pPr>
            <a:lvl3pPr marL="689175" indent="-257175"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a:solidFill>
                  <a:schemeClr val="tx1"/>
                </a:solidFill>
                <a:latin typeface="+mn-lt"/>
                <a:ea typeface="+mn-ea"/>
                <a:cs typeface="+mn-cs"/>
              </a:defRPr>
            </a:lvl3pPr>
            <a:lvl4pPr marL="824175" indent="-257175"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a:solidFill>
                  <a:schemeClr val="tx1"/>
                </a:solidFill>
                <a:latin typeface="+mn-lt"/>
                <a:ea typeface="+mn-ea"/>
                <a:cs typeface="+mn-cs"/>
              </a:defRPr>
            </a:lvl4pPr>
            <a:lvl5pPr marL="891000" indent="-171450" algn="l" defTabSz="685800" rtl="0" eaLnBrk="1" latinLnBrk="0" hangingPunct="1">
              <a:lnSpc>
                <a:spcPct val="100000"/>
              </a:lnSpc>
              <a:spcBef>
                <a:spcPts val="0"/>
              </a:spcBef>
              <a:spcAft>
                <a:spcPts val="600"/>
              </a:spcAft>
              <a:buClrTx/>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3F4444"/>
              </a:solidFill>
              <a:effectLst/>
              <a:uLnTx/>
              <a:uFillTx/>
              <a:latin typeface="Calibri"/>
              <a:ea typeface="+mn-ea"/>
              <a:cs typeface="+mn-cs"/>
            </a:endParaRPr>
          </a:p>
        </p:txBody>
      </p:sp>
      <p:sp>
        <p:nvSpPr>
          <p:cNvPr id="10" name="Oval 9">
            <a:extLst>
              <a:ext uri="{FF2B5EF4-FFF2-40B4-BE49-F238E27FC236}">
                <a16:creationId xmlns:a16="http://schemas.microsoft.com/office/drawing/2014/main" xmlns="" id="{99381C95-A0CF-444D-9640-9044ECE1C01D}"/>
              </a:ext>
            </a:extLst>
          </p:cNvPr>
          <p:cNvSpPr/>
          <p:nvPr/>
        </p:nvSpPr>
        <p:spPr>
          <a:xfrm>
            <a:off x="97202" y="1881326"/>
            <a:ext cx="2901222" cy="2901219"/>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783" rtl="0" eaLnBrk="1" fontAlgn="auto" latinLnBrk="0" hangingPunct="1">
              <a:lnSpc>
                <a:spcPct val="90000"/>
              </a:lnSpc>
              <a:spcBef>
                <a:spcPts val="0"/>
              </a:spcBef>
              <a:spcAft>
                <a:spcPts val="450"/>
              </a:spcAft>
              <a:buClrTx/>
              <a:buSzTx/>
              <a:buFontTx/>
              <a:buNone/>
              <a:tabLst/>
              <a:defRPr/>
            </a:pPr>
            <a:r>
              <a:rPr kumimoji="0" lang="en-GB" sz="1800" b="0" i="0" u="none" strike="noStrike" kern="1200" cap="none" spc="0" normalizeH="0" baseline="0" noProof="0" dirty="0">
                <a:ln>
                  <a:noFill/>
                </a:ln>
                <a:solidFill>
                  <a:srgbClr val="F0AB00"/>
                </a:solidFill>
                <a:effectLst/>
                <a:uLnTx/>
                <a:uFillTx/>
                <a:latin typeface="Calibri" panose="020F0502020204030204" pitchFamily="34" charset="0"/>
                <a:ea typeface="+mn-ea"/>
                <a:cs typeface="Calibri" panose="020F0502020204030204" pitchFamily="34" charset="0"/>
              </a:rPr>
              <a:t>Project Orbis &amp; contingent a</a:t>
            </a:r>
            <a:r>
              <a:rPr kumimoji="0" lang="en-GB" sz="1800" b="0" i="0" u="none" strike="noStrike" kern="1200" cap="none" spc="0" normalizeH="0" baseline="0" noProof="0" dirty="0" err="1">
                <a:ln>
                  <a:noFill/>
                </a:ln>
                <a:solidFill>
                  <a:srgbClr val="F0AB00"/>
                </a:solidFill>
                <a:effectLst/>
                <a:uLnTx/>
                <a:uFillTx/>
                <a:latin typeface="Calibri" panose="020F0502020204030204" pitchFamily="34" charset="0"/>
                <a:ea typeface="+mn-ea"/>
                <a:cs typeface="Calibri" panose="020F0502020204030204" pitchFamily="34" charset="0"/>
              </a:rPr>
              <a:t>pproval</a:t>
            </a:r>
            <a:r>
              <a:rPr kumimoji="0" lang="en-GB" sz="1800" b="0" i="0" u="none" strike="noStrike" kern="1200" cap="none" spc="0" normalizeH="0" baseline="0" noProof="0" dirty="0">
                <a:ln>
                  <a:noFill/>
                </a:ln>
                <a:solidFill>
                  <a:srgbClr val="F0AB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 </a:t>
            </a:r>
            <a:r>
              <a:rPr kumimoji="0" lang="en-GB"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Tagrisso</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ADAURA</a:t>
            </a:r>
          </a:p>
          <a:p>
            <a:pPr marL="0" marR="0" lvl="0" indent="0" algn="l" defTabSz="685783" rtl="0" eaLnBrk="1" fontAlgn="auto" latinLnBrk="0" hangingPunct="1">
              <a:lnSpc>
                <a:spcPct val="90000"/>
              </a:lnSpc>
              <a:spcBef>
                <a:spcPts val="0"/>
              </a:spcBef>
              <a:spcAft>
                <a:spcPts val="45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783" rtl="0" eaLnBrk="1" fontAlgn="auto" latinLnBrk="0" hangingPunct="1">
              <a:lnSpc>
                <a:spcPct val="90000"/>
              </a:lnSpc>
              <a:spcBef>
                <a:spcPts val="0"/>
              </a:spcBef>
              <a:spcAft>
                <a:spcPts val="45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Accelerated marketing authorisation via MHRA for adjuvant treatment of adults with early-stage EGFR-mutated lung cancer</a:t>
            </a:r>
          </a:p>
        </p:txBody>
      </p:sp>
      <p:cxnSp>
        <p:nvCxnSpPr>
          <p:cNvPr id="11" name="Straight Connector 10">
            <a:extLst>
              <a:ext uri="{FF2B5EF4-FFF2-40B4-BE49-F238E27FC236}">
                <a16:creationId xmlns:a16="http://schemas.microsoft.com/office/drawing/2014/main" xmlns="" id="{538C40A1-89E7-4B3C-BC30-55BB617C36C6}"/>
              </a:ext>
            </a:extLst>
          </p:cNvPr>
          <p:cNvCxnSpPr>
            <a:cxnSpLocks/>
          </p:cNvCxnSpPr>
          <p:nvPr/>
        </p:nvCxnSpPr>
        <p:spPr>
          <a:xfrm>
            <a:off x="3055346" y="1501304"/>
            <a:ext cx="0" cy="3431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9AF290E8-BF3A-479F-B515-F31C1FE56C12}"/>
              </a:ext>
            </a:extLst>
          </p:cNvPr>
          <p:cNvGrpSpPr/>
          <p:nvPr/>
        </p:nvGrpSpPr>
        <p:grpSpPr>
          <a:xfrm>
            <a:off x="185734" y="4828496"/>
            <a:ext cx="2709867" cy="1377367"/>
            <a:chOff x="250666" y="5663192"/>
            <a:chExt cx="2574077" cy="1278376"/>
          </a:xfrm>
        </p:grpSpPr>
        <p:pic>
          <p:nvPicPr>
            <p:cNvPr id="13" name="Picture 2" descr="Impersonation of MHRA staff - GOV.UK">
              <a:extLst>
                <a:ext uri="{FF2B5EF4-FFF2-40B4-BE49-F238E27FC236}">
                  <a16:creationId xmlns:a16="http://schemas.microsoft.com/office/drawing/2014/main" xmlns="" id="{544CFDC0-FA29-4CB1-8B23-42EC04845B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14" b="25152"/>
            <a:stretch/>
          </p:blipFill>
          <p:spPr bwMode="auto">
            <a:xfrm>
              <a:off x="1214746" y="5692182"/>
              <a:ext cx="1609997" cy="52749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4" name="Picture 4" descr="nice-logo - LUPUS UK">
              <a:extLst>
                <a:ext uri="{FF2B5EF4-FFF2-40B4-BE49-F238E27FC236}">
                  <a16:creationId xmlns:a16="http://schemas.microsoft.com/office/drawing/2014/main" xmlns="" id="{6B0EDC44-CF9C-458F-809B-9A9284D337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38" r="3822" b="11488"/>
            <a:stretch/>
          </p:blipFill>
          <p:spPr bwMode="auto">
            <a:xfrm>
              <a:off x="896610" y="6337828"/>
              <a:ext cx="1373847" cy="60374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5" name="Picture 8" descr="Flu 2020 – NHS England 2nd Annual Flu letter update published :  Leicestershire and Rutland LPC">
              <a:extLst>
                <a:ext uri="{FF2B5EF4-FFF2-40B4-BE49-F238E27FC236}">
                  <a16:creationId xmlns:a16="http://schemas.microsoft.com/office/drawing/2014/main" xmlns="" id="{5FC95A0A-A01B-45B8-A0D9-8F6AD2165B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602" r="18068"/>
            <a:stretch/>
          </p:blipFill>
          <p:spPr bwMode="auto">
            <a:xfrm>
              <a:off x="250666" y="5663192"/>
              <a:ext cx="781192" cy="573970"/>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xmlns="" id="{F1E4603D-9E5F-4981-83C0-3F8A210F2E96}"/>
              </a:ext>
            </a:extLst>
          </p:cNvPr>
          <p:cNvSpPr/>
          <p:nvPr/>
        </p:nvSpPr>
        <p:spPr>
          <a:xfrm>
            <a:off x="3145473" y="2499550"/>
            <a:ext cx="2687680" cy="646331"/>
          </a:xfrm>
          <a:prstGeom prst="rect">
            <a:avLst/>
          </a:prstGeom>
          <a:solidFill>
            <a:srgbClr val="3F4444"/>
          </a:solidFill>
        </p:spPr>
        <p:txBody>
          <a:bodyPr wrap="square">
            <a:spAutoFit/>
          </a:bodyPr>
          <a:lstStyle/>
          <a:p>
            <a:pPr marL="0" marR="0" lvl="0" indent="0" algn="l" defTabSz="685800" rtl="0" eaLnBrk="1" fontAlgn="auto" latinLnBrk="0" hangingPunct="1">
              <a:lnSpc>
                <a:spcPct val="100000"/>
              </a:lnSpc>
              <a:spcBef>
                <a:spcPts val="0"/>
              </a:spcBef>
              <a:spcAft>
                <a:spcPts val="450"/>
              </a:spcAft>
              <a:buClr>
                <a:srgbClr val="FFFFFF"/>
              </a:buClr>
              <a:buSzTx/>
              <a:buFontTx/>
              <a:buNone/>
              <a:tabLst/>
              <a:defRPr/>
            </a:pPr>
            <a:r>
              <a:rPr kumimoji="0" lang="en-GB" sz="1200" b="1" i="0" u="none" strike="noStrike" kern="1200" cap="none" spc="0" normalizeH="0" baseline="0" noProof="0" dirty="0">
                <a:ln>
                  <a:noFill/>
                </a:ln>
                <a:solidFill>
                  <a:srgbClr val="FFFFFF"/>
                </a:solidFill>
                <a:effectLst/>
                <a:uLnTx/>
                <a:uFillTx/>
                <a:latin typeface="Calibri"/>
                <a:ea typeface="+mn-ea"/>
                <a:cs typeface="+mn-cs"/>
              </a:rPr>
              <a:t>As </a:t>
            </a:r>
            <a:r>
              <a:rPr kumimoji="0" lang="en-GB" sz="1200" b="1" i="0" u="none" strike="noStrike" kern="1200" cap="none" spc="0" normalizeH="0" baseline="0" noProof="0" dirty="0" err="1">
                <a:ln>
                  <a:noFill/>
                </a:ln>
                <a:solidFill>
                  <a:srgbClr val="FFFFFF"/>
                </a:solidFill>
                <a:effectLst/>
                <a:uLnTx/>
                <a:uFillTx/>
                <a:latin typeface="Calibri"/>
                <a:ea typeface="+mn-ea"/>
                <a:cs typeface="+mn-cs"/>
              </a:rPr>
              <a:t>Tagrisso</a:t>
            </a:r>
            <a:r>
              <a:rPr kumimoji="0" lang="en-GB" sz="1200" b="1" i="0" u="none" strike="noStrike" kern="1200" cap="none" spc="0" normalizeH="0" baseline="0" noProof="0" dirty="0">
                <a:ln>
                  <a:noFill/>
                </a:ln>
                <a:solidFill>
                  <a:srgbClr val="FFFFFF"/>
                </a:solidFill>
                <a:effectLst/>
                <a:uLnTx/>
                <a:uFillTx/>
                <a:latin typeface="Calibri"/>
                <a:ea typeface="+mn-ea"/>
                <a:cs typeface="+mn-cs"/>
              </a:rPr>
              <a:t> recognised as an innovative therapy, the ADAURA indication was reviewed as part of Project Orbis</a:t>
            </a:r>
          </a:p>
        </p:txBody>
      </p:sp>
      <p:sp>
        <p:nvSpPr>
          <p:cNvPr id="18" name="Rectangle 17">
            <a:extLst>
              <a:ext uri="{FF2B5EF4-FFF2-40B4-BE49-F238E27FC236}">
                <a16:creationId xmlns:a16="http://schemas.microsoft.com/office/drawing/2014/main" xmlns="" id="{89EBC893-239D-4945-AE2F-2112F714C5FB}"/>
              </a:ext>
            </a:extLst>
          </p:cNvPr>
          <p:cNvSpPr/>
          <p:nvPr/>
        </p:nvSpPr>
        <p:spPr>
          <a:xfrm>
            <a:off x="6048874" y="2499550"/>
            <a:ext cx="2901222" cy="646331"/>
          </a:xfrm>
          <a:prstGeom prst="rect">
            <a:avLst/>
          </a:prstGeom>
          <a:solidFill>
            <a:srgbClr val="3F4444"/>
          </a:solidFill>
        </p:spPr>
        <p:txBody>
          <a:bodyPr wrap="square">
            <a:spAutoFit/>
          </a:bodyPr>
          <a:lstStyle/>
          <a:p>
            <a:pPr marL="0" marR="0" lvl="0" indent="0" algn="l" defTabSz="685800" rtl="0" eaLnBrk="1" fontAlgn="auto" latinLnBrk="0" hangingPunct="1">
              <a:lnSpc>
                <a:spcPct val="100000"/>
              </a:lnSpc>
              <a:spcBef>
                <a:spcPts val="0"/>
              </a:spcBef>
              <a:spcAft>
                <a:spcPts val="450"/>
              </a:spcAft>
              <a:buClr>
                <a:srgbClr val="FFFFFF"/>
              </a:buClr>
              <a:buSzTx/>
              <a:buFontTx/>
              <a:buNone/>
              <a:tabLst/>
              <a:defRPr/>
            </a:pPr>
            <a:r>
              <a:rPr kumimoji="0" lang="en-GB" sz="1200" b="1" i="0" u="none" strike="noStrike" kern="1200" cap="none" spc="0" normalizeH="0" baseline="0" noProof="0" dirty="0">
                <a:ln>
                  <a:noFill/>
                </a:ln>
                <a:solidFill>
                  <a:srgbClr val="FFFFFF"/>
                </a:solidFill>
                <a:effectLst/>
                <a:uLnTx/>
                <a:uFillTx/>
                <a:latin typeface="Calibri"/>
                <a:ea typeface="+mn-ea"/>
                <a:cs typeface="+mn-cs"/>
              </a:rPr>
              <a:t>MHRA marketing authorisation successfully expedited creating a gap of 4 months between license &amp; reimbursement</a:t>
            </a:r>
          </a:p>
        </p:txBody>
      </p:sp>
      <p:pic>
        <p:nvPicPr>
          <p:cNvPr id="20" name="Picture 19">
            <a:extLst>
              <a:ext uri="{FF2B5EF4-FFF2-40B4-BE49-F238E27FC236}">
                <a16:creationId xmlns:a16="http://schemas.microsoft.com/office/drawing/2014/main" xmlns="" id="{A4E59344-AD80-41D7-9772-91076C5C1F4F}"/>
              </a:ext>
            </a:extLst>
          </p:cNvPr>
          <p:cNvPicPr>
            <a:picLocks noChangeAspect="1"/>
          </p:cNvPicPr>
          <p:nvPr/>
        </p:nvPicPr>
        <p:blipFill rotWithShape="1">
          <a:blip r:embed="rId6"/>
          <a:srcRect r="1727"/>
          <a:stretch/>
        </p:blipFill>
        <p:spPr>
          <a:xfrm>
            <a:off x="3145473" y="3217039"/>
            <a:ext cx="5944024" cy="1243082"/>
          </a:xfrm>
          <a:prstGeom prst="rect">
            <a:avLst/>
          </a:prstGeom>
        </p:spPr>
      </p:pic>
      <p:grpSp>
        <p:nvGrpSpPr>
          <p:cNvPr id="21" name="Graphic 2" descr="Group brainstorm">
            <a:extLst>
              <a:ext uri="{FF2B5EF4-FFF2-40B4-BE49-F238E27FC236}">
                <a16:creationId xmlns:a16="http://schemas.microsoft.com/office/drawing/2014/main" xmlns="" id="{72FD0AAC-F8B3-483C-8317-6DBBB20660C2}"/>
              </a:ext>
            </a:extLst>
          </p:cNvPr>
          <p:cNvGrpSpPr/>
          <p:nvPr/>
        </p:nvGrpSpPr>
        <p:grpSpPr>
          <a:xfrm>
            <a:off x="8420052" y="364171"/>
            <a:ext cx="518786" cy="532638"/>
            <a:chOff x="7968093" y="1173879"/>
            <a:chExt cx="691715" cy="710184"/>
          </a:xfrm>
        </p:grpSpPr>
        <p:sp>
          <p:nvSpPr>
            <p:cNvPr id="22" name="Freeform: Shape 21">
              <a:extLst>
                <a:ext uri="{FF2B5EF4-FFF2-40B4-BE49-F238E27FC236}">
                  <a16:creationId xmlns:a16="http://schemas.microsoft.com/office/drawing/2014/main" xmlns="" id="{16F076BF-0958-4133-9AE6-1675FDF2A036}"/>
                </a:ext>
              </a:extLst>
            </p:cNvPr>
            <p:cNvSpPr/>
            <p:nvPr/>
          </p:nvSpPr>
          <p:spPr>
            <a:xfrm>
              <a:off x="8258033" y="1446390"/>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solidFill>
              <a:srgbClr val="3F444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xmlns="" id="{97AD7579-801E-49E5-8D77-A768E29D3AE9}"/>
                </a:ext>
              </a:extLst>
            </p:cNvPr>
            <p:cNvSpPr/>
            <p:nvPr/>
          </p:nvSpPr>
          <p:spPr>
            <a:xfrm>
              <a:off x="8283846" y="1493539"/>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solidFill>
              <a:srgbClr val="3F444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xmlns="" id="{014FD24C-8080-4C87-88B6-41E1C9C467C8}"/>
                </a:ext>
              </a:extLst>
            </p:cNvPr>
            <p:cNvSpPr/>
            <p:nvPr/>
          </p:nvSpPr>
          <p:spPr>
            <a:xfrm>
              <a:off x="8192502" y="1173879"/>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solidFill>
              <a:srgbClr val="F0AB0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xmlns="" id="{D0D8AAF8-E68C-4820-80E1-A62902752961}"/>
                </a:ext>
              </a:extLst>
            </p:cNvPr>
            <p:cNvSpPr/>
            <p:nvPr/>
          </p:nvSpPr>
          <p:spPr>
            <a:xfrm>
              <a:off x="8268321" y="1226839"/>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solidFill>
              <a:srgbClr val="D0006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xmlns="" id="{7E003C5B-D73F-4E12-95B2-CDC5D43D4337}"/>
                </a:ext>
              </a:extLst>
            </p:cNvPr>
            <p:cNvSpPr/>
            <p:nvPr/>
          </p:nvSpPr>
          <p:spPr>
            <a:xfrm>
              <a:off x="8437485" y="1510207"/>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chemeClr val="accent5"/>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xmlns="" id="{938CBA27-773F-4A4F-82CB-C607DC6B08C9}"/>
                </a:ext>
              </a:extLst>
            </p:cNvPr>
            <p:cNvSpPr/>
            <p:nvPr/>
          </p:nvSpPr>
          <p:spPr>
            <a:xfrm>
              <a:off x="8042197" y="1510207"/>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solidFill>
              <a:srgbClr val="3F444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xmlns="" id="{B6B21CE9-C0DF-4F96-9031-2D56CC901720}"/>
                </a:ext>
              </a:extLst>
            </p:cNvPr>
            <p:cNvSpPr/>
            <p:nvPr/>
          </p:nvSpPr>
          <p:spPr>
            <a:xfrm>
              <a:off x="8391193" y="1678514"/>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solidFill>
              <a:srgbClr val="3F444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xmlns="" id="{6BFE4B0C-2134-485F-9CA7-529354D75B2B}"/>
                </a:ext>
              </a:extLst>
            </p:cNvPr>
            <p:cNvSpPr/>
            <p:nvPr/>
          </p:nvSpPr>
          <p:spPr>
            <a:xfrm>
              <a:off x="7968093" y="1678514"/>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solidFill>
              <a:srgbClr val="3F444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xmlns="" id="{79C5FCAA-9178-4459-B26D-ABD4E7473339}"/>
                </a:ext>
              </a:extLst>
            </p:cNvPr>
            <p:cNvSpPr/>
            <p:nvPr/>
          </p:nvSpPr>
          <p:spPr>
            <a:xfrm>
              <a:off x="8165736" y="1736234"/>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solidFill>
              <a:srgbClr val="3F444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xmlns="" id="{83D317D7-DC3E-40AD-A5AA-BB2F3B39ECA2}"/>
                </a:ext>
              </a:extLst>
            </p:cNvPr>
            <p:cNvSpPr/>
            <p:nvPr/>
          </p:nvSpPr>
          <p:spPr>
            <a:xfrm>
              <a:off x="8239841" y="1567834"/>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rgbClr val="3F444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33" name="Isosceles Triangle 32">
            <a:extLst>
              <a:ext uri="{FF2B5EF4-FFF2-40B4-BE49-F238E27FC236}">
                <a16:creationId xmlns:a16="http://schemas.microsoft.com/office/drawing/2014/main" xmlns="" id="{BB78DE86-9F0D-4DDD-8891-C16CCF98DBF6}"/>
              </a:ext>
            </a:extLst>
          </p:cNvPr>
          <p:cNvSpPr/>
          <p:nvPr/>
        </p:nvSpPr>
        <p:spPr>
          <a:xfrm rot="5400000">
            <a:off x="5640563" y="2759409"/>
            <a:ext cx="623248" cy="1035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45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sto MT"/>
              <a:ea typeface="+mn-ea"/>
              <a:cs typeface="+mn-cs"/>
            </a:endParaRPr>
          </a:p>
        </p:txBody>
      </p:sp>
      <p:sp>
        <p:nvSpPr>
          <p:cNvPr id="38" name="Oval 37">
            <a:extLst>
              <a:ext uri="{FF2B5EF4-FFF2-40B4-BE49-F238E27FC236}">
                <a16:creationId xmlns:a16="http://schemas.microsoft.com/office/drawing/2014/main" xmlns="" id="{5A6571A6-03B5-4122-88B4-FB01C21D058D}"/>
              </a:ext>
            </a:extLst>
          </p:cNvPr>
          <p:cNvSpPr/>
          <p:nvPr/>
        </p:nvSpPr>
        <p:spPr>
          <a:xfrm>
            <a:off x="8303990" y="295162"/>
            <a:ext cx="752354" cy="717630"/>
          </a:xfrm>
          <a:prstGeom prst="ellipse">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05895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688BB94-E737-4218-9392-3D2FEEBCA1E5}"/>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788" b="0" i="0" u="none" strike="noStrike" kern="1200" cap="none" spc="0" normalizeH="0" baseline="0" noProof="0">
              <a:ln>
                <a:noFill/>
              </a:ln>
              <a:solidFill>
                <a:srgbClr val="3F4444"/>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7A4CFB76-4AFF-4A55-9379-B15DBDD97605}"/>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E47D07-9D1E-4FE9-B31A-2F5863681021}" type="slidenum">
              <a:rPr kumimoji="0" lang="en-GB" sz="788" b="0" i="0" u="none" strike="noStrike" kern="1200" cap="none" spc="0" normalizeH="0" baseline="0" noProof="0" smtClean="0">
                <a:ln>
                  <a:noFill/>
                </a:ln>
                <a:solidFill>
                  <a:srgbClr val="3F4444"/>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788" b="0" i="0" u="none" strike="noStrike" kern="1200" cap="none" spc="0" normalizeH="0" baseline="0" noProof="0">
              <a:ln>
                <a:noFill/>
              </a:ln>
              <a:solidFill>
                <a:srgbClr val="3F4444"/>
              </a:solidFill>
              <a:effectLst/>
              <a:uLnTx/>
              <a:uFillTx/>
              <a:latin typeface="Calibri"/>
              <a:ea typeface="+mn-ea"/>
              <a:cs typeface="+mn-cs"/>
            </a:endParaRPr>
          </a:p>
        </p:txBody>
      </p:sp>
      <p:sp>
        <p:nvSpPr>
          <p:cNvPr id="6" name="Text Placeholder 5">
            <a:extLst>
              <a:ext uri="{FF2B5EF4-FFF2-40B4-BE49-F238E27FC236}">
                <a16:creationId xmlns:a16="http://schemas.microsoft.com/office/drawing/2014/main" xmlns="" id="{E109C729-82DC-42F4-8F8D-5B7DED67463D}"/>
              </a:ext>
            </a:extLst>
          </p:cNvPr>
          <p:cNvSpPr>
            <a:spLocks noGrp="1"/>
          </p:cNvSpPr>
          <p:nvPr>
            <p:ph type="body" sz="quarter" idx="111"/>
          </p:nvPr>
        </p:nvSpPr>
        <p:spPr/>
        <p:txBody>
          <a:bodyPr/>
          <a:lstStyle/>
          <a:p>
            <a:endParaRPr lang="en-GB"/>
          </a:p>
        </p:txBody>
      </p:sp>
      <p:sp>
        <p:nvSpPr>
          <p:cNvPr id="7" name="Title 2">
            <a:extLst>
              <a:ext uri="{FF2B5EF4-FFF2-40B4-BE49-F238E27FC236}">
                <a16:creationId xmlns:a16="http://schemas.microsoft.com/office/drawing/2014/main" xmlns="" id="{0E1EC191-21F2-4D2A-8B54-82BA94934272}"/>
              </a:ext>
            </a:extLst>
          </p:cNvPr>
          <p:cNvSpPr txBox="1">
            <a:spLocks/>
          </p:cNvSpPr>
          <p:nvPr/>
        </p:nvSpPr>
        <p:spPr>
          <a:xfrm>
            <a:off x="305991" y="404813"/>
            <a:ext cx="8532019" cy="923330"/>
          </a:xfrm>
          <a:prstGeom prst="rect">
            <a:avLst/>
          </a:prstGeom>
        </p:spPr>
        <p:txBody>
          <a:bodyPr vert="horz" lIns="0" tIns="0" rIns="0" bIns="0" rtlCol="0" anchor="t">
            <a:spAutoFit/>
          </a:bodyPr>
          <a:lstStyle>
            <a:lvl1pPr algn="l" defTabSz="6858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a:ln>
                  <a:noFill/>
                </a:ln>
                <a:solidFill>
                  <a:srgbClr val="830051"/>
                </a:solidFill>
                <a:effectLst/>
                <a:uLnTx/>
                <a:uFillTx/>
                <a:latin typeface="Calisto MT"/>
                <a:ea typeface="+mj-ea"/>
                <a:cs typeface="+mj-cs"/>
              </a:rPr>
              <a:t>System willingness to </a:t>
            </a:r>
            <a:r>
              <a:rPr kumimoji="0" lang="en-GB" sz="3000" b="1" i="0" u="none" strike="noStrike" kern="1200" cap="none" spc="0" normalizeH="0" baseline="0" noProof="0" dirty="0">
                <a:ln>
                  <a:noFill/>
                </a:ln>
                <a:solidFill>
                  <a:srgbClr val="F0AB00"/>
                </a:solidFill>
                <a:effectLst/>
                <a:uLnTx/>
                <a:uFillTx/>
                <a:latin typeface="Calisto MT"/>
                <a:ea typeface="+mj-ea"/>
                <a:cs typeface="+mj-cs"/>
              </a:rPr>
              <a:t>co-create </a:t>
            </a:r>
            <a:r>
              <a:rPr kumimoji="0" lang="en-GB" sz="3000" b="0" i="0" u="none" strike="noStrike" kern="1200" cap="none" spc="0" normalizeH="0" baseline="0" noProof="0" dirty="0">
                <a:ln>
                  <a:noFill/>
                </a:ln>
                <a:solidFill>
                  <a:srgbClr val="830051"/>
                </a:solidFill>
                <a:effectLst/>
                <a:uLnTx/>
                <a:uFillTx/>
                <a:latin typeface="Calisto MT"/>
                <a:ea typeface="+mj-ea"/>
                <a:cs typeface="+mj-cs"/>
              </a:rPr>
              <a:t>with AZUK new </a:t>
            </a:r>
            <a:r>
              <a:rPr kumimoji="0" lang="en-GB" sz="3000" b="1" i="0" u="none" strike="noStrike" kern="1200" cap="none" spc="0" normalizeH="0" baseline="0" noProof="0" dirty="0">
                <a:ln>
                  <a:noFill/>
                </a:ln>
                <a:solidFill>
                  <a:srgbClr val="F0AB00"/>
                </a:solidFill>
                <a:effectLst/>
                <a:uLnTx/>
                <a:uFillTx/>
                <a:latin typeface="Calisto MT"/>
                <a:ea typeface="+mj-ea"/>
                <a:cs typeface="+mj-cs"/>
              </a:rPr>
              <a:t>uptake solutions</a:t>
            </a:r>
          </a:p>
        </p:txBody>
      </p:sp>
      <p:sp>
        <p:nvSpPr>
          <p:cNvPr id="8" name="Title 1">
            <a:extLst>
              <a:ext uri="{FF2B5EF4-FFF2-40B4-BE49-F238E27FC236}">
                <a16:creationId xmlns:a16="http://schemas.microsoft.com/office/drawing/2014/main" xmlns="" id="{758EAC42-A457-4F4C-9D67-15CBE9FF09CD}"/>
              </a:ext>
            </a:extLst>
          </p:cNvPr>
          <p:cNvSpPr txBox="1">
            <a:spLocks/>
          </p:cNvSpPr>
          <p:nvPr/>
        </p:nvSpPr>
        <p:spPr>
          <a:xfrm>
            <a:off x="305991" y="2088997"/>
            <a:ext cx="2287191" cy="923330"/>
          </a:xfrm>
          <a:prstGeom prst="rect">
            <a:avLst/>
          </a:prstGeom>
        </p:spPr>
        <p:txBody>
          <a:bodyPr vert="horz" lIns="0" tIns="0" rIns="0" bIns="0" rtlCol="0" anchor="t">
            <a:spAutoFit/>
          </a:bodyPr>
          <a:lstStyle>
            <a:lvl1pPr algn="l" defTabSz="6858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GB" sz="3000" b="0" i="0" u="none" strike="noStrike" kern="1200" cap="none" spc="0" normalizeH="0" baseline="0" noProof="0">
              <a:ln>
                <a:noFill/>
              </a:ln>
              <a:solidFill>
                <a:srgbClr val="830051"/>
              </a:solidFill>
              <a:effectLst/>
              <a:uLnTx/>
              <a:uFillTx/>
              <a:latin typeface="Calisto MT"/>
              <a:ea typeface="+mj-ea"/>
              <a:cs typeface="+mj-cs"/>
            </a:endParaRPr>
          </a:p>
        </p:txBody>
      </p:sp>
      <p:sp>
        <p:nvSpPr>
          <p:cNvPr id="9" name="Content Placeholder 2">
            <a:extLst>
              <a:ext uri="{FF2B5EF4-FFF2-40B4-BE49-F238E27FC236}">
                <a16:creationId xmlns:a16="http://schemas.microsoft.com/office/drawing/2014/main" xmlns="" id="{139E9257-5279-4238-806C-A9870118EB1F}"/>
              </a:ext>
            </a:extLst>
          </p:cNvPr>
          <p:cNvSpPr txBox="1">
            <a:spLocks/>
          </p:cNvSpPr>
          <p:nvPr/>
        </p:nvSpPr>
        <p:spPr>
          <a:xfrm>
            <a:off x="2789634" y="2089212"/>
            <a:ext cx="6048376" cy="4995409"/>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0"/>
              </a:spcBef>
              <a:spcAft>
                <a:spcPts val="900"/>
              </a:spcAft>
              <a:buFont typeface="Arial" panose="020B0604020202020204" pitchFamily="34" charset="0"/>
              <a:buChar char="•"/>
              <a:defRPr sz="1800" kern="1200">
                <a:solidFill>
                  <a:schemeClr val="tx1"/>
                </a:solidFill>
                <a:latin typeface="+mn-lt"/>
                <a:ea typeface="+mn-ea"/>
                <a:cs typeface="+mn-cs"/>
              </a:defRPr>
            </a:lvl1pPr>
            <a:lvl2pPr marL="473175" marR="0" indent="-257175" algn="l" defTabSz="685800" rtl="0" eaLnBrk="1" fontAlgn="auto" latinLnBrk="0" hangingPunct="1">
              <a:lnSpc>
                <a:spcPct val="100000"/>
              </a:lnSpc>
              <a:spcBef>
                <a:spcPts val="0"/>
              </a:spcBef>
              <a:spcAft>
                <a:spcPts val="600"/>
              </a:spcAft>
              <a:buClrTx/>
              <a:buSzPct val="100000"/>
              <a:buFont typeface="Arial" panose="020B0604020202020204" pitchFamily="34" charset="0"/>
              <a:buChar char="•"/>
              <a:tabLst/>
              <a:defRPr lang="en-US" sz="1800" kern="1200" dirty="0">
                <a:solidFill>
                  <a:schemeClr val="tx1"/>
                </a:solidFill>
                <a:latin typeface="+mn-lt"/>
                <a:ea typeface="+mn-ea"/>
                <a:cs typeface="+mn-cs"/>
              </a:defRPr>
            </a:lvl2pPr>
            <a:lvl3pPr marL="689175" indent="-257175"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a:solidFill>
                  <a:schemeClr val="tx1"/>
                </a:solidFill>
                <a:latin typeface="+mn-lt"/>
                <a:ea typeface="+mn-ea"/>
                <a:cs typeface="+mn-cs"/>
              </a:defRPr>
            </a:lvl3pPr>
            <a:lvl4pPr marL="824175" indent="-257175"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a:solidFill>
                  <a:schemeClr val="tx1"/>
                </a:solidFill>
                <a:latin typeface="+mn-lt"/>
                <a:ea typeface="+mn-ea"/>
                <a:cs typeface="+mn-cs"/>
              </a:defRPr>
            </a:lvl4pPr>
            <a:lvl5pPr marL="891000" indent="-171450" algn="l" defTabSz="685800" rtl="0" eaLnBrk="1" latinLnBrk="0" hangingPunct="1">
              <a:lnSpc>
                <a:spcPct val="100000"/>
              </a:lnSpc>
              <a:spcBef>
                <a:spcPts val="0"/>
              </a:spcBef>
              <a:spcAft>
                <a:spcPts val="600"/>
              </a:spcAft>
              <a:buClrTx/>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3F4444"/>
              </a:solidFill>
              <a:effectLst/>
              <a:uLnTx/>
              <a:uFillTx/>
              <a:latin typeface="Calibri"/>
              <a:ea typeface="+mn-ea"/>
              <a:cs typeface="+mn-cs"/>
            </a:endParaRPr>
          </a:p>
        </p:txBody>
      </p:sp>
      <p:sp>
        <p:nvSpPr>
          <p:cNvPr id="10" name="Oval 9">
            <a:extLst>
              <a:ext uri="{FF2B5EF4-FFF2-40B4-BE49-F238E27FC236}">
                <a16:creationId xmlns:a16="http://schemas.microsoft.com/office/drawing/2014/main" xmlns="" id="{99381C95-A0CF-444D-9640-9044ECE1C01D}"/>
              </a:ext>
            </a:extLst>
          </p:cNvPr>
          <p:cNvSpPr/>
          <p:nvPr/>
        </p:nvSpPr>
        <p:spPr>
          <a:xfrm>
            <a:off x="97202" y="1881326"/>
            <a:ext cx="2901222" cy="2901219"/>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783" rtl="0" eaLnBrk="1" fontAlgn="auto" latinLnBrk="0" hangingPunct="1">
              <a:lnSpc>
                <a:spcPct val="90000"/>
              </a:lnSpc>
              <a:spcBef>
                <a:spcPts val="0"/>
              </a:spcBef>
              <a:spcAft>
                <a:spcPts val="450"/>
              </a:spcAft>
              <a:buClrTx/>
              <a:buSzTx/>
              <a:buFontTx/>
              <a:buNone/>
              <a:tabLst/>
              <a:defRPr/>
            </a:pPr>
            <a:r>
              <a:rPr kumimoji="0" lang="en-GB" sz="1800" b="0" i="0" u="none" strike="noStrike" kern="1200" cap="none" spc="0" normalizeH="0" baseline="0" noProof="0" dirty="0">
                <a:ln>
                  <a:noFill/>
                </a:ln>
                <a:solidFill>
                  <a:srgbClr val="F0AB00"/>
                </a:solidFill>
                <a:effectLst/>
                <a:uLnTx/>
                <a:uFillTx/>
                <a:latin typeface="Calibri" panose="020F0502020204030204" pitchFamily="34" charset="0"/>
                <a:ea typeface="+mn-ea"/>
                <a:cs typeface="Calibri" panose="020F0502020204030204" pitchFamily="34" charset="0"/>
              </a:rPr>
              <a:t>Project Orbis &amp; contingent a</a:t>
            </a:r>
            <a:r>
              <a:rPr kumimoji="0" lang="en-GB" sz="1800" b="0" i="0" u="none" strike="noStrike" kern="1200" cap="none" spc="0" normalizeH="0" baseline="0" noProof="0" dirty="0" err="1">
                <a:ln>
                  <a:noFill/>
                </a:ln>
                <a:solidFill>
                  <a:srgbClr val="F0AB00"/>
                </a:solidFill>
                <a:effectLst/>
                <a:uLnTx/>
                <a:uFillTx/>
                <a:latin typeface="Calibri" panose="020F0502020204030204" pitchFamily="34" charset="0"/>
                <a:ea typeface="+mn-ea"/>
                <a:cs typeface="Calibri" panose="020F0502020204030204" pitchFamily="34" charset="0"/>
              </a:rPr>
              <a:t>pproval</a:t>
            </a:r>
            <a:r>
              <a:rPr kumimoji="0" lang="en-GB" sz="1800" b="0" i="0" u="none" strike="noStrike" kern="1200" cap="none" spc="0" normalizeH="0" baseline="0" noProof="0" dirty="0">
                <a:ln>
                  <a:noFill/>
                </a:ln>
                <a:solidFill>
                  <a:srgbClr val="F0AB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 </a:t>
            </a:r>
            <a:r>
              <a:rPr kumimoji="0" lang="en-GB" sz="18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Tagrisso</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ADAURA</a:t>
            </a:r>
          </a:p>
          <a:p>
            <a:pPr marL="0" marR="0" lvl="0" indent="0" algn="l" defTabSz="685783" rtl="0" eaLnBrk="1" fontAlgn="auto" latinLnBrk="0" hangingPunct="1">
              <a:lnSpc>
                <a:spcPct val="90000"/>
              </a:lnSpc>
              <a:spcBef>
                <a:spcPts val="0"/>
              </a:spcBef>
              <a:spcAft>
                <a:spcPts val="45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783" rtl="0" eaLnBrk="1" fontAlgn="auto" latinLnBrk="0" hangingPunct="1">
              <a:lnSpc>
                <a:spcPct val="90000"/>
              </a:lnSpc>
              <a:spcBef>
                <a:spcPts val="0"/>
              </a:spcBef>
              <a:spcAft>
                <a:spcPts val="45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Accelerated marketing authorisation via MHRA for adjuvant treatment of adults with early-stage EGFR-mutated lung cancer</a:t>
            </a:r>
          </a:p>
        </p:txBody>
      </p:sp>
      <p:grpSp>
        <p:nvGrpSpPr>
          <p:cNvPr id="12" name="Group 11">
            <a:extLst>
              <a:ext uri="{FF2B5EF4-FFF2-40B4-BE49-F238E27FC236}">
                <a16:creationId xmlns:a16="http://schemas.microsoft.com/office/drawing/2014/main" xmlns="" id="{9AF290E8-BF3A-479F-B515-F31C1FE56C12}"/>
              </a:ext>
            </a:extLst>
          </p:cNvPr>
          <p:cNvGrpSpPr/>
          <p:nvPr/>
        </p:nvGrpSpPr>
        <p:grpSpPr>
          <a:xfrm>
            <a:off x="185734" y="4828496"/>
            <a:ext cx="2709867" cy="1377367"/>
            <a:chOff x="250666" y="5663192"/>
            <a:chExt cx="2574077" cy="1278376"/>
          </a:xfrm>
        </p:grpSpPr>
        <p:pic>
          <p:nvPicPr>
            <p:cNvPr id="13" name="Picture 2" descr="Impersonation of MHRA staff - GOV.UK">
              <a:extLst>
                <a:ext uri="{FF2B5EF4-FFF2-40B4-BE49-F238E27FC236}">
                  <a16:creationId xmlns:a16="http://schemas.microsoft.com/office/drawing/2014/main" xmlns="" id="{544CFDC0-FA29-4CB1-8B23-42EC04845B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14" b="25152"/>
            <a:stretch/>
          </p:blipFill>
          <p:spPr bwMode="auto">
            <a:xfrm>
              <a:off x="1214746" y="5692182"/>
              <a:ext cx="1609997" cy="52749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4" name="Picture 4" descr="nice-logo - LUPUS UK">
              <a:extLst>
                <a:ext uri="{FF2B5EF4-FFF2-40B4-BE49-F238E27FC236}">
                  <a16:creationId xmlns:a16="http://schemas.microsoft.com/office/drawing/2014/main" xmlns="" id="{6B0EDC44-CF9C-458F-809B-9A9284D337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38" r="3822" b="11488"/>
            <a:stretch/>
          </p:blipFill>
          <p:spPr bwMode="auto">
            <a:xfrm>
              <a:off x="896610" y="6337828"/>
              <a:ext cx="1373847" cy="60374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5" name="Picture 8" descr="Flu 2020 – NHS England 2nd Annual Flu letter update published :  Leicestershire and Rutland LPC">
              <a:extLst>
                <a:ext uri="{FF2B5EF4-FFF2-40B4-BE49-F238E27FC236}">
                  <a16:creationId xmlns:a16="http://schemas.microsoft.com/office/drawing/2014/main" xmlns="" id="{5FC95A0A-A01B-45B8-A0D9-8F6AD2165B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602" r="18068"/>
            <a:stretch/>
          </p:blipFill>
          <p:spPr bwMode="auto">
            <a:xfrm>
              <a:off x="250666" y="5663192"/>
              <a:ext cx="781192" cy="573970"/>
            </a:xfrm>
            <a:prstGeom prst="rect">
              <a:avLst/>
            </a:prstGeom>
            <a:ln>
              <a:noFill/>
            </a:ln>
            <a:effectLst/>
            <a:extLst>
              <a:ext uri="{909E8E84-426E-40DD-AFC4-6F175D3DCCD1}">
                <a14:hiddenFill xmlns:a14="http://schemas.microsoft.com/office/drawing/2010/main">
                  <a:solidFill>
                    <a:srgbClr val="FFFFFF"/>
                  </a:solidFill>
                </a14:hiddenFill>
              </a:ext>
            </a:extLst>
          </p:spPr>
        </p:pic>
      </p:grpSp>
      <p:grpSp>
        <p:nvGrpSpPr>
          <p:cNvPr id="32" name="Graphic 5" descr="Thumbs up sign">
            <a:extLst>
              <a:ext uri="{FF2B5EF4-FFF2-40B4-BE49-F238E27FC236}">
                <a16:creationId xmlns:a16="http://schemas.microsoft.com/office/drawing/2014/main" xmlns="" id="{AC680AD9-8500-46B8-B0ED-FE652796A544}"/>
              </a:ext>
            </a:extLst>
          </p:cNvPr>
          <p:cNvGrpSpPr/>
          <p:nvPr/>
        </p:nvGrpSpPr>
        <p:grpSpPr>
          <a:xfrm>
            <a:off x="8399716" y="374269"/>
            <a:ext cx="571500" cy="500063"/>
            <a:chOff x="9550328" y="1011682"/>
            <a:chExt cx="762000" cy="666750"/>
          </a:xfrm>
        </p:grpSpPr>
        <p:sp>
          <p:nvSpPr>
            <p:cNvPr id="34" name="Freeform: Shape 33">
              <a:extLst>
                <a:ext uri="{FF2B5EF4-FFF2-40B4-BE49-F238E27FC236}">
                  <a16:creationId xmlns:a16="http://schemas.microsoft.com/office/drawing/2014/main" xmlns="" id="{2DA94E58-8D66-4C2B-8DF6-BCCEA1334F76}"/>
                </a:ext>
              </a:extLst>
            </p:cNvPr>
            <p:cNvSpPr/>
            <p:nvPr/>
          </p:nvSpPr>
          <p:spPr>
            <a:xfrm>
              <a:off x="9788453" y="1011682"/>
              <a:ext cx="523875" cy="666750"/>
            </a:xfrm>
            <a:custGeom>
              <a:avLst/>
              <a:gdLst>
                <a:gd name="connsiteX0" fmla="*/ 523875 w 523875"/>
                <a:gd name="connsiteY0" fmla="*/ 323850 h 666750"/>
                <a:gd name="connsiteX1" fmla="*/ 466725 w 523875"/>
                <a:gd name="connsiteY1" fmla="*/ 266700 h 666750"/>
                <a:gd name="connsiteX2" fmla="*/ 285750 w 523875"/>
                <a:gd name="connsiteY2" fmla="*/ 266700 h 666750"/>
                <a:gd name="connsiteX3" fmla="*/ 257175 w 523875"/>
                <a:gd name="connsiteY3" fmla="*/ 239077 h 666750"/>
                <a:gd name="connsiteX4" fmla="*/ 285750 w 523875"/>
                <a:gd name="connsiteY4" fmla="*/ 57150 h 666750"/>
                <a:gd name="connsiteX5" fmla="*/ 228600 w 523875"/>
                <a:gd name="connsiteY5" fmla="*/ 0 h 666750"/>
                <a:gd name="connsiteX6" fmla="*/ 171450 w 523875"/>
                <a:gd name="connsiteY6" fmla="*/ 57150 h 666750"/>
                <a:gd name="connsiteX7" fmla="*/ 0 w 523875"/>
                <a:gd name="connsiteY7" fmla="*/ 285750 h 666750"/>
                <a:gd name="connsiteX8" fmla="*/ 0 w 523875"/>
                <a:gd name="connsiteY8" fmla="*/ 590550 h 666750"/>
                <a:gd name="connsiteX9" fmla="*/ 200025 w 523875"/>
                <a:gd name="connsiteY9" fmla="*/ 666750 h 666750"/>
                <a:gd name="connsiteX10" fmla="*/ 371475 w 523875"/>
                <a:gd name="connsiteY10" fmla="*/ 666750 h 666750"/>
                <a:gd name="connsiteX11" fmla="*/ 428625 w 523875"/>
                <a:gd name="connsiteY11" fmla="*/ 609600 h 666750"/>
                <a:gd name="connsiteX12" fmla="*/ 413385 w 523875"/>
                <a:gd name="connsiteY12" fmla="*/ 571500 h 666750"/>
                <a:gd name="connsiteX13" fmla="*/ 419100 w 523875"/>
                <a:gd name="connsiteY13" fmla="*/ 571500 h 666750"/>
                <a:gd name="connsiteX14" fmla="*/ 476250 w 523875"/>
                <a:gd name="connsiteY14" fmla="*/ 514350 h 666750"/>
                <a:gd name="connsiteX15" fmla="*/ 460058 w 523875"/>
                <a:gd name="connsiteY15" fmla="*/ 474345 h 666750"/>
                <a:gd name="connsiteX16" fmla="*/ 504825 w 523875"/>
                <a:gd name="connsiteY16" fmla="*/ 419100 h 666750"/>
                <a:gd name="connsiteX17" fmla="*/ 486728 w 523875"/>
                <a:gd name="connsiteY17" fmla="*/ 377190 h 666750"/>
                <a:gd name="connsiteX18" fmla="*/ 523875 w 523875"/>
                <a:gd name="connsiteY18" fmla="*/ 3238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3875" h="666750">
                  <a:moveTo>
                    <a:pt x="523875" y="323850"/>
                  </a:moveTo>
                  <a:cubicBezTo>
                    <a:pt x="523875" y="292418"/>
                    <a:pt x="498158" y="266700"/>
                    <a:pt x="466725" y="266700"/>
                  </a:cubicBezTo>
                  <a:lnTo>
                    <a:pt x="285750" y="266700"/>
                  </a:lnTo>
                  <a:cubicBezTo>
                    <a:pt x="270510" y="266700"/>
                    <a:pt x="258127" y="254318"/>
                    <a:pt x="257175" y="239077"/>
                  </a:cubicBezTo>
                  <a:cubicBezTo>
                    <a:pt x="258127" y="221933"/>
                    <a:pt x="285750" y="187643"/>
                    <a:pt x="285750" y="57150"/>
                  </a:cubicBezTo>
                  <a:cubicBezTo>
                    <a:pt x="285750" y="25717"/>
                    <a:pt x="260033" y="0"/>
                    <a:pt x="228600" y="0"/>
                  </a:cubicBezTo>
                  <a:cubicBezTo>
                    <a:pt x="197168" y="0"/>
                    <a:pt x="171450" y="25717"/>
                    <a:pt x="171450" y="57150"/>
                  </a:cubicBezTo>
                  <a:cubicBezTo>
                    <a:pt x="171450" y="201930"/>
                    <a:pt x="2857" y="283845"/>
                    <a:pt x="0" y="285750"/>
                  </a:cubicBezTo>
                  <a:lnTo>
                    <a:pt x="0" y="590550"/>
                  </a:lnTo>
                  <a:cubicBezTo>
                    <a:pt x="67627" y="590550"/>
                    <a:pt x="72390" y="666750"/>
                    <a:pt x="200025" y="666750"/>
                  </a:cubicBezTo>
                  <a:cubicBezTo>
                    <a:pt x="242888" y="666750"/>
                    <a:pt x="371475" y="666750"/>
                    <a:pt x="371475" y="666750"/>
                  </a:cubicBezTo>
                  <a:cubicBezTo>
                    <a:pt x="402908" y="666750"/>
                    <a:pt x="428625" y="641033"/>
                    <a:pt x="428625" y="609600"/>
                  </a:cubicBezTo>
                  <a:cubicBezTo>
                    <a:pt x="428625" y="594360"/>
                    <a:pt x="422910" y="581025"/>
                    <a:pt x="413385" y="571500"/>
                  </a:cubicBezTo>
                  <a:cubicBezTo>
                    <a:pt x="415290" y="571500"/>
                    <a:pt x="417195" y="571500"/>
                    <a:pt x="419100" y="571500"/>
                  </a:cubicBezTo>
                  <a:cubicBezTo>
                    <a:pt x="450533" y="571500"/>
                    <a:pt x="476250" y="545783"/>
                    <a:pt x="476250" y="514350"/>
                  </a:cubicBezTo>
                  <a:cubicBezTo>
                    <a:pt x="476250" y="499110"/>
                    <a:pt x="470535" y="484823"/>
                    <a:pt x="460058" y="474345"/>
                  </a:cubicBezTo>
                  <a:cubicBezTo>
                    <a:pt x="485775" y="468630"/>
                    <a:pt x="504825" y="445770"/>
                    <a:pt x="504825" y="419100"/>
                  </a:cubicBezTo>
                  <a:cubicBezTo>
                    <a:pt x="504825" y="402908"/>
                    <a:pt x="498158" y="387668"/>
                    <a:pt x="486728" y="377190"/>
                  </a:cubicBezTo>
                  <a:cubicBezTo>
                    <a:pt x="508635" y="369570"/>
                    <a:pt x="523875" y="348615"/>
                    <a:pt x="523875" y="323850"/>
                  </a:cubicBezTo>
                  <a:close/>
                </a:path>
              </a:pathLst>
            </a:custGeom>
            <a:solidFill>
              <a:schemeClr val="accent5"/>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sp>
          <p:nvSpPr>
            <p:cNvPr id="35" name="Freeform: Shape 34">
              <a:extLst>
                <a:ext uri="{FF2B5EF4-FFF2-40B4-BE49-F238E27FC236}">
                  <a16:creationId xmlns:a16="http://schemas.microsoft.com/office/drawing/2014/main" xmlns="" id="{38CBFAC7-F6A1-4063-869F-333A4781DC17}"/>
                </a:ext>
              </a:extLst>
            </p:cNvPr>
            <p:cNvSpPr/>
            <p:nvPr/>
          </p:nvSpPr>
          <p:spPr>
            <a:xfrm>
              <a:off x="9550328" y="1249807"/>
              <a:ext cx="180975" cy="400050"/>
            </a:xfrm>
            <a:custGeom>
              <a:avLst/>
              <a:gdLst>
                <a:gd name="connsiteX0" fmla="*/ 142875 w 180975"/>
                <a:gd name="connsiteY0" fmla="*/ 0 h 400050"/>
                <a:gd name="connsiteX1" fmla="*/ 0 w 180975"/>
                <a:gd name="connsiteY1" fmla="*/ 0 h 400050"/>
                <a:gd name="connsiteX2" fmla="*/ 0 w 180975"/>
                <a:gd name="connsiteY2" fmla="*/ 400050 h 400050"/>
                <a:gd name="connsiteX3" fmla="*/ 142875 w 180975"/>
                <a:gd name="connsiteY3" fmla="*/ 400050 h 400050"/>
                <a:gd name="connsiteX4" fmla="*/ 180975 w 180975"/>
                <a:gd name="connsiteY4" fmla="*/ 361950 h 400050"/>
                <a:gd name="connsiteX5" fmla="*/ 180975 w 180975"/>
                <a:gd name="connsiteY5" fmla="*/ 38100 h 400050"/>
                <a:gd name="connsiteX6" fmla="*/ 142875 w 180975"/>
                <a:gd name="connsiteY6"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400050">
                  <a:moveTo>
                    <a:pt x="142875" y="0"/>
                  </a:moveTo>
                  <a:lnTo>
                    <a:pt x="0" y="0"/>
                  </a:lnTo>
                  <a:lnTo>
                    <a:pt x="0" y="400050"/>
                  </a:lnTo>
                  <a:lnTo>
                    <a:pt x="142875" y="400050"/>
                  </a:lnTo>
                  <a:cubicBezTo>
                    <a:pt x="163830" y="400050"/>
                    <a:pt x="180975" y="382905"/>
                    <a:pt x="180975" y="361950"/>
                  </a:cubicBezTo>
                  <a:lnTo>
                    <a:pt x="180975" y="38100"/>
                  </a:lnTo>
                  <a:cubicBezTo>
                    <a:pt x="180975" y="17145"/>
                    <a:pt x="163830" y="0"/>
                    <a:pt x="142875" y="0"/>
                  </a:cubicBezTo>
                  <a:close/>
                </a:path>
              </a:pathLst>
            </a:custGeom>
            <a:solidFill>
              <a:srgbClr val="3F444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37" name="Rectangle 36">
            <a:extLst>
              <a:ext uri="{FF2B5EF4-FFF2-40B4-BE49-F238E27FC236}">
                <a16:creationId xmlns:a16="http://schemas.microsoft.com/office/drawing/2014/main" xmlns="" id="{3943D203-3A84-4A08-AAA1-928A39516DBF}"/>
              </a:ext>
            </a:extLst>
          </p:cNvPr>
          <p:cNvSpPr/>
          <p:nvPr/>
        </p:nvSpPr>
        <p:spPr>
          <a:xfrm>
            <a:off x="3660963" y="2167412"/>
            <a:ext cx="2375205" cy="761508"/>
          </a:xfrm>
          <a:prstGeom prst="rect">
            <a:avLst/>
          </a:prstGeom>
          <a:solidFill>
            <a:srgbClr val="3F444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alibri"/>
                <a:ea typeface="+mn-ea"/>
                <a:cs typeface="+mn-cs"/>
              </a:rPr>
              <a:t>Patient access from accelerated regulatory approval</a:t>
            </a:r>
          </a:p>
        </p:txBody>
      </p:sp>
      <p:sp>
        <p:nvSpPr>
          <p:cNvPr id="38" name="Rectangle 37">
            <a:extLst>
              <a:ext uri="{FF2B5EF4-FFF2-40B4-BE49-F238E27FC236}">
                <a16:creationId xmlns:a16="http://schemas.microsoft.com/office/drawing/2014/main" xmlns="" id="{201199EB-4C78-49D9-A5BF-4421A6AC4049}"/>
              </a:ext>
            </a:extLst>
          </p:cNvPr>
          <p:cNvSpPr/>
          <p:nvPr/>
        </p:nvSpPr>
        <p:spPr>
          <a:xfrm>
            <a:off x="3660963" y="3100741"/>
            <a:ext cx="2375206" cy="761508"/>
          </a:xfrm>
          <a:prstGeom prst="rect">
            <a:avLst/>
          </a:prstGeom>
          <a:solidFill>
            <a:srgbClr val="3F444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alibri"/>
                <a:ea typeface="+mn-ea"/>
                <a:cs typeface="+mn-cs"/>
              </a:rPr>
              <a:t>Unlike other EAPs, NHSE will take on all the administrative burden required to implement and track the programme from point of MA to reimbursement </a:t>
            </a:r>
          </a:p>
        </p:txBody>
      </p:sp>
      <p:sp>
        <p:nvSpPr>
          <p:cNvPr id="39" name="Rectangle 38">
            <a:extLst>
              <a:ext uri="{FF2B5EF4-FFF2-40B4-BE49-F238E27FC236}">
                <a16:creationId xmlns:a16="http://schemas.microsoft.com/office/drawing/2014/main" xmlns="" id="{E673E084-3B48-46AD-AA02-36AD236F6B43}"/>
              </a:ext>
            </a:extLst>
          </p:cNvPr>
          <p:cNvSpPr/>
          <p:nvPr/>
        </p:nvSpPr>
        <p:spPr>
          <a:xfrm>
            <a:off x="3660962" y="4013053"/>
            <a:ext cx="2375206" cy="761508"/>
          </a:xfrm>
          <a:prstGeom prst="rect">
            <a:avLst/>
          </a:prstGeom>
          <a:solidFill>
            <a:srgbClr val="3F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alibri"/>
                <a:ea typeface="+mn-ea"/>
                <a:cs typeface="+mn-cs"/>
              </a:rPr>
              <a:t>The early access “bridging” program will have a mechanism in place to track indications, ensuring no spill over to other indications/off-label use</a:t>
            </a:r>
          </a:p>
        </p:txBody>
      </p:sp>
      <p:sp>
        <p:nvSpPr>
          <p:cNvPr id="40" name="Rectangle 39">
            <a:extLst>
              <a:ext uri="{FF2B5EF4-FFF2-40B4-BE49-F238E27FC236}">
                <a16:creationId xmlns:a16="http://schemas.microsoft.com/office/drawing/2014/main" xmlns="" id="{D4EAAAFC-95CB-48F5-B47F-22B3F04A5F02}"/>
              </a:ext>
            </a:extLst>
          </p:cNvPr>
          <p:cNvSpPr/>
          <p:nvPr/>
        </p:nvSpPr>
        <p:spPr>
          <a:xfrm>
            <a:off x="6671590" y="2167412"/>
            <a:ext cx="2375208" cy="761508"/>
          </a:xfrm>
          <a:prstGeom prst="rect">
            <a:avLst/>
          </a:prstGeom>
          <a:solidFill>
            <a:srgbClr val="3F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alibri"/>
                <a:ea typeface="+mn-ea"/>
                <a:cs typeface="+mn-cs"/>
              </a:rPr>
              <a:t>Ability to execute a full launch from the start of the programme, accelerating uptake at reimbursement</a:t>
            </a:r>
          </a:p>
        </p:txBody>
      </p:sp>
      <p:sp>
        <p:nvSpPr>
          <p:cNvPr id="41" name="Rectangle 40">
            <a:extLst>
              <a:ext uri="{FF2B5EF4-FFF2-40B4-BE49-F238E27FC236}">
                <a16:creationId xmlns:a16="http://schemas.microsoft.com/office/drawing/2014/main" xmlns="" id="{9D4A8CE0-0E21-4622-B454-E5E1B623C080}"/>
              </a:ext>
            </a:extLst>
          </p:cNvPr>
          <p:cNvSpPr/>
          <p:nvPr/>
        </p:nvSpPr>
        <p:spPr>
          <a:xfrm>
            <a:off x="6671590" y="3079936"/>
            <a:ext cx="2375208" cy="782313"/>
          </a:xfrm>
          <a:prstGeom prst="rect">
            <a:avLst/>
          </a:prstGeom>
          <a:solidFill>
            <a:srgbClr val="3F444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alibri"/>
                <a:ea typeface="+mn-ea"/>
                <a:cs typeface="+mn-cs"/>
              </a:rPr>
              <a:t>NHSE issue a press release to notify all Trusts highlighting AZ partnership to enable early equitable access to such an innovative ground breaking medicine</a:t>
            </a:r>
          </a:p>
        </p:txBody>
      </p:sp>
      <p:sp>
        <p:nvSpPr>
          <p:cNvPr id="42" name="Rectangle 41">
            <a:extLst>
              <a:ext uri="{FF2B5EF4-FFF2-40B4-BE49-F238E27FC236}">
                <a16:creationId xmlns:a16="http://schemas.microsoft.com/office/drawing/2014/main" xmlns="" id="{FDF8C6BA-F928-4799-8BD9-AB503987807A}"/>
              </a:ext>
            </a:extLst>
          </p:cNvPr>
          <p:cNvSpPr/>
          <p:nvPr/>
        </p:nvSpPr>
        <p:spPr>
          <a:xfrm>
            <a:off x="6681138" y="4013053"/>
            <a:ext cx="2375206" cy="769499"/>
          </a:xfrm>
          <a:prstGeom prst="rect">
            <a:avLst/>
          </a:prstGeom>
          <a:solidFill>
            <a:srgbClr val="3F444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o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Calibri"/>
                <a:ea typeface="+mn-ea"/>
                <a:cs typeface="+mn-cs"/>
              </a:rPr>
              <a:t>Upon reimbursement NHS to publish circular to all Trusts in England notifying them of the decision and supporting NICE’s decision driving uptake</a:t>
            </a:r>
          </a:p>
        </p:txBody>
      </p:sp>
      <p:pic>
        <p:nvPicPr>
          <p:cNvPr id="43" name="Picture 2" descr="Value Icons - Download Free Vector Icons | Noun Project">
            <a:extLst>
              <a:ext uri="{FF2B5EF4-FFF2-40B4-BE49-F238E27FC236}">
                <a16:creationId xmlns:a16="http://schemas.microsoft.com/office/drawing/2014/main" xmlns="" id="{A9157E26-735A-44E7-89B8-64986F47836B}"/>
              </a:ext>
            </a:extLst>
          </p:cNvPr>
          <p:cNvPicPr>
            <a:picLocks noChangeAspect="1" noChangeArrowheads="1"/>
          </p:cNvPicPr>
          <p:nvPr/>
        </p:nvPicPr>
        <p:blipFill>
          <a:blip r:embed="rId6" cstate="print">
            <a:clrChange>
              <a:clrFrom>
                <a:srgbClr val="F7F7F7"/>
              </a:clrFrom>
              <a:clrTo>
                <a:srgbClr val="F7F7F7">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8782" y="2272318"/>
            <a:ext cx="473655" cy="47365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4 Efficient Administration - Code Quality Icon Png , Free Transparent  Clipart - ClipartKey">
            <a:extLst>
              <a:ext uri="{FF2B5EF4-FFF2-40B4-BE49-F238E27FC236}">
                <a16:creationId xmlns:a16="http://schemas.microsoft.com/office/drawing/2014/main" xmlns="" id="{10DB9BD0-8221-4D9D-BA1A-5607B286A507}"/>
              </a:ext>
            </a:extLst>
          </p:cNvPr>
          <p:cNvPicPr>
            <a:picLocks noChangeAspect="1" noChangeArrowheads="1"/>
          </p:cNvPicPr>
          <p:nvPr/>
        </p:nvPicPr>
        <p:blipFill>
          <a:blip r:embed="rId7" cstate="print">
            <a:clrChange>
              <a:clrFrom>
                <a:srgbClr val="F7F7F7"/>
              </a:clrFrom>
              <a:clrTo>
                <a:srgbClr val="F7F7F7">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1153" y="3187502"/>
            <a:ext cx="461285" cy="4975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a:extLst>
              <a:ext uri="{FF2B5EF4-FFF2-40B4-BE49-F238E27FC236}">
                <a16:creationId xmlns:a16="http://schemas.microsoft.com/office/drawing/2014/main" xmlns="" id="{AF0734A2-12A7-408C-9E09-3A482E83BA14}"/>
              </a:ext>
            </a:extLst>
          </p:cNvPr>
          <p:cNvPicPr>
            <a:picLocks noChangeAspect="1" noChangeArrowheads="1"/>
          </p:cNvPicPr>
          <p:nvPr/>
        </p:nvPicPr>
        <p:blipFill>
          <a:blip r:embed="rId8"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6091" y="2297719"/>
            <a:ext cx="475258" cy="47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8" descr="Reimbursement Icon , Free Transparent Clipart - ClipartKey">
            <a:extLst>
              <a:ext uri="{FF2B5EF4-FFF2-40B4-BE49-F238E27FC236}">
                <a16:creationId xmlns:a16="http://schemas.microsoft.com/office/drawing/2014/main" xmlns="" id="{58E2EEE2-D475-49B6-BEA1-370A6946FC57}"/>
              </a:ext>
            </a:extLst>
          </p:cNvPr>
          <p:cNvPicPr>
            <a:picLocks noChangeAspect="1" noChangeArrowheads="1"/>
          </p:cNvPicPr>
          <p:nvPr/>
        </p:nvPicPr>
        <p:blipFill>
          <a:blip r:embed="rId9"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6101" y="4143434"/>
            <a:ext cx="545489" cy="52848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a:extLst>
              <a:ext uri="{FF2B5EF4-FFF2-40B4-BE49-F238E27FC236}">
                <a16:creationId xmlns:a16="http://schemas.microsoft.com/office/drawing/2014/main" xmlns="" id="{7ADFEB42-D857-45D4-B25F-19D62698E2B4}"/>
              </a:ext>
            </a:extLst>
          </p:cNvPr>
          <p:cNvPicPr>
            <a:picLocks noChangeAspect="1" noChangeArrowheads="1"/>
          </p:cNvPicPr>
          <p:nvPr/>
        </p:nvPicPr>
        <p:blipFill>
          <a:blip r:embed="rId10"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6342" y="3198978"/>
            <a:ext cx="445007" cy="43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descr="Image result for visual ways of ranking">
            <a:extLst>
              <a:ext uri="{FF2B5EF4-FFF2-40B4-BE49-F238E27FC236}">
                <a16:creationId xmlns:a16="http://schemas.microsoft.com/office/drawing/2014/main" xmlns="" id="{B2B12A5B-C4DA-4D35-90A8-D520B35172EE}"/>
              </a:ext>
            </a:extLst>
          </p:cNvPr>
          <p:cNvPicPr>
            <a:picLocks noChangeAspect="1" noChangeArrowheads="1"/>
          </p:cNvPicPr>
          <p:nvPr/>
        </p:nvPicPr>
        <p:blipFill rotWithShape="1">
          <a:blip r:embed="rId11" cstate="print">
            <a:clrChange>
              <a:clrFrom>
                <a:srgbClr val="D8EBE4"/>
              </a:clrFrom>
              <a:clrTo>
                <a:srgbClr val="D8EBE4">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21534" t="2967" r="60579" b="66349"/>
          <a:stretch/>
        </p:blipFill>
        <p:spPr bwMode="auto">
          <a:xfrm>
            <a:off x="2980670" y="4058860"/>
            <a:ext cx="685213" cy="644149"/>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xmlns="" id="{538C40A1-89E7-4B3C-BC30-55BB617C36C6}"/>
              </a:ext>
            </a:extLst>
          </p:cNvPr>
          <p:cNvCxnSpPr>
            <a:cxnSpLocks/>
          </p:cNvCxnSpPr>
          <p:nvPr/>
        </p:nvCxnSpPr>
        <p:spPr>
          <a:xfrm>
            <a:off x="3055346" y="1501304"/>
            <a:ext cx="0" cy="3431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xmlns="" id="{F3C0B803-7D3C-476C-AC78-C31D12B7D185}"/>
              </a:ext>
            </a:extLst>
          </p:cNvPr>
          <p:cNvSpPr/>
          <p:nvPr/>
        </p:nvSpPr>
        <p:spPr>
          <a:xfrm>
            <a:off x="97145" y="1891766"/>
            <a:ext cx="2901222" cy="2901219"/>
          </a:xfrm>
          <a:prstGeom prst="ellipse">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783" rtl="0" eaLnBrk="1" fontAlgn="auto" latinLnBrk="0" hangingPunct="1">
              <a:lnSpc>
                <a:spcPct val="90000"/>
              </a:lnSpc>
              <a:spcBef>
                <a:spcPts val="0"/>
              </a:spcBef>
              <a:spcAft>
                <a:spcPts val="45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AZUK partnered with NHS &amp; NICE to create </a:t>
            </a:r>
            <a:r>
              <a:rPr kumimoji="0" lang="en-GB" sz="1800" b="0" i="0" u="none" strike="noStrike" kern="1200" cap="none" spc="0" normalizeH="0" baseline="0" noProof="0" dirty="0">
                <a:ln>
                  <a:noFill/>
                </a:ln>
                <a:solidFill>
                  <a:srgbClr val="F0AB00"/>
                </a:solidFill>
                <a:effectLst/>
                <a:uLnTx/>
                <a:uFillTx/>
                <a:latin typeface="Calibri" panose="020F0502020204030204" pitchFamily="34" charset="0"/>
                <a:ea typeface="+mn-ea"/>
                <a:cs typeface="Calibri" panose="020F0502020204030204" pitchFamily="34" charset="0"/>
              </a:rPr>
              <a:t>contingent approval </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process</a:t>
            </a:r>
          </a:p>
          <a:p>
            <a:pPr marL="0" marR="0" lvl="0" indent="0" algn="l" defTabSz="685783" rtl="0" eaLnBrk="1" fontAlgn="auto" latinLnBrk="0" hangingPunct="1">
              <a:lnSpc>
                <a:spcPct val="90000"/>
              </a:lnSpc>
              <a:spcBef>
                <a:spcPts val="0"/>
              </a:spcBef>
              <a:spcAft>
                <a:spcPts val="45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685783" rtl="0" eaLnBrk="1" fontAlgn="auto" latinLnBrk="0" hangingPunct="1">
              <a:lnSpc>
                <a:spcPct val="90000"/>
              </a:lnSpc>
              <a:spcBef>
                <a:spcPts val="0"/>
              </a:spcBef>
              <a:spcAft>
                <a:spcPts val="45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Enabling access for UK patients from marketing authorisation to reimbursement</a:t>
            </a:r>
          </a:p>
        </p:txBody>
      </p:sp>
      <p:sp>
        <p:nvSpPr>
          <p:cNvPr id="2" name="Oval 1">
            <a:extLst>
              <a:ext uri="{FF2B5EF4-FFF2-40B4-BE49-F238E27FC236}">
                <a16:creationId xmlns:a16="http://schemas.microsoft.com/office/drawing/2014/main" xmlns="" id="{F49FB426-FC92-44C9-9B7C-14C3A434CA1C}"/>
              </a:ext>
            </a:extLst>
          </p:cNvPr>
          <p:cNvSpPr/>
          <p:nvPr/>
        </p:nvSpPr>
        <p:spPr>
          <a:xfrm>
            <a:off x="8303990" y="295162"/>
            <a:ext cx="752354" cy="717630"/>
          </a:xfrm>
          <a:prstGeom prst="ellipse">
            <a:avLst/>
          </a:prstGeom>
          <a:noFill/>
          <a:ln w="412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err="1">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80268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F31FEF5-566A-477E-BE26-D28B289B6105}"/>
              </a:ext>
            </a:extLst>
          </p:cNvPr>
          <p:cNvSpPr>
            <a:spLocks noGrp="1"/>
          </p:cNvSpPr>
          <p:nvPr>
            <p:ph type="body" sz="quarter" idx="15"/>
          </p:nvPr>
        </p:nvSpPr>
        <p:spPr>
          <a:xfrm>
            <a:off x="305991" y="1758950"/>
            <a:ext cx="2780737" cy="4120650"/>
          </a:xfrm>
        </p:spPr>
        <p:txBody>
          <a:bodyPr/>
          <a:lstStyle/>
          <a:p>
            <a:pPr marL="88900" lvl="0" indent="0">
              <a:buNone/>
            </a:pPr>
            <a:r>
              <a:rPr lang="en-GB" sz="1400" dirty="0"/>
              <a:t>ILAP New accelerated reg. scheme</a:t>
            </a:r>
          </a:p>
          <a:p>
            <a:pPr marL="444500" lvl="1" indent="-177800">
              <a:spcAft>
                <a:spcPts val="900"/>
              </a:spcAft>
            </a:pPr>
            <a:r>
              <a:rPr lang="en-GB" sz="1400" dirty="0"/>
              <a:t>Involves MHRA and NICE, limited NHSE involvement – unknown entity at this time</a:t>
            </a:r>
          </a:p>
          <a:p>
            <a:pPr marL="88900" lvl="0" indent="0">
              <a:buNone/>
            </a:pPr>
            <a:r>
              <a:rPr lang="en-GB" sz="1400" dirty="0"/>
              <a:t>Regulatory submission</a:t>
            </a:r>
          </a:p>
          <a:p>
            <a:pPr marL="88900" lvl="0" indent="0">
              <a:buNone/>
            </a:pPr>
            <a:r>
              <a:rPr lang="en-GB" sz="1400" dirty="0"/>
              <a:t>NICE submission (Dependent on NICE capacity and timelines)</a:t>
            </a:r>
          </a:p>
          <a:p>
            <a:pPr marL="88900" lvl="0" indent="0">
              <a:buNone/>
            </a:pPr>
            <a:r>
              <a:rPr lang="en-GB" sz="1400" dirty="0"/>
              <a:t>Regulatory approval</a:t>
            </a:r>
          </a:p>
          <a:p>
            <a:pPr marL="88900" lvl="0" indent="0">
              <a:buNone/>
            </a:pPr>
            <a:endParaRPr lang="en-GB" sz="1400" dirty="0"/>
          </a:p>
          <a:p>
            <a:pPr marL="88900" lvl="0" indent="0">
              <a:buNone/>
            </a:pPr>
            <a:endParaRPr lang="en-GB" sz="1400" dirty="0"/>
          </a:p>
          <a:p>
            <a:pPr marL="88900" lvl="0" indent="0">
              <a:buNone/>
            </a:pPr>
            <a:r>
              <a:rPr lang="en-GB" sz="1400" dirty="0"/>
              <a:t>NICE approval</a:t>
            </a:r>
          </a:p>
          <a:p>
            <a:endParaRPr lang="en-GB" dirty="0"/>
          </a:p>
        </p:txBody>
      </p:sp>
      <p:sp>
        <p:nvSpPr>
          <p:cNvPr id="3" name="Title 2">
            <a:extLst>
              <a:ext uri="{FF2B5EF4-FFF2-40B4-BE49-F238E27FC236}">
                <a16:creationId xmlns:a16="http://schemas.microsoft.com/office/drawing/2014/main" xmlns="" id="{1CE8B599-F0E2-40CB-940E-018D89B4C89A}"/>
              </a:ext>
            </a:extLst>
          </p:cNvPr>
          <p:cNvSpPr>
            <a:spLocks noGrp="1"/>
          </p:cNvSpPr>
          <p:nvPr>
            <p:ph type="title"/>
          </p:nvPr>
        </p:nvSpPr>
        <p:spPr/>
        <p:txBody>
          <a:bodyPr/>
          <a:lstStyle/>
          <a:p>
            <a:r>
              <a:rPr lang="en-GB" dirty="0"/>
              <a:t>New NHSE </a:t>
            </a:r>
            <a:r>
              <a:rPr lang="en-GB" b="1" dirty="0">
                <a:solidFill>
                  <a:schemeClr val="accent2"/>
                </a:solidFill>
              </a:rPr>
              <a:t>“Contingent Approval” </a:t>
            </a:r>
            <a:r>
              <a:rPr lang="en-GB" dirty="0"/>
              <a:t>mechanism </a:t>
            </a:r>
          </a:p>
        </p:txBody>
      </p:sp>
      <p:sp>
        <p:nvSpPr>
          <p:cNvPr id="4" name="Text Placeholder 3">
            <a:extLst>
              <a:ext uri="{FF2B5EF4-FFF2-40B4-BE49-F238E27FC236}">
                <a16:creationId xmlns:a16="http://schemas.microsoft.com/office/drawing/2014/main" xmlns="" id="{AE93F4F1-66E1-48E7-8C90-13E5EE96ABBB}"/>
              </a:ext>
            </a:extLst>
          </p:cNvPr>
          <p:cNvSpPr>
            <a:spLocks noGrp="1"/>
          </p:cNvSpPr>
          <p:nvPr>
            <p:ph type="body" sz="quarter" idx="13"/>
          </p:nvPr>
        </p:nvSpPr>
        <p:spPr>
          <a:xfrm>
            <a:off x="306554" y="916213"/>
            <a:ext cx="2780737" cy="817200"/>
          </a:xfrm>
        </p:spPr>
        <p:txBody>
          <a:bodyPr/>
          <a:lstStyle/>
          <a:p>
            <a:pPr lvl="0" algn="ctr"/>
            <a:r>
              <a:rPr lang="en-GB" dirty="0"/>
              <a:t>Access Gap</a:t>
            </a:r>
          </a:p>
        </p:txBody>
      </p:sp>
      <p:sp>
        <p:nvSpPr>
          <p:cNvPr id="5" name="Text Placeholder 4">
            <a:extLst>
              <a:ext uri="{FF2B5EF4-FFF2-40B4-BE49-F238E27FC236}">
                <a16:creationId xmlns:a16="http://schemas.microsoft.com/office/drawing/2014/main" xmlns="" id="{B98D80CB-C604-4076-834A-C690FBDCC3C3}"/>
              </a:ext>
            </a:extLst>
          </p:cNvPr>
          <p:cNvSpPr>
            <a:spLocks noGrp="1"/>
          </p:cNvSpPr>
          <p:nvPr>
            <p:ph type="body" sz="quarter" idx="16"/>
          </p:nvPr>
        </p:nvSpPr>
        <p:spPr>
          <a:xfrm>
            <a:off x="3167690" y="1758949"/>
            <a:ext cx="2807494" cy="4120651"/>
          </a:xfrm>
        </p:spPr>
        <p:txBody>
          <a:bodyPr/>
          <a:lstStyle/>
          <a:p>
            <a:pPr marL="0" indent="0">
              <a:buNone/>
            </a:pPr>
            <a:r>
              <a:rPr lang="en-GB" sz="1400" dirty="0"/>
              <a:t>Specific qualifying criteria to be put in place, managing NHS concern about setting a precedent for access pre-NICE:</a:t>
            </a:r>
          </a:p>
          <a:p>
            <a:r>
              <a:rPr lang="en-GB" sz="1400" dirty="0"/>
              <a:t>Medicine must hold an “Innovation Passport” or be submitted via other accelerated pathway</a:t>
            </a:r>
          </a:p>
          <a:p>
            <a:r>
              <a:rPr lang="en-GB" sz="1400" dirty="0"/>
              <a:t>Unmet need confirmed (with NICE)</a:t>
            </a:r>
          </a:p>
          <a:p>
            <a:r>
              <a:rPr lang="en-GB" sz="1400" dirty="0"/>
              <a:t>NICE dossier is ready for submission (feasibly cost-effective price ICER)</a:t>
            </a:r>
          </a:p>
          <a:p>
            <a:r>
              <a:rPr lang="en-GB" sz="1400" dirty="0"/>
              <a:t>Negotiation on risk-share (NHSE)</a:t>
            </a:r>
          </a:p>
          <a:p>
            <a:endParaRPr lang="en-GB" dirty="0"/>
          </a:p>
        </p:txBody>
      </p:sp>
      <p:sp>
        <p:nvSpPr>
          <p:cNvPr id="6" name="Text Placeholder 5">
            <a:extLst>
              <a:ext uri="{FF2B5EF4-FFF2-40B4-BE49-F238E27FC236}">
                <a16:creationId xmlns:a16="http://schemas.microsoft.com/office/drawing/2014/main" xmlns="" id="{279F24CD-F07D-4493-8380-ECC6C640B5E7}"/>
              </a:ext>
            </a:extLst>
          </p:cNvPr>
          <p:cNvSpPr>
            <a:spLocks noGrp="1"/>
          </p:cNvSpPr>
          <p:nvPr>
            <p:ph type="body" sz="quarter" idx="17"/>
          </p:nvPr>
        </p:nvSpPr>
        <p:spPr>
          <a:xfrm>
            <a:off x="3168253" y="916213"/>
            <a:ext cx="2807494" cy="817200"/>
          </a:xfrm>
        </p:spPr>
        <p:txBody>
          <a:bodyPr/>
          <a:lstStyle/>
          <a:p>
            <a:r>
              <a:rPr lang="en-GB" dirty="0"/>
              <a:t>Contingent Approval</a:t>
            </a:r>
          </a:p>
        </p:txBody>
      </p:sp>
      <p:sp>
        <p:nvSpPr>
          <p:cNvPr id="7" name="Text Placeholder 6">
            <a:extLst>
              <a:ext uri="{FF2B5EF4-FFF2-40B4-BE49-F238E27FC236}">
                <a16:creationId xmlns:a16="http://schemas.microsoft.com/office/drawing/2014/main" xmlns="" id="{B8CC0C82-A753-4F3F-9EC6-9B3A03066587}"/>
              </a:ext>
            </a:extLst>
          </p:cNvPr>
          <p:cNvSpPr>
            <a:spLocks noGrp="1"/>
          </p:cNvSpPr>
          <p:nvPr>
            <p:ph type="body" sz="quarter" idx="18"/>
          </p:nvPr>
        </p:nvSpPr>
        <p:spPr>
          <a:xfrm>
            <a:off x="6056147" y="1758950"/>
            <a:ext cx="2781862" cy="4120652"/>
          </a:xfrm>
        </p:spPr>
        <p:txBody>
          <a:bodyPr/>
          <a:lstStyle/>
          <a:p>
            <a:pPr>
              <a:buFont typeface="Wingdings" panose="05000000000000000000" pitchFamily="2" charset="2"/>
              <a:buChar char="ü"/>
            </a:pPr>
            <a:r>
              <a:rPr lang="en-GB" sz="1400" dirty="0"/>
              <a:t>Patient access from accelerated regulatory approval</a:t>
            </a:r>
          </a:p>
          <a:p>
            <a:pPr>
              <a:buFont typeface="Wingdings" panose="05000000000000000000" pitchFamily="2" charset="2"/>
              <a:buChar char="ü"/>
            </a:pPr>
            <a:r>
              <a:rPr lang="en-GB" sz="1400" dirty="0"/>
              <a:t>Ability to launch fully at time of approval, accelerating uptake</a:t>
            </a:r>
          </a:p>
          <a:p>
            <a:pPr>
              <a:buFont typeface="Wingdings" panose="05000000000000000000" pitchFamily="2" charset="2"/>
              <a:buChar char="ü"/>
            </a:pPr>
            <a:r>
              <a:rPr lang="en-GB" sz="1400" dirty="0"/>
              <a:t>Secures real action against the commitment for accelerated approvals to link to early access</a:t>
            </a:r>
          </a:p>
          <a:p>
            <a:pPr>
              <a:buFont typeface="Wingdings" panose="05000000000000000000" pitchFamily="2" charset="2"/>
              <a:buChar char="ü"/>
            </a:pPr>
            <a:r>
              <a:rPr lang="en-GB" sz="1400" dirty="0"/>
              <a:t>Furthers pragmatism in approach between NICE and NHSE to ensure timely access</a:t>
            </a:r>
          </a:p>
          <a:p>
            <a:pPr>
              <a:buFont typeface="Wingdings" panose="05000000000000000000" pitchFamily="2" charset="2"/>
              <a:buChar char="ü"/>
            </a:pPr>
            <a:r>
              <a:rPr lang="en-GB" sz="1400" dirty="0"/>
              <a:t>A positive build on the pre-approval option of EAMS</a:t>
            </a:r>
          </a:p>
          <a:p>
            <a:endParaRPr lang="en-GB" dirty="0"/>
          </a:p>
        </p:txBody>
      </p:sp>
      <p:sp>
        <p:nvSpPr>
          <p:cNvPr id="8" name="Text Placeholder 7">
            <a:extLst>
              <a:ext uri="{FF2B5EF4-FFF2-40B4-BE49-F238E27FC236}">
                <a16:creationId xmlns:a16="http://schemas.microsoft.com/office/drawing/2014/main" xmlns="" id="{E8C51A98-A528-42AE-90CA-C25583C51827}"/>
              </a:ext>
            </a:extLst>
          </p:cNvPr>
          <p:cNvSpPr>
            <a:spLocks noGrp="1"/>
          </p:cNvSpPr>
          <p:nvPr>
            <p:ph type="body" sz="quarter" idx="19"/>
          </p:nvPr>
        </p:nvSpPr>
        <p:spPr>
          <a:xfrm>
            <a:off x="6056710" y="916213"/>
            <a:ext cx="2781862" cy="817200"/>
          </a:xfrm>
        </p:spPr>
        <p:txBody>
          <a:bodyPr/>
          <a:lstStyle/>
          <a:p>
            <a:r>
              <a:rPr lang="en-GB" dirty="0"/>
              <a:t>Benefits &amp; Implications</a:t>
            </a:r>
          </a:p>
        </p:txBody>
      </p:sp>
      <p:sp>
        <p:nvSpPr>
          <p:cNvPr id="9" name="Date Placeholder 8">
            <a:extLst>
              <a:ext uri="{FF2B5EF4-FFF2-40B4-BE49-F238E27FC236}">
                <a16:creationId xmlns:a16="http://schemas.microsoft.com/office/drawing/2014/main" xmlns="" id="{7EBDAFFF-DAF8-4BA0-81BD-D8470F6105C9}"/>
              </a:ext>
            </a:extLst>
          </p:cNvPr>
          <p:cNvSpPr>
            <a:spLocks noGrp="1"/>
          </p:cNvSpPr>
          <p:nvPr>
            <p:ph type="dt" sz="half"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788" b="0" i="0" u="none" strike="noStrike" kern="1200" cap="none" spc="0" normalizeH="0" baseline="0" noProof="0">
              <a:ln>
                <a:noFill/>
              </a:ln>
              <a:solidFill>
                <a:srgbClr val="3F4444"/>
              </a:solidFill>
              <a:effectLst/>
              <a:uLnTx/>
              <a:uFillTx/>
              <a:latin typeface="Calibri"/>
              <a:ea typeface="+mn-ea"/>
              <a:cs typeface="+mn-cs"/>
            </a:endParaRPr>
          </a:p>
        </p:txBody>
      </p:sp>
      <p:sp>
        <p:nvSpPr>
          <p:cNvPr id="10" name="Slide Number Placeholder 9">
            <a:extLst>
              <a:ext uri="{FF2B5EF4-FFF2-40B4-BE49-F238E27FC236}">
                <a16:creationId xmlns:a16="http://schemas.microsoft.com/office/drawing/2014/main" xmlns="" id="{E76382E4-A89D-4222-80CF-BCC3F7158572}"/>
              </a:ext>
            </a:extLst>
          </p:cNvPr>
          <p:cNvSpPr>
            <a:spLocks noGrp="1"/>
          </p:cNvSpPr>
          <p:nvPr>
            <p:ph type="sldNum" sz="quarter" idx="2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E47D07-9D1E-4FE9-B31A-2F5863681021}" type="slidenum">
              <a:rPr kumimoji="0" lang="en-GB" sz="788" b="0" i="0" u="none" strike="noStrike" kern="1200" cap="none" spc="0" normalizeH="0" baseline="0" noProof="0" smtClean="0">
                <a:ln>
                  <a:noFill/>
                </a:ln>
                <a:solidFill>
                  <a:srgbClr val="3F4444"/>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788" b="0" i="0" u="none" strike="noStrike" kern="1200" cap="none" spc="0" normalizeH="0" baseline="0" noProof="0">
              <a:ln>
                <a:noFill/>
              </a:ln>
              <a:solidFill>
                <a:srgbClr val="3F4444"/>
              </a:solidFill>
              <a:effectLst/>
              <a:uLnTx/>
              <a:uFillTx/>
              <a:latin typeface="Calibri"/>
              <a:ea typeface="+mn-ea"/>
              <a:cs typeface="+mn-cs"/>
            </a:endParaRPr>
          </a:p>
        </p:txBody>
      </p:sp>
      <p:sp>
        <p:nvSpPr>
          <p:cNvPr id="11" name="Text Placeholder 10">
            <a:extLst>
              <a:ext uri="{FF2B5EF4-FFF2-40B4-BE49-F238E27FC236}">
                <a16:creationId xmlns:a16="http://schemas.microsoft.com/office/drawing/2014/main" xmlns="" id="{43FF4AB1-E43A-4DBB-8E37-C9F5B161F348}"/>
              </a:ext>
            </a:extLst>
          </p:cNvPr>
          <p:cNvSpPr>
            <a:spLocks noGrp="1"/>
          </p:cNvSpPr>
          <p:nvPr>
            <p:ph type="body" sz="quarter" idx="111"/>
          </p:nvPr>
        </p:nvSpPr>
        <p:spPr/>
        <p:txBody>
          <a:bodyPr/>
          <a:lstStyle/>
          <a:p>
            <a:endParaRPr lang="en-GB"/>
          </a:p>
        </p:txBody>
      </p:sp>
      <p:sp>
        <p:nvSpPr>
          <p:cNvPr id="12" name="TextBox 11">
            <a:extLst>
              <a:ext uri="{FF2B5EF4-FFF2-40B4-BE49-F238E27FC236}">
                <a16:creationId xmlns:a16="http://schemas.microsoft.com/office/drawing/2014/main" xmlns="" id="{C340FAE0-B8A1-4F6A-987C-5EBD8D81ABC9}"/>
              </a:ext>
            </a:extLst>
          </p:cNvPr>
          <p:cNvSpPr txBox="1"/>
          <p:nvPr/>
        </p:nvSpPr>
        <p:spPr>
          <a:xfrm>
            <a:off x="736894" y="4676775"/>
            <a:ext cx="2229990" cy="577081"/>
          </a:xfrm>
          <a:prstGeom prst="rect">
            <a:avLst/>
          </a:prstGeom>
          <a:noFill/>
          <a:ln>
            <a:solidFill>
              <a:schemeClr val="accent2"/>
            </a:solidFill>
            <a:prstDash val="sysDash"/>
          </a:ln>
        </p:spPr>
        <p:txBody>
          <a:bodyPr wrap="square" rtlCol="0">
            <a:spAutoFit/>
          </a:bodyPr>
          <a:lstStyle/>
          <a:p>
            <a:pPr marL="0" marR="0" lvl="0" indent="0" algn="l" defTabSz="457200" rtl="0" eaLnBrk="1" fontAlgn="auto" latinLnBrk="0" hangingPunct="1">
              <a:lnSpc>
                <a:spcPct val="100000"/>
              </a:lnSpc>
              <a:spcBef>
                <a:spcPts val="0"/>
              </a:spcBef>
              <a:spcAft>
                <a:spcPts val="450"/>
              </a:spcAft>
              <a:buClrTx/>
              <a:buSzTx/>
              <a:buFontTx/>
              <a:buNone/>
              <a:tabLst/>
              <a:defRPr/>
            </a:pPr>
            <a:r>
              <a:rPr kumimoji="0" lang="en-GB" sz="1050" b="1" i="0" u="none" strike="noStrike" kern="1200" cap="none" spc="0" normalizeH="0" baseline="0" noProof="0" dirty="0">
                <a:ln>
                  <a:noFill/>
                </a:ln>
                <a:solidFill>
                  <a:srgbClr val="F0AB00"/>
                </a:solidFill>
                <a:effectLst/>
                <a:uLnTx/>
                <a:uFillTx/>
                <a:latin typeface="Calibri" panose="020F0502020204030204" pitchFamily="34" charset="0"/>
                <a:ea typeface="+mn-ea"/>
                <a:cs typeface="Calibri" panose="020F0502020204030204" pitchFamily="34" charset="0"/>
              </a:rPr>
              <a:t>POTENTIAL GAP</a:t>
            </a:r>
            <a:r>
              <a:rPr kumimoji="0" lang="en-GB" sz="105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r>
            <a:br>
              <a:rPr kumimoji="0" lang="en-GB" sz="105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GB" sz="1050" b="0" i="0" u="none" strike="noStrike" kern="1200" cap="none" spc="0" normalizeH="0" baseline="0" noProof="0" dirty="0">
                <a:ln>
                  <a:noFill/>
                </a:ln>
                <a:solidFill>
                  <a:srgbClr val="3F4444"/>
                </a:solidFill>
                <a:effectLst/>
                <a:uLnTx/>
                <a:uFillTx/>
                <a:latin typeface="Calibri" panose="020F0502020204030204" pitchFamily="34" charset="0"/>
                <a:ea typeface="+mn-ea"/>
                <a:cs typeface="Calibri" panose="020F0502020204030204" pitchFamily="34" charset="0"/>
              </a:rPr>
              <a:t>NICE aims to eliminate but capacity and speed of e.g. Orbis challenge</a:t>
            </a:r>
          </a:p>
        </p:txBody>
      </p:sp>
      <p:sp>
        <p:nvSpPr>
          <p:cNvPr id="13" name="Right Brace 12">
            <a:extLst>
              <a:ext uri="{FF2B5EF4-FFF2-40B4-BE49-F238E27FC236}">
                <a16:creationId xmlns:a16="http://schemas.microsoft.com/office/drawing/2014/main" xmlns="" id="{74925CEB-9BC1-445C-B25A-29DC1873424B}"/>
              </a:ext>
            </a:extLst>
          </p:cNvPr>
          <p:cNvSpPr/>
          <p:nvPr/>
        </p:nvSpPr>
        <p:spPr>
          <a:xfrm>
            <a:off x="567985" y="4495366"/>
            <a:ext cx="117732" cy="835460"/>
          </a:xfrm>
          <a:prstGeom prst="rightBrace">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F4444"/>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xmlns="" id="{EAF3C2FC-18C1-4DC7-9844-3D191EFEB1DC}"/>
              </a:ext>
            </a:extLst>
          </p:cNvPr>
          <p:cNvCxnSpPr>
            <a:cxnSpLocks/>
            <a:stCxn id="15" idx="4"/>
            <a:endCxn id="18" idx="0"/>
          </p:cNvCxnSpPr>
          <p:nvPr/>
        </p:nvCxnSpPr>
        <p:spPr>
          <a:xfrm>
            <a:off x="461090" y="2116600"/>
            <a:ext cx="0" cy="225473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1A163EC7-7BBC-4034-B4AB-6243E81C80FE}"/>
              </a:ext>
            </a:extLst>
          </p:cNvPr>
          <p:cNvSpPr/>
          <p:nvPr/>
        </p:nvSpPr>
        <p:spPr>
          <a:xfrm>
            <a:off x="399076" y="1992572"/>
            <a:ext cx="124028" cy="1240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457200" rtl="0" eaLnBrk="1" fontAlgn="auto" latinLnBrk="0" hangingPunct="1">
              <a:lnSpc>
                <a:spcPct val="100000"/>
              </a:lnSpc>
              <a:spcBef>
                <a:spcPts val="0"/>
              </a:spcBef>
              <a:spcAft>
                <a:spcPts val="450"/>
              </a:spcAft>
              <a:buClrTx/>
              <a:buSzTx/>
              <a:buFontTx/>
              <a:buNone/>
              <a:tabLst/>
              <a:defRPr/>
            </a:pPr>
            <a:endParaRPr kumimoji="0" lang="en-GB" sz="135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6" name="Oval 15">
            <a:extLst>
              <a:ext uri="{FF2B5EF4-FFF2-40B4-BE49-F238E27FC236}">
                <a16:creationId xmlns:a16="http://schemas.microsoft.com/office/drawing/2014/main" xmlns="" id="{2F2DB06C-874C-4511-9131-E05A5C48F6E9}"/>
              </a:ext>
            </a:extLst>
          </p:cNvPr>
          <p:cNvSpPr/>
          <p:nvPr/>
        </p:nvSpPr>
        <p:spPr>
          <a:xfrm>
            <a:off x="400534" y="3504984"/>
            <a:ext cx="124028" cy="1240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457200" rtl="0" eaLnBrk="1" fontAlgn="auto" latinLnBrk="0" hangingPunct="1">
              <a:lnSpc>
                <a:spcPct val="100000"/>
              </a:lnSpc>
              <a:spcBef>
                <a:spcPts val="0"/>
              </a:spcBef>
              <a:spcAft>
                <a:spcPts val="450"/>
              </a:spcAft>
              <a:buClrTx/>
              <a:buSzTx/>
              <a:buFontTx/>
              <a:buNone/>
              <a:tabLst/>
              <a:defRPr/>
            </a:pPr>
            <a:endParaRPr kumimoji="0" lang="en-GB" sz="135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xmlns="" id="{E2D65137-EF95-4618-8149-9CB51E175E0A}"/>
              </a:ext>
            </a:extLst>
          </p:cNvPr>
          <p:cNvSpPr/>
          <p:nvPr/>
        </p:nvSpPr>
        <p:spPr>
          <a:xfrm>
            <a:off x="392780" y="3830222"/>
            <a:ext cx="124028" cy="1240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457200" rtl="0" eaLnBrk="1" fontAlgn="auto" latinLnBrk="0" hangingPunct="1">
              <a:lnSpc>
                <a:spcPct val="100000"/>
              </a:lnSpc>
              <a:spcBef>
                <a:spcPts val="0"/>
              </a:spcBef>
              <a:spcAft>
                <a:spcPts val="450"/>
              </a:spcAft>
              <a:buClrTx/>
              <a:buSzTx/>
              <a:buFontTx/>
              <a:buNone/>
              <a:tabLst/>
              <a:defRPr/>
            </a:pPr>
            <a:endParaRPr kumimoji="0" lang="en-GB" sz="135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8" name="Oval 17">
            <a:extLst>
              <a:ext uri="{FF2B5EF4-FFF2-40B4-BE49-F238E27FC236}">
                <a16:creationId xmlns:a16="http://schemas.microsoft.com/office/drawing/2014/main" xmlns="" id="{3B975DC0-FE65-42F6-BE27-1370FF03EE9B}"/>
              </a:ext>
            </a:extLst>
          </p:cNvPr>
          <p:cNvSpPr/>
          <p:nvPr/>
        </p:nvSpPr>
        <p:spPr>
          <a:xfrm>
            <a:off x="399076" y="4371338"/>
            <a:ext cx="124028" cy="1240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457200" rtl="0" eaLnBrk="1" fontAlgn="auto" latinLnBrk="0" hangingPunct="1">
              <a:lnSpc>
                <a:spcPct val="100000"/>
              </a:lnSpc>
              <a:spcBef>
                <a:spcPts val="0"/>
              </a:spcBef>
              <a:spcAft>
                <a:spcPts val="450"/>
              </a:spcAft>
              <a:buClrTx/>
              <a:buSzTx/>
              <a:buFontTx/>
              <a:buNone/>
              <a:tabLst/>
              <a:defRPr/>
            </a:pPr>
            <a:endParaRPr kumimoji="0" lang="en-GB" sz="135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xmlns="" id="{9C1D0C48-B8CD-4415-B251-7E4E4AF83F33}"/>
              </a:ext>
            </a:extLst>
          </p:cNvPr>
          <p:cNvSpPr/>
          <p:nvPr/>
        </p:nvSpPr>
        <p:spPr>
          <a:xfrm>
            <a:off x="392780" y="5361720"/>
            <a:ext cx="124028" cy="1240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marR="0" lvl="0" indent="0" algn="ctr" defTabSz="457200" rtl="0" eaLnBrk="1" fontAlgn="auto" latinLnBrk="0" hangingPunct="1">
              <a:lnSpc>
                <a:spcPct val="100000"/>
              </a:lnSpc>
              <a:spcBef>
                <a:spcPts val="0"/>
              </a:spcBef>
              <a:spcAft>
                <a:spcPts val="450"/>
              </a:spcAft>
              <a:buClrTx/>
              <a:buSzTx/>
              <a:buFontTx/>
              <a:buNone/>
              <a:tabLst/>
              <a:defRPr/>
            </a:pPr>
            <a:endParaRPr kumimoji="0" lang="en-GB" sz="1350" b="0" i="0" u="none" strike="noStrike" kern="1200" cap="none" spc="0" normalizeH="0" baseline="0" noProof="0" dirty="0" err="1">
              <a:ln>
                <a:noFill/>
              </a:ln>
              <a:solidFill>
                <a:srgbClr val="FFFFFF"/>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xmlns="" id="{1B4D4BC6-0952-4BD2-8240-C02CE17CD5F8}"/>
              </a:ext>
            </a:extLst>
          </p:cNvPr>
          <p:cNvCxnSpPr>
            <a:stCxn id="18" idx="4"/>
            <a:endCxn id="19" idx="0"/>
          </p:cNvCxnSpPr>
          <p:nvPr/>
        </p:nvCxnSpPr>
        <p:spPr>
          <a:xfrm flipH="1">
            <a:off x="454794" y="4495366"/>
            <a:ext cx="6296" cy="86635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07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F2008-30D7-4B78-9BFE-A0DF2CC1EE05}"/>
              </a:ext>
            </a:extLst>
          </p:cNvPr>
          <p:cNvSpPr>
            <a:spLocks noGrp="1"/>
          </p:cNvSpPr>
          <p:nvPr>
            <p:ph type="title"/>
          </p:nvPr>
        </p:nvSpPr>
        <p:spPr/>
        <p:txBody>
          <a:bodyPr>
            <a:normAutofit/>
          </a:bodyPr>
          <a:lstStyle/>
          <a:p>
            <a:r>
              <a:rPr lang="en-CA" sz="4050" dirty="0"/>
              <a:t>Welcome!</a:t>
            </a:r>
            <a:endParaRPr lang="en-US" sz="4050" dirty="0"/>
          </a:p>
        </p:txBody>
      </p:sp>
      <p:sp>
        <p:nvSpPr>
          <p:cNvPr id="3" name="Text Placeholder 2">
            <a:extLst>
              <a:ext uri="{FF2B5EF4-FFF2-40B4-BE49-F238E27FC236}">
                <a16:creationId xmlns:a16="http://schemas.microsoft.com/office/drawing/2014/main" xmlns="" id="{04EED465-65FB-4ACB-AEF1-E6CE497D69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175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C63FC-B949-48EB-A84B-33DA0A90D443}"/>
              </a:ext>
            </a:extLst>
          </p:cNvPr>
          <p:cNvSpPr>
            <a:spLocks noGrp="1"/>
          </p:cNvSpPr>
          <p:nvPr>
            <p:ph type="title"/>
            <p:custDataLst>
              <p:tags r:id="rId1"/>
            </p:custDataLst>
          </p:nvPr>
        </p:nvSpPr>
        <p:spPr>
          <a:xfrm>
            <a:off x="609598" y="2700868"/>
            <a:ext cx="7663033" cy="1826581"/>
          </a:xfrm>
        </p:spPr>
        <p:txBody>
          <a:bodyPr>
            <a:normAutofit/>
          </a:bodyPr>
          <a:lstStyle/>
          <a:p>
            <a:r>
              <a:rPr lang="en-CA" dirty="0"/>
              <a:t>A Patient Advocate </a:t>
            </a:r>
            <a:br>
              <a:rPr lang="en-CA" dirty="0"/>
            </a:br>
            <a:r>
              <a:rPr lang="en-CA" dirty="0"/>
              <a:t>Perspective</a:t>
            </a:r>
            <a:endParaRPr lang="en-US" dirty="0"/>
          </a:p>
        </p:txBody>
      </p:sp>
      <p:sp>
        <p:nvSpPr>
          <p:cNvPr id="3" name="Text Placeholder 2">
            <a:extLst>
              <a:ext uri="{FF2B5EF4-FFF2-40B4-BE49-F238E27FC236}">
                <a16:creationId xmlns:a16="http://schemas.microsoft.com/office/drawing/2014/main" xmlns="" id="{48FF2F47-D4E5-48C6-86BC-D0BDE58CE81F}"/>
              </a:ext>
            </a:extLst>
          </p:cNvPr>
          <p:cNvSpPr>
            <a:spLocks noGrp="1"/>
          </p:cNvSpPr>
          <p:nvPr>
            <p:ph type="body" idx="1"/>
            <p:custDataLst>
              <p:tags r:id="rId2"/>
            </p:custDataLst>
          </p:nvPr>
        </p:nvSpPr>
        <p:spPr/>
        <p:txBody>
          <a:bodyPr/>
          <a:lstStyle/>
          <a:p>
            <a:r>
              <a:rPr lang="en-US" dirty="0"/>
              <a:t>Eva Villalba, MBA, MSc</a:t>
            </a:r>
          </a:p>
        </p:txBody>
      </p:sp>
      <p:pic>
        <p:nvPicPr>
          <p:cNvPr id="4" name="Picture 3" descr="A picture containing logo&#10;&#10;Description automatically generated">
            <a:extLst>
              <a:ext uri="{FF2B5EF4-FFF2-40B4-BE49-F238E27FC236}">
                <a16:creationId xmlns:a16="http://schemas.microsoft.com/office/drawing/2014/main" xmlns="" id="{D1105B29-487C-49F0-A19A-9F3A546C8541}"/>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609598" y="5387848"/>
            <a:ext cx="3349098" cy="867721"/>
          </a:xfrm>
          <a:prstGeom prst="rect">
            <a:avLst/>
          </a:prstGeom>
        </p:spPr>
      </p:pic>
    </p:spTree>
    <p:extLst>
      <p:ext uri="{BB962C8B-B14F-4D97-AF65-F5344CB8AC3E}">
        <p14:creationId xmlns:p14="http://schemas.microsoft.com/office/powerpoint/2010/main" val="358763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xmlns="" id="{F7CA300B-D374-4593-9957-D11F7180F098}"/>
              </a:ext>
            </a:extLst>
          </p:cNvPr>
          <p:cNvSpPr>
            <a:spLocks noGrp="1"/>
          </p:cNvSpPr>
          <p:nvPr>
            <p:ph type="title"/>
            <p:custDataLst>
              <p:tags r:id="rId2"/>
            </p:custDataLst>
          </p:nvPr>
        </p:nvSpPr>
        <p:spPr>
          <a:xfrm>
            <a:off x="1000126" y="609600"/>
            <a:ext cx="6447501" cy="1320800"/>
          </a:xfrm>
        </p:spPr>
        <p:txBody>
          <a:bodyPr>
            <a:normAutofit/>
          </a:bodyPr>
          <a:lstStyle/>
          <a:p>
            <a:pPr>
              <a:lnSpc>
                <a:spcPct val="90000"/>
              </a:lnSpc>
            </a:pPr>
            <a:r>
              <a:rPr lang="en-US" sz="2800" b="1" dirty="0"/>
              <a:t>Proposal to INESSS:</a:t>
            </a:r>
            <a:r>
              <a:rPr lang="en-US" sz="2800" dirty="0"/>
              <a:t/>
            </a:r>
            <a:br>
              <a:rPr lang="en-US" sz="2800" dirty="0"/>
            </a:br>
            <a:r>
              <a:rPr lang="en-US" sz="2800" dirty="0"/>
              <a:t>Framework for rare conditions,</a:t>
            </a:r>
            <a:br>
              <a:rPr lang="en-US" sz="2800" dirty="0"/>
            </a:br>
            <a:r>
              <a:rPr lang="en-US" sz="2800" dirty="0"/>
              <a:t>conditional approvals, OBAs &amp; RWE</a:t>
            </a:r>
            <a:endParaRPr lang="en-CA" sz="2800" dirty="0"/>
          </a:p>
        </p:txBody>
      </p:sp>
      <p:sp>
        <p:nvSpPr>
          <p:cNvPr id="10" name="Isosceles Triangle 9">
            <a:extLst>
              <a:ext uri="{FF2B5EF4-FFF2-40B4-BE49-F238E27FC236}">
                <a16:creationId xmlns:a16="http://schemas.microsoft.com/office/drawing/2014/main" xmlns=""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15C84660-D255-4DA9-94F0-0765C54AC28D}"/>
              </a:ext>
            </a:extLst>
          </p:cNvPr>
          <p:cNvSpPr>
            <a:spLocks noGrp="1"/>
          </p:cNvSpPr>
          <p:nvPr>
            <p:ph idx="1"/>
            <p:custDataLst>
              <p:tags r:id="rId4"/>
            </p:custDataLst>
          </p:nvPr>
        </p:nvSpPr>
        <p:spPr>
          <a:xfrm>
            <a:off x="1000126" y="2160589"/>
            <a:ext cx="7358566" cy="4573698"/>
          </a:xfrm>
        </p:spPr>
        <p:txBody>
          <a:bodyPr>
            <a:normAutofit fontScale="77500" lnSpcReduction="20000"/>
          </a:bodyPr>
          <a:lstStyle/>
          <a:p>
            <a:pPr lvl="1">
              <a:lnSpc>
                <a:spcPct val="90000"/>
              </a:lnSpc>
            </a:pPr>
            <a:r>
              <a:rPr lang="en-CA" sz="2200" dirty="0"/>
              <a:t>Evaluation framework for the treatment of </a:t>
            </a:r>
            <a:r>
              <a:rPr lang="en-CA" sz="2200" b="1" dirty="0"/>
              <a:t>rare conditions </a:t>
            </a:r>
            <a:r>
              <a:rPr lang="en-CA" sz="2200" dirty="0"/>
              <a:t>which  would recognize </a:t>
            </a:r>
            <a:r>
              <a:rPr lang="en-CA" sz="2200" b="1" dirty="0"/>
              <a:t>clinical rarity as a trigger</a:t>
            </a:r>
            <a:r>
              <a:rPr lang="en-CA" sz="2200" dirty="0"/>
              <a:t>, not tumour site or disease type. </a:t>
            </a:r>
          </a:p>
          <a:p>
            <a:pPr lvl="1">
              <a:lnSpc>
                <a:spcPct val="90000"/>
              </a:lnSpc>
            </a:pPr>
            <a:r>
              <a:rPr lang="en-CA" sz="2200" b="1" dirty="0"/>
              <a:t>Flexibility</a:t>
            </a:r>
            <a:r>
              <a:rPr lang="en-CA" sz="2200" dirty="0"/>
              <a:t> to address unmet patient needs. </a:t>
            </a:r>
          </a:p>
          <a:p>
            <a:pPr lvl="1">
              <a:lnSpc>
                <a:spcPct val="90000"/>
              </a:lnSpc>
            </a:pPr>
            <a:r>
              <a:rPr lang="en-CA" sz="2200" dirty="0"/>
              <a:t>Recognize the </a:t>
            </a:r>
            <a:r>
              <a:rPr lang="en-CA" sz="2200" b="1" dirty="0"/>
              <a:t>promise of therapeutic value </a:t>
            </a:r>
            <a:r>
              <a:rPr lang="en-CA" sz="2200" dirty="0"/>
              <a:t>and propose measures to confirm this and mitigate residual uncertainty ( RWE collection, risk-sharing agreements, etc.).</a:t>
            </a:r>
          </a:p>
          <a:p>
            <a:pPr lvl="1">
              <a:lnSpc>
                <a:spcPct val="90000"/>
              </a:lnSpc>
            </a:pPr>
            <a:r>
              <a:rPr lang="en-CA" sz="2200" b="1" dirty="0"/>
              <a:t>Patient-Reported Outcome Measures </a:t>
            </a:r>
            <a:r>
              <a:rPr lang="en-CA" sz="2200" dirty="0"/>
              <a:t>(PROMs) and </a:t>
            </a:r>
            <a:r>
              <a:rPr lang="en-CA" sz="2200" b="1" dirty="0"/>
              <a:t>Patient-Reported Experience Measures </a:t>
            </a:r>
            <a:r>
              <a:rPr lang="en-CA" sz="2200" dirty="0"/>
              <a:t>(PREMs) are already beginning to be used by patient groups in their submissions to INESSS and CADTH.  </a:t>
            </a:r>
          </a:p>
          <a:p>
            <a:pPr lvl="1">
              <a:lnSpc>
                <a:spcPct val="90000"/>
              </a:lnSpc>
            </a:pPr>
            <a:r>
              <a:rPr lang="en-CA" sz="2200" b="1" dirty="0"/>
              <a:t>Outcomes-based agreements </a:t>
            </a:r>
            <a:r>
              <a:rPr lang="en-CA" sz="2200" dirty="0"/>
              <a:t>(OBAs) place the </a:t>
            </a:r>
            <a:r>
              <a:rPr lang="en-CA" sz="2200" b="1" dirty="0"/>
              <a:t>burden of proof and effectiveness </a:t>
            </a:r>
            <a:r>
              <a:rPr lang="en-CA" sz="2200" dirty="0"/>
              <a:t>on manufacturers in the context of limited data, while </a:t>
            </a:r>
            <a:r>
              <a:rPr lang="en-CA" sz="2200" b="1" dirty="0"/>
              <a:t>ensuring better access to the population. </a:t>
            </a:r>
          </a:p>
          <a:p>
            <a:pPr lvl="1">
              <a:lnSpc>
                <a:spcPct val="90000"/>
              </a:lnSpc>
            </a:pPr>
            <a:r>
              <a:rPr lang="en-CA" sz="2200" dirty="0"/>
              <a:t>OBAs provide important </a:t>
            </a:r>
            <a:r>
              <a:rPr lang="en-CA" sz="2200" b="1" dirty="0"/>
              <a:t>accountability for real-world evidence</a:t>
            </a:r>
            <a:r>
              <a:rPr lang="en-CA" sz="2200" dirty="0"/>
              <a:t>, while allowing greater flexibility for HTAs to produce more appropriate recommendations based on new evidence.</a:t>
            </a:r>
          </a:p>
          <a:p>
            <a:pPr>
              <a:lnSpc>
                <a:spcPct val="90000"/>
              </a:lnSpc>
            </a:pPr>
            <a:endParaRPr lang="en-CA" sz="1500" dirty="0"/>
          </a:p>
        </p:txBody>
      </p:sp>
      <p:sp>
        <p:nvSpPr>
          <p:cNvPr id="12" name="Isosceles Triangle 11">
            <a:extLst>
              <a:ext uri="{FF2B5EF4-FFF2-40B4-BE49-F238E27FC236}">
                <a16:creationId xmlns:a16="http://schemas.microsoft.com/office/drawing/2014/main" xmlns=""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xmlns=""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807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B9473-9235-4FFA-89E8-C4D5651A10DB}"/>
              </a:ext>
            </a:extLst>
          </p:cNvPr>
          <p:cNvSpPr>
            <a:spLocks noGrp="1"/>
          </p:cNvSpPr>
          <p:nvPr>
            <p:ph type="title"/>
            <p:custDataLst>
              <p:tags r:id="rId1"/>
            </p:custDataLst>
          </p:nvPr>
        </p:nvSpPr>
        <p:spPr>
          <a:xfrm>
            <a:off x="609599" y="751840"/>
            <a:ext cx="2790182" cy="2025230"/>
          </a:xfrm>
        </p:spPr>
        <p:txBody>
          <a:bodyPr>
            <a:normAutofit fontScale="90000"/>
          </a:bodyPr>
          <a:lstStyle/>
          <a:p>
            <a:r>
              <a:rPr lang="en-US" sz="3200" dirty="0"/>
              <a:t>What is missing for improved patient access?</a:t>
            </a:r>
            <a:endParaRPr lang="en-CA" sz="3200" dirty="0"/>
          </a:p>
        </p:txBody>
      </p:sp>
      <p:graphicFrame>
        <p:nvGraphicFramePr>
          <p:cNvPr id="8" name="Content Placeholder 2">
            <a:extLst>
              <a:ext uri="{FF2B5EF4-FFF2-40B4-BE49-F238E27FC236}">
                <a16:creationId xmlns:a16="http://schemas.microsoft.com/office/drawing/2014/main" xmlns="" id="{5CB94F1D-C711-4820-9297-5FED2A9C1F19}"/>
              </a:ext>
            </a:extLst>
          </p:cNvPr>
          <p:cNvGraphicFramePr>
            <a:graphicFrameLocks noGrp="1"/>
          </p:cNvGraphicFramePr>
          <p:nvPr>
            <p:ph idx="1"/>
            <p:custDataLst>
              <p:tags r:id="rId2"/>
            </p:custDataLst>
          </p:nvPr>
        </p:nvGraphicFramePr>
        <p:xfrm>
          <a:off x="3571275" y="152401"/>
          <a:ext cx="4436256" cy="655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 Placeholder 3">
            <a:extLst>
              <a:ext uri="{FF2B5EF4-FFF2-40B4-BE49-F238E27FC236}">
                <a16:creationId xmlns:a16="http://schemas.microsoft.com/office/drawing/2014/main" xmlns="" id="{920C617E-87C3-4E02-8672-B5C9C73355D7}"/>
              </a:ext>
            </a:extLst>
          </p:cNvPr>
          <p:cNvSpPr>
            <a:spLocks noGrp="1"/>
          </p:cNvSpPr>
          <p:nvPr>
            <p:ph type="body" sz="half" idx="2"/>
            <p:custDataLst>
              <p:tags r:id="rId3"/>
            </p:custDataLst>
          </p:nvPr>
        </p:nvSpPr>
        <p:spPr/>
        <p:txBody>
          <a:bodyPr>
            <a:normAutofit/>
          </a:bodyPr>
          <a:lstStyle/>
          <a:p>
            <a:r>
              <a:rPr lang="en-US" sz="1600" dirty="0"/>
              <a:t>Patient group perspectives</a:t>
            </a:r>
            <a:endParaRPr lang="en-CA" sz="1600" dirty="0"/>
          </a:p>
        </p:txBody>
      </p:sp>
    </p:spTree>
    <p:extLst>
      <p:ext uri="{BB962C8B-B14F-4D97-AF65-F5344CB8AC3E}">
        <p14:creationId xmlns:p14="http://schemas.microsoft.com/office/powerpoint/2010/main" val="132758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5EA39187-0197-4C1D-BE4A-06B353C7B21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44" name="Straight Connector 43">
              <a:extLst>
                <a:ext uri="{FF2B5EF4-FFF2-40B4-BE49-F238E27FC236}">
                  <a16:creationId xmlns:a16="http://schemas.microsoft.com/office/drawing/2014/main" xmlns="" id="{9E0FD730-D6BC-440A-89CF-7AA0C22C2F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31382DE6-64CB-4577-89E8-47941290A9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xmlns="" id="{3ABD17EF-A676-4770-A8C8-E83BA02300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xmlns="" id="{380D4582-A9DE-4A6E-8537-EFC4F860C3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xmlns="" id="{D66B8CF3-0959-4E8D-8F3A-AF62F21D99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xmlns="" id="{97D4D559-2783-4E84-BB73-7F51D02357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xmlns="" id="{8834FE36-E841-40B5-9465-1CFC99ED55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xmlns="" id="{1A4197A1-AE79-4DC1-9E3A-845B40BA8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xmlns="" id="{326F6688-CBD0-42EE-9B90-25100FE893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xmlns="" id="{EF23F9BB-FC2E-48BA-8E63-A4436C28DA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xmlns="" id="{08C509F0-8F50-491B-AF46-D642A1903FFE}"/>
              </a:ext>
            </a:extLst>
          </p:cNvPr>
          <p:cNvSpPr>
            <a:spLocks noGrp="1"/>
          </p:cNvSpPr>
          <p:nvPr>
            <p:ph type="title"/>
          </p:nvPr>
        </p:nvSpPr>
        <p:spPr>
          <a:xfrm>
            <a:off x="457200" y="4385066"/>
            <a:ext cx="8192729" cy="1317643"/>
          </a:xfrm>
        </p:spPr>
        <p:txBody>
          <a:bodyPr vert="horz" lIns="91440" tIns="45720" rIns="91440" bIns="45720" rtlCol="0" anchor="b">
            <a:normAutofit/>
          </a:bodyPr>
          <a:lstStyle/>
          <a:p>
            <a:pPr>
              <a:lnSpc>
                <a:spcPct val="90000"/>
              </a:lnSpc>
            </a:pPr>
            <a:r>
              <a:rPr lang="en-US" sz="4200" dirty="0"/>
              <a:t>Real people behind the </a:t>
            </a:r>
            <a:br>
              <a:rPr lang="en-US" sz="4200" dirty="0"/>
            </a:br>
            <a:r>
              <a:rPr lang="en-US" sz="4200" dirty="0"/>
              <a:t>access challenges</a:t>
            </a:r>
          </a:p>
        </p:txBody>
      </p:sp>
      <p:sp>
        <p:nvSpPr>
          <p:cNvPr id="55" name="Rectangle 54">
            <a:extLst>
              <a:ext uri="{FF2B5EF4-FFF2-40B4-BE49-F238E27FC236}">
                <a16:creationId xmlns:a16="http://schemas.microsoft.com/office/drawing/2014/main" xmlns="" id="{4F71A406-3CB7-4E4D-B434-24E6AA4F39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 name="Picture 5" descr="A picture containing outdoor, person&#10;&#10;Description automatically generated">
            <a:extLst>
              <a:ext uri="{FF2B5EF4-FFF2-40B4-BE49-F238E27FC236}">
                <a16:creationId xmlns:a16="http://schemas.microsoft.com/office/drawing/2014/main" xmlns="" id="{8636FD16-0BC4-4053-8F21-202EEE30DFF4}"/>
              </a:ext>
            </a:extLst>
          </p:cNvPr>
          <p:cNvPicPr>
            <a:picLocks noChangeAspect="1"/>
          </p:cNvPicPr>
          <p:nvPr/>
        </p:nvPicPr>
        <p:blipFill rotWithShape="1">
          <a:blip r:embed="rId3">
            <a:extLst>
              <a:ext uri="{28A0092B-C50C-407E-A947-70E740481C1C}">
                <a14:useLocalDpi xmlns:a14="http://schemas.microsoft.com/office/drawing/2010/main" val="0"/>
              </a:ext>
            </a:extLst>
          </a:blip>
          <a:srcRect l="7104" r="9721" b="1"/>
          <a:stretch/>
        </p:blipFill>
        <p:spPr>
          <a:xfrm>
            <a:off x="20" y="3"/>
            <a:ext cx="4537690" cy="4091667"/>
          </a:xfrm>
          <a:prstGeom prst="rect">
            <a:avLst/>
          </a:prstGeom>
        </p:spPr>
      </p:pic>
      <p:pic>
        <p:nvPicPr>
          <p:cNvPr id="4" name="Picture 3" descr="A person and person sitting together&#10;&#10;Description automatically generated with low confidence">
            <a:extLst>
              <a:ext uri="{FF2B5EF4-FFF2-40B4-BE49-F238E27FC236}">
                <a16:creationId xmlns:a16="http://schemas.microsoft.com/office/drawing/2014/main" xmlns="" id="{213B69DB-9E60-4DA0-80B9-15D87A6FC590}"/>
              </a:ext>
            </a:extLst>
          </p:cNvPr>
          <p:cNvPicPr>
            <a:picLocks noChangeAspect="1"/>
          </p:cNvPicPr>
          <p:nvPr/>
        </p:nvPicPr>
        <p:blipFill rotWithShape="1">
          <a:blip r:embed="rId4">
            <a:extLst>
              <a:ext uri="{28A0092B-C50C-407E-A947-70E740481C1C}">
                <a14:useLocalDpi xmlns:a14="http://schemas.microsoft.com/office/drawing/2010/main" val="0"/>
              </a:ext>
            </a:extLst>
          </a:blip>
          <a:srcRect l="4576" r="12261" b="-1"/>
          <a:stretch/>
        </p:blipFill>
        <p:spPr>
          <a:xfrm>
            <a:off x="4606289" y="-683"/>
            <a:ext cx="4537710" cy="4092348"/>
          </a:xfrm>
          <a:prstGeom prst="rect">
            <a:avLst/>
          </a:prstGeom>
        </p:spPr>
      </p:pic>
    </p:spTree>
    <p:extLst>
      <p:ext uri="{BB962C8B-B14F-4D97-AF65-F5344CB8AC3E}">
        <p14:creationId xmlns:p14="http://schemas.microsoft.com/office/powerpoint/2010/main" val="35433291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36" name="Straight Connector 35">
              <a:extLst>
                <a:ext uri="{FF2B5EF4-FFF2-40B4-BE49-F238E27FC236}">
                  <a16:creationId xmlns:a16="http://schemas.microsoft.com/office/drawing/2014/main" xmlns=""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xmlns=""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xmlns=""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xmlns=""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7">
              <a:extLst>
                <a:ext uri="{FF2B5EF4-FFF2-40B4-BE49-F238E27FC236}">
                  <a16:creationId xmlns:a16="http://schemas.microsoft.com/office/drawing/2014/main" xmlns=""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xmlns=""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xmlns=""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xmlns=""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xmlns=""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7" name="Rectangle 46">
            <a:extLst>
              <a:ext uri="{FF2B5EF4-FFF2-40B4-BE49-F238E27FC236}">
                <a16:creationId xmlns:a16="http://schemas.microsoft.com/office/drawing/2014/main" xmlns=""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xmlns="" id="{1345AA53-C980-4A8F-A6EB-AF7F41E5EC49}"/>
              </a:ext>
            </a:extLst>
          </p:cNvPr>
          <p:cNvSpPr>
            <a:spLocks noGrp="1"/>
          </p:cNvSpPr>
          <p:nvPr>
            <p:ph type="title"/>
            <p:custDataLst>
              <p:tags r:id="rId3"/>
            </p:custDataLst>
          </p:nvPr>
        </p:nvSpPr>
        <p:spPr>
          <a:xfrm>
            <a:off x="1000126" y="609600"/>
            <a:ext cx="6447501" cy="1320800"/>
          </a:xfrm>
        </p:spPr>
        <p:txBody>
          <a:bodyPr vert="horz" lIns="91440" tIns="45720" rIns="91440" bIns="45720" rtlCol="0" anchor="t">
            <a:normAutofit/>
          </a:bodyPr>
          <a:lstStyle/>
          <a:p>
            <a:pPr>
              <a:lnSpc>
                <a:spcPct val="90000"/>
              </a:lnSpc>
            </a:pPr>
            <a:r>
              <a:rPr lang="en-US" sz="2800" dirty="0"/>
              <a:t>Best case scenario for</a:t>
            </a:r>
            <a:br>
              <a:rPr lang="en-US" sz="2800" dirty="0"/>
            </a:br>
            <a:r>
              <a:rPr lang="en-US" sz="2800" dirty="0"/>
              <a:t>a conditional listing mechanism </a:t>
            </a:r>
            <a:br>
              <a:rPr lang="en-US" sz="2800" dirty="0"/>
            </a:br>
            <a:r>
              <a:rPr lang="en-US" sz="2800" dirty="0"/>
              <a:t>(patient perspective)</a:t>
            </a:r>
          </a:p>
        </p:txBody>
      </p:sp>
      <p:sp>
        <p:nvSpPr>
          <p:cNvPr id="49" name="Isosceles Triangle 48">
            <a:extLst>
              <a:ext uri="{FF2B5EF4-FFF2-40B4-BE49-F238E27FC236}">
                <a16:creationId xmlns:a16="http://schemas.microsoft.com/office/drawing/2014/main" xmlns=""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xmlns=""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xmlns="" id="{BE22E28D-F57C-44BD-B755-DBF12F4EB357}"/>
              </a:ext>
            </a:extLst>
          </p:cNvPr>
          <p:cNvSpPr txBox="1"/>
          <p:nvPr>
            <p:custDataLst>
              <p:tags r:id="rId5"/>
            </p:custDataLst>
          </p:nvPr>
        </p:nvSpPr>
        <p:spPr>
          <a:xfrm>
            <a:off x="1000126" y="2160589"/>
            <a:ext cx="6447501" cy="3880773"/>
          </a:xfrm>
          <a:prstGeom prst="rect">
            <a:avLst/>
          </a:prstGeom>
        </p:spPr>
        <p:txBody>
          <a:bodyPr vert="horz" lIns="91440" tIns="45720" rIns="91440" bIns="45720" rtlCol="0">
            <a:normAutofit/>
          </a:bodyPr>
          <a:lstStyle/>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More weight given to </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patient group submissions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by HTA</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HTA evaluation summary in </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lay language</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Quick access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to innovative treatments</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Reduced bureaucracy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for access &amp; reimbursement</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Informed cons</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ent from patients</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Simplified and systematic </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RWE collection</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Explanation of </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how and why data will be used</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IT infrastructure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 </a:t>
            </a: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public</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health care system  </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Educating and raising awareness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among prescribers</a:t>
            </a:r>
          </a:p>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
        <p:nvSpPr>
          <p:cNvPr id="51" name="Isosceles Triangle 50">
            <a:extLst>
              <a:ext uri="{FF2B5EF4-FFF2-40B4-BE49-F238E27FC236}">
                <a16:creationId xmlns:a16="http://schemas.microsoft.com/office/drawing/2014/main" xmlns=""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xmlns=""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172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C63FC-B949-48EB-A84B-33DA0A90D443}"/>
              </a:ext>
            </a:extLst>
          </p:cNvPr>
          <p:cNvSpPr>
            <a:spLocks noGrp="1"/>
          </p:cNvSpPr>
          <p:nvPr>
            <p:ph type="title"/>
          </p:nvPr>
        </p:nvSpPr>
        <p:spPr/>
        <p:txBody>
          <a:bodyPr>
            <a:normAutofit/>
          </a:bodyPr>
          <a:lstStyle/>
          <a:p>
            <a:r>
              <a:rPr lang="en-CA" dirty="0"/>
              <a:t>A Clinician Perspective</a:t>
            </a:r>
            <a:endParaRPr lang="en-US" dirty="0"/>
          </a:p>
        </p:txBody>
      </p:sp>
      <p:sp>
        <p:nvSpPr>
          <p:cNvPr id="3" name="Text Placeholder 2">
            <a:extLst>
              <a:ext uri="{FF2B5EF4-FFF2-40B4-BE49-F238E27FC236}">
                <a16:creationId xmlns:a16="http://schemas.microsoft.com/office/drawing/2014/main" xmlns="" id="{48FF2F47-D4E5-48C6-86BC-D0BDE58CE81F}"/>
              </a:ext>
            </a:extLst>
          </p:cNvPr>
          <p:cNvSpPr>
            <a:spLocks noGrp="1"/>
          </p:cNvSpPr>
          <p:nvPr>
            <p:ph type="body" idx="1"/>
          </p:nvPr>
        </p:nvSpPr>
        <p:spPr/>
        <p:txBody>
          <a:bodyPr>
            <a:normAutofit/>
          </a:bodyPr>
          <a:lstStyle/>
          <a:p>
            <a:r>
              <a:rPr lang="en-CA" dirty="0"/>
              <a:t>Dr. Paul Wheatly-Price</a:t>
            </a:r>
            <a:endParaRPr lang="en-US" dirty="0"/>
          </a:p>
        </p:txBody>
      </p:sp>
    </p:spTree>
    <p:extLst>
      <p:ext uri="{BB962C8B-B14F-4D97-AF65-F5344CB8AC3E}">
        <p14:creationId xmlns:p14="http://schemas.microsoft.com/office/powerpoint/2010/main" val="245171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76200" y="1676400"/>
            <a:ext cx="8991600" cy="823978"/>
          </a:xfrm>
        </p:spPr>
        <p:txBody>
          <a:bodyPr>
            <a:noAutofit/>
          </a:bodyPr>
          <a:lstStyle/>
          <a:p>
            <a:r>
              <a:rPr lang="en-CA" sz="4000" b="1" dirty="0"/>
              <a:t>Closing the gaps to timely patient access </a:t>
            </a:r>
            <a:endParaRPr lang="en-CA" sz="2800" b="1" dirty="0">
              <a:ea typeface="ＭＳ Ｐゴシック"/>
              <a:cs typeface="ＭＳ Ｐゴシック"/>
            </a:endParaRPr>
          </a:p>
        </p:txBody>
      </p:sp>
      <p:sp>
        <p:nvSpPr>
          <p:cNvPr id="18434" name="Rectangle 3"/>
          <p:cNvSpPr>
            <a:spLocks noGrp="1" noChangeArrowheads="1"/>
          </p:cNvSpPr>
          <p:nvPr>
            <p:ph type="subTitle" idx="1"/>
          </p:nvPr>
        </p:nvSpPr>
        <p:spPr>
          <a:xfrm>
            <a:off x="990600" y="3505200"/>
            <a:ext cx="7391400" cy="2057400"/>
          </a:xfrm>
        </p:spPr>
        <p:txBody>
          <a:bodyPr vert="horz" lIns="91440" tIns="45720" rIns="91440" bIns="45720" rtlCol="0" anchor="t">
            <a:normAutofit/>
          </a:bodyPr>
          <a:lstStyle/>
          <a:p>
            <a:pPr eaLnBrk="1" hangingPunct="1">
              <a:lnSpc>
                <a:spcPct val="80000"/>
              </a:lnSpc>
            </a:pPr>
            <a:r>
              <a:rPr lang="en-CA" sz="2400" b="1" dirty="0">
                <a:ea typeface="ＭＳ Ｐゴシック"/>
                <a:cs typeface="ＭＳ Ｐゴシック"/>
              </a:rPr>
              <a:t>Paul Wheatley-Price</a:t>
            </a:r>
            <a:r>
              <a:rPr lang="en-CA" sz="2000" dirty="0">
                <a:ea typeface="ＭＳ Ｐゴシック"/>
                <a:cs typeface="ＭＳ Ｐゴシック"/>
              </a:rPr>
              <a:t> </a:t>
            </a:r>
          </a:p>
          <a:p>
            <a:pPr eaLnBrk="1" hangingPunct="1">
              <a:lnSpc>
                <a:spcPct val="80000"/>
              </a:lnSpc>
            </a:pPr>
            <a:r>
              <a:rPr lang="en-CA" sz="1800" dirty="0">
                <a:ea typeface="ＭＳ Ｐゴシック"/>
                <a:cs typeface="ＭＳ Ｐゴシック"/>
              </a:rPr>
              <a:t>BSc, MBChB, FRCP (UK), MD</a:t>
            </a:r>
          </a:p>
          <a:p>
            <a:pPr eaLnBrk="1" hangingPunct="1">
              <a:lnSpc>
                <a:spcPct val="80000"/>
              </a:lnSpc>
            </a:pPr>
            <a:endParaRPr lang="en-CA" sz="1800" dirty="0">
              <a:ea typeface="ＭＳ Ｐゴシック"/>
              <a:cs typeface="ＭＳ Ｐゴシック"/>
            </a:endParaRPr>
          </a:p>
          <a:p>
            <a:pPr>
              <a:lnSpc>
                <a:spcPct val="80000"/>
              </a:lnSpc>
            </a:pPr>
            <a:r>
              <a:rPr lang="en-CA" sz="1800" dirty="0">
                <a:ea typeface="ＭＳ Ｐゴシック"/>
                <a:cs typeface="ＭＳ Ｐゴシック"/>
              </a:rPr>
              <a:t>Associate Professor and Lung Cancer Lead, Division of Medical Oncology, </a:t>
            </a:r>
          </a:p>
          <a:p>
            <a:pPr>
              <a:lnSpc>
                <a:spcPct val="80000"/>
              </a:lnSpc>
            </a:pPr>
            <a:r>
              <a:rPr lang="en-CA" sz="1800" dirty="0">
                <a:ea typeface="ＭＳ Ｐゴシック"/>
                <a:cs typeface="ＭＳ Ｐゴシック"/>
              </a:rPr>
              <a:t>Department of Medicine, University of Ottawa</a:t>
            </a:r>
          </a:p>
          <a:p>
            <a:pPr>
              <a:lnSpc>
                <a:spcPct val="80000"/>
              </a:lnSpc>
            </a:pPr>
            <a:r>
              <a:rPr lang="en-CA" sz="1800" dirty="0">
                <a:ea typeface="ＭＳ Ｐゴシック"/>
                <a:cs typeface="ＭＳ Ｐゴシック"/>
              </a:rPr>
              <a:t>Immediate Past-President of Lung Cancer Canada (2016-2021)</a:t>
            </a:r>
            <a:endParaRPr lang="en-CA" sz="2400" dirty="0">
              <a:ea typeface="ＭＳ Ｐゴシック"/>
              <a:cs typeface="ＭＳ Ｐゴシック"/>
            </a:endParaRPr>
          </a:p>
          <a:p>
            <a:pPr>
              <a:lnSpc>
                <a:spcPct val="80000"/>
              </a:lnSpc>
            </a:pPr>
            <a:endParaRPr lang="en-CA" sz="1800" dirty="0">
              <a:ea typeface="ＭＳ Ｐゴシック"/>
              <a:cs typeface="ＭＳ Ｐゴシック"/>
            </a:endParaRPr>
          </a:p>
        </p:txBody>
      </p:sp>
      <p:pic>
        <p:nvPicPr>
          <p:cNvPr id="18435" name="Picture 4"/>
          <p:cNvPicPr>
            <a:picLocks noChangeAspect="1" noChangeArrowheads="1"/>
          </p:cNvPicPr>
          <p:nvPr/>
        </p:nvPicPr>
        <p:blipFill>
          <a:blip r:embed="rId2"/>
          <a:srcRect/>
          <a:stretch>
            <a:fillRect/>
          </a:stretch>
        </p:blipFill>
        <p:spPr bwMode="auto">
          <a:xfrm>
            <a:off x="609600" y="304804"/>
            <a:ext cx="2286000" cy="1171575"/>
          </a:xfrm>
          <a:prstGeom prst="rect">
            <a:avLst/>
          </a:prstGeom>
          <a:noFill/>
          <a:ln w="9525">
            <a:noFill/>
            <a:miter lim="800000"/>
            <a:headEnd/>
            <a:tailEnd/>
          </a:ln>
        </p:spPr>
      </p:pic>
      <p:pic>
        <p:nvPicPr>
          <p:cNvPr id="18436" name="Picture 15" descr="ohri"/>
          <p:cNvPicPr>
            <a:picLocks noChangeAspect="1" noChangeArrowheads="1"/>
          </p:cNvPicPr>
          <p:nvPr/>
        </p:nvPicPr>
        <p:blipFill>
          <a:blip r:embed="rId3"/>
          <a:srcRect/>
          <a:stretch>
            <a:fillRect/>
          </a:stretch>
        </p:blipFill>
        <p:spPr bwMode="auto">
          <a:xfrm>
            <a:off x="5791200" y="381002"/>
            <a:ext cx="2814638" cy="1020763"/>
          </a:xfrm>
          <a:prstGeom prst="rect">
            <a:avLst/>
          </a:prstGeom>
          <a:noFill/>
          <a:ln w="9525">
            <a:noFill/>
            <a:miter lim="800000"/>
            <a:headEnd/>
            <a:tailEnd/>
          </a:ln>
        </p:spPr>
      </p:pic>
      <p:sp>
        <p:nvSpPr>
          <p:cNvPr id="18437" name="Rectangle 10"/>
          <p:cNvSpPr>
            <a:spLocks noChangeArrowheads="1"/>
          </p:cNvSpPr>
          <p:nvPr/>
        </p:nvSpPr>
        <p:spPr bwMode="auto">
          <a:xfrm>
            <a:off x="0" y="0"/>
            <a:ext cx="9144000" cy="6858000"/>
          </a:xfrm>
          <a:prstGeom prst="rect">
            <a:avLst/>
          </a:prstGeom>
          <a:noFill/>
          <a:ln w="57150">
            <a:solidFill>
              <a:srgbClr val="3C8A9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361" name="Rectangle 17"/>
          <p:cNvSpPr>
            <a:spLocks noChangeArrowheads="1"/>
          </p:cNvSpPr>
          <p:nvPr/>
        </p:nvSpPr>
        <p:spPr bwMode="auto">
          <a:xfrm>
            <a:off x="457200" y="3276606"/>
            <a:ext cx="8229600" cy="74613"/>
          </a:xfrm>
          <a:prstGeom prst="rect">
            <a:avLst/>
          </a:prstGeom>
          <a:gradFill rotWithShape="0">
            <a:gsLst>
              <a:gs pos="0">
                <a:srgbClr val="00004C"/>
              </a:gs>
              <a:gs pos="50000">
                <a:schemeClr val="accent1"/>
              </a:gs>
              <a:gs pos="100000">
                <a:srgbClr val="00004C"/>
              </a:gs>
            </a:gsLst>
            <a:lin ang="0" scaled="1"/>
          </a:gradFill>
          <a:ln w="12700">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112" charset="0"/>
              <a:ea typeface="ＭＳ Ｐゴシック" pitchFamily="-112" charset="-128"/>
              <a:cs typeface="ＭＳ Ｐゴシック" pitchFamily="-112" charset="-128"/>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838825"/>
            <a:ext cx="19812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41167" y="2590800"/>
            <a:ext cx="501406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Calibri"/>
                <a:ea typeface="+mn-ea"/>
                <a:cs typeface="+mn-cs"/>
              </a:rPr>
              <a:t>CAPT 2021, </a:t>
            </a:r>
            <a:r>
              <a:rPr kumimoji="0" lang="en-CA" sz="3200" b="1" i="0" u="none" strike="noStrike" kern="1200" cap="none" spc="0" normalizeH="0" baseline="0" noProof="0" dirty="0">
                <a:ln>
                  <a:noFill/>
                </a:ln>
                <a:solidFill>
                  <a:prstClr val="black"/>
                </a:solidFill>
                <a:effectLst/>
                <a:uLnTx/>
                <a:uFillTx/>
                <a:latin typeface="Calibri"/>
                <a:ea typeface="ＭＳ Ｐゴシック"/>
                <a:cs typeface="Calibri"/>
              </a:rPr>
              <a:t>25 October 2021</a:t>
            </a:r>
            <a:endParaRPr kumimoji="0" lang="en-CA"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69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 clinician perspective</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CA" u="sng" dirty="0">
                <a:cs typeface="Calibri"/>
              </a:rPr>
              <a:t>Disclosures:</a:t>
            </a:r>
          </a:p>
          <a:p>
            <a:pPr marL="514350" indent="-514350">
              <a:buFont typeface="+mj-lt"/>
              <a:buAutoNum type="arabicPeriod"/>
            </a:pPr>
            <a:r>
              <a:rPr lang="en-CA" dirty="0">
                <a:cs typeface="Calibri"/>
              </a:rPr>
              <a:t>As a clinician I want access to the best drugs for my patients</a:t>
            </a:r>
          </a:p>
          <a:p>
            <a:pPr marL="514350" indent="-514350">
              <a:buFont typeface="+mj-lt"/>
              <a:buAutoNum type="arabicPeriod"/>
            </a:pPr>
            <a:r>
              <a:rPr lang="en-CA" dirty="0">
                <a:cs typeface="Calibri"/>
              </a:rPr>
              <a:t>As an advocate with Lung Cancer Canada we provide submissions to the HTA process for new drug approvals</a:t>
            </a:r>
          </a:p>
          <a:p>
            <a:pPr marL="514350" indent="-514350">
              <a:buFont typeface="+mj-lt"/>
              <a:buAutoNum type="arabicPeriod"/>
            </a:pPr>
            <a:r>
              <a:rPr lang="en-CA" dirty="0">
                <a:cs typeface="Calibri"/>
              </a:rPr>
              <a:t>I have directly contacted </a:t>
            </a:r>
            <a:r>
              <a:rPr lang="en-CA" dirty="0" err="1">
                <a:cs typeface="Calibri"/>
              </a:rPr>
              <a:t>pCPA</a:t>
            </a:r>
            <a:r>
              <a:rPr lang="en-CA" dirty="0">
                <a:cs typeface="Calibri"/>
              </a:rPr>
              <a:t> to request prioritization of some files</a:t>
            </a:r>
          </a:p>
          <a:p>
            <a:pPr marL="514350" indent="-514350">
              <a:buFont typeface="+mj-lt"/>
              <a:buAutoNum type="arabicPeriod"/>
            </a:pPr>
            <a:r>
              <a:rPr lang="en-CA" dirty="0">
                <a:cs typeface="Calibri"/>
              </a:rPr>
              <a:t>I attend Industry Advisory Boards where we discuss strategies for approval</a:t>
            </a:r>
          </a:p>
          <a:p>
            <a:pPr marL="0" indent="0">
              <a:buNone/>
            </a:pPr>
            <a:endParaRPr lang="en-CA" dirty="0">
              <a:cs typeface="Calibri"/>
            </a:endParaRPr>
          </a:p>
          <a:p>
            <a:endParaRPr lang="en-CA" dirty="0">
              <a:cs typeface="Calibri"/>
            </a:endParaRPr>
          </a:p>
          <a:p>
            <a:pPr marL="0" indent="0">
              <a:buNone/>
            </a:pPr>
            <a:endParaRPr lang="en-CA" dirty="0">
              <a:cs typeface="Calibri"/>
            </a:endParaRPr>
          </a:p>
          <a:p>
            <a:endParaRPr lang="en-CA" dirty="0"/>
          </a:p>
          <a:p>
            <a:endParaRPr lang="en-CA" dirty="0">
              <a:cs typeface="Calibri"/>
            </a:endParaRPr>
          </a:p>
        </p:txBody>
      </p:sp>
      <p:sp>
        <p:nvSpPr>
          <p:cNvPr id="4" name="Rectangle 33"/>
          <p:cNvSpPr>
            <a:spLocks noChangeArrowheads="1"/>
          </p:cNvSpPr>
          <p:nvPr/>
        </p:nvSpPr>
        <p:spPr bwMode="auto">
          <a:xfrm>
            <a:off x="0" y="0"/>
            <a:ext cx="9144000" cy="6858000"/>
          </a:xfrm>
          <a:prstGeom prst="rect">
            <a:avLst/>
          </a:prstGeom>
          <a:noFill/>
          <a:ln w="57150">
            <a:solidFill>
              <a:srgbClr val="3C8A9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Rectangle 32"/>
          <p:cNvSpPr>
            <a:spLocks noChangeArrowheads="1"/>
          </p:cNvSpPr>
          <p:nvPr/>
        </p:nvSpPr>
        <p:spPr bwMode="auto">
          <a:xfrm>
            <a:off x="457200" y="1447800"/>
            <a:ext cx="8229600" cy="74613"/>
          </a:xfrm>
          <a:prstGeom prst="rect">
            <a:avLst/>
          </a:prstGeom>
          <a:gradFill rotWithShape="0">
            <a:gsLst>
              <a:gs pos="0">
                <a:srgbClr val="00004C"/>
              </a:gs>
              <a:gs pos="50000">
                <a:schemeClr val="accent1"/>
              </a:gs>
              <a:gs pos="100000">
                <a:srgbClr val="00004C"/>
              </a:gs>
            </a:gsLst>
            <a:lin ang="0" scaled="1"/>
          </a:gradFill>
          <a:ln w="12700">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77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Conflict of Interest</a:t>
            </a:r>
            <a:endParaRPr lang="en-US" dirty="0"/>
          </a:p>
        </p:txBody>
      </p:sp>
      <p:sp>
        <p:nvSpPr>
          <p:cNvPr id="3" name="Content Placeholder 2"/>
          <p:cNvSpPr>
            <a:spLocks noGrp="1"/>
          </p:cNvSpPr>
          <p:nvPr>
            <p:ph idx="1"/>
          </p:nvPr>
        </p:nvSpPr>
        <p:spPr>
          <a:xfrm>
            <a:off x="457200" y="1600200"/>
            <a:ext cx="8229600" cy="4876800"/>
          </a:xfrm>
        </p:spPr>
        <p:txBody>
          <a:bodyPr vert="horz" lIns="91440" tIns="45720" rIns="91440" bIns="45720" rtlCol="0" anchor="t">
            <a:normAutofit lnSpcReduction="10000"/>
          </a:bodyPr>
          <a:lstStyle/>
          <a:p>
            <a:pPr marL="0" indent="0">
              <a:buNone/>
            </a:pPr>
            <a:r>
              <a:rPr lang="en-CA" dirty="0">
                <a:cs typeface="Calibri"/>
              </a:rPr>
              <a:t>There can often be a real or perceived conflict of interest.</a:t>
            </a:r>
          </a:p>
          <a:p>
            <a:pPr marL="0" indent="0">
              <a:buNone/>
            </a:pPr>
            <a:r>
              <a:rPr lang="en-CA" dirty="0">
                <a:cs typeface="Calibri"/>
              </a:rPr>
              <a:t>However, in general, all the stakeholders want effective drugs to be available</a:t>
            </a:r>
          </a:p>
          <a:p>
            <a:r>
              <a:rPr lang="en-CA" dirty="0">
                <a:cs typeface="Calibri"/>
              </a:rPr>
              <a:t>Patients</a:t>
            </a:r>
          </a:p>
          <a:p>
            <a:r>
              <a:rPr lang="en-CA" dirty="0">
                <a:cs typeface="Calibri"/>
              </a:rPr>
              <a:t>Clinicians</a:t>
            </a:r>
          </a:p>
          <a:p>
            <a:r>
              <a:rPr lang="en-CA" dirty="0">
                <a:cs typeface="Calibri"/>
              </a:rPr>
              <a:t>Payers</a:t>
            </a:r>
          </a:p>
          <a:p>
            <a:r>
              <a:rPr lang="en-CA" dirty="0">
                <a:cs typeface="Calibri"/>
              </a:rPr>
              <a:t>Unions</a:t>
            </a:r>
          </a:p>
          <a:p>
            <a:r>
              <a:rPr lang="en-CA" dirty="0">
                <a:cs typeface="Calibri"/>
              </a:rPr>
              <a:t>Industry</a:t>
            </a:r>
          </a:p>
          <a:p>
            <a:endParaRPr lang="en-CA" dirty="0">
              <a:cs typeface="Calibri"/>
            </a:endParaRPr>
          </a:p>
          <a:p>
            <a:pPr marL="0" indent="0">
              <a:buNone/>
            </a:pPr>
            <a:endParaRPr lang="en-CA" dirty="0">
              <a:cs typeface="Calibri"/>
            </a:endParaRPr>
          </a:p>
          <a:p>
            <a:endParaRPr lang="en-CA" dirty="0"/>
          </a:p>
          <a:p>
            <a:endParaRPr lang="en-CA" dirty="0">
              <a:cs typeface="Calibri"/>
            </a:endParaRPr>
          </a:p>
        </p:txBody>
      </p:sp>
      <p:sp>
        <p:nvSpPr>
          <p:cNvPr id="4" name="Rectangle 33"/>
          <p:cNvSpPr>
            <a:spLocks noChangeArrowheads="1"/>
          </p:cNvSpPr>
          <p:nvPr/>
        </p:nvSpPr>
        <p:spPr bwMode="auto">
          <a:xfrm>
            <a:off x="0" y="0"/>
            <a:ext cx="9144000" cy="6858000"/>
          </a:xfrm>
          <a:prstGeom prst="rect">
            <a:avLst/>
          </a:prstGeom>
          <a:noFill/>
          <a:ln w="57150">
            <a:solidFill>
              <a:srgbClr val="3C8A9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Rectangle 32"/>
          <p:cNvSpPr>
            <a:spLocks noChangeArrowheads="1"/>
          </p:cNvSpPr>
          <p:nvPr/>
        </p:nvSpPr>
        <p:spPr bwMode="auto">
          <a:xfrm>
            <a:off x="457200" y="1447800"/>
            <a:ext cx="8229600" cy="74613"/>
          </a:xfrm>
          <a:prstGeom prst="rect">
            <a:avLst/>
          </a:prstGeom>
          <a:gradFill rotWithShape="0">
            <a:gsLst>
              <a:gs pos="0">
                <a:srgbClr val="00004C"/>
              </a:gs>
              <a:gs pos="50000">
                <a:schemeClr val="accent1"/>
              </a:gs>
              <a:gs pos="100000">
                <a:srgbClr val="00004C"/>
              </a:gs>
            </a:gsLst>
            <a:lin ang="0" scaled="1"/>
          </a:gradFill>
          <a:ln w="12700">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66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Current frustrations</a:t>
            </a:r>
            <a:endParaRPr lang="en-US" dirty="0"/>
          </a:p>
        </p:txBody>
      </p:sp>
      <p:sp>
        <p:nvSpPr>
          <p:cNvPr id="3" name="Content Placeholder 2"/>
          <p:cNvSpPr>
            <a:spLocks noGrp="1"/>
          </p:cNvSpPr>
          <p:nvPr>
            <p:ph idx="1"/>
          </p:nvPr>
        </p:nvSpPr>
        <p:spPr>
          <a:xfrm>
            <a:off x="457200" y="1600200"/>
            <a:ext cx="8229600" cy="4908549"/>
          </a:xfrm>
        </p:spPr>
        <p:txBody>
          <a:bodyPr vert="horz" lIns="91440" tIns="45720" rIns="91440" bIns="45720" rtlCol="0" anchor="t">
            <a:normAutofit/>
          </a:bodyPr>
          <a:lstStyle/>
          <a:p>
            <a:pPr marL="0" indent="0">
              <a:buNone/>
            </a:pPr>
            <a:endParaRPr lang="en-CA" dirty="0">
              <a:cs typeface="Calibri"/>
            </a:endParaRPr>
          </a:p>
          <a:p>
            <a:endParaRPr lang="en-CA" dirty="0">
              <a:cs typeface="Calibri"/>
            </a:endParaRPr>
          </a:p>
          <a:p>
            <a:pPr marL="0" indent="0">
              <a:buNone/>
            </a:pPr>
            <a:endParaRPr lang="en-CA" dirty="0">
              <a:cs typeface="Calibri"/>
            </a:endParaRPr>
          </a:p>
          <a:p>
            <a:endParaRPr lang="en-CA" dirty="0"/>
          </a:p>
          <a:p>
            <a:endParaRPr lang="en-CA" dirty="0">
              <a:cs typeface="Calibri"/>
            </a:endParaRPr>
          </a:p>
        </p:txBody>
      </p:sp>
      <p:sp>
        <p:nvSpPr>
          <p:cNvPr id="4" name="Rectangle 33"/>
          <p:cNvSpPr>
            <a:spLocks noChangeArrowheads="1"/>
          </p:cNvSpPr>
          <p:nvPr/>
        </p:nvSpPr>
        <p:spPr bwMode="auto">
          <a:xfrm>
            <a:off x="0" y="0"/>
            <a:ext cx="9144000" cy="6858000"/>
          </a:xfrm>
          <a:prstGeom prst="rect">
            <a:avLst/>
          </a:prstGeom>
          <a:noFill/>
          <a:ln w="57150">
            <a:solidFill>
              <a:srgbClr val="3C8A9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Rectangle 32"/>
          <p:cNvSpPr>
            <a:spLocks noChangeArrowheads="1"/>
          </p:cNvSpPr>
          <p:nvPr/>
        </p:nvSpPr>
        <p:spPr bwMode="auto">
          <a:xfrm>
            <a:off x="457200" y="1447800"/>
            <a:ext cx="8229600" cy="74613"/>
          </a:xfrm>
          <a:prstGeom prst="rect">
            <a:avLst/>
          </a:prstGeom>
          <a:gradFill rotWithShape="0">
            <a:gsLst>
              <a:gs pos="0">
                <a:srgbClr val="00004C"/>
              </a:gs>
              <a:gs pos="50000">
                <a:schemeClr val="accent1"/>
              </a:gs>
              <a:gs pos="100000">
                <a:srgbClr val="00004C"/>
              </a:gs>
            </a:gsLst>
            <a:lin ang="0" scaled="1"/>
          </a:gradFill>
          <a:ln w="12700">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xmlns="" id="{12F6C15A-941D-1547-A540-3CA56E8DE0DB}"/>
              </a:ext>
            </a:extLst>
          </p:cNvPr>
          <p:cNvSpPr txBox="1">
            <a:spLocks/>
          </p:cNvSpPr>
          <p:nvPr/>
        </p:nvSpPr>
        <p:spPr>
          <a:xfrm>
            <a:off x="609600" y="1752600"/>
            <a:ext cx="8229600" cy="490854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During clinical trials stage of drug development we have some access to new treatments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Health Canada and CADTH are now fairly streamlined and smooth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Delays can include Industry not submitting their files early (other countries may go first)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The </a:t>
            </a:r>
            <a:r>
              <a:rPr kumimoji="0" lang="en-CA" sz="3200" b="0" i="0" u="none" strike="noStrike" kern="1200" cap="none" spc="0" normalizeH="0" baseline="0" noProof="0" dirty="0" err="1">
                <a:ln>
                  <a:noFill/>
                </a:ln>
                <a:solidFill>
                  <a:prstClr val="black"/>
                </a:solidFill>
                <a:effectLst/>
                <a:uLnTx/>
                <a:uFillTx/>
                <a:latin typeface="Calibri"/>
                <a:ea typeface="+mn-ea"/>
                <a:cs typeface="Calibri"/>
              </a:rPr>
              <a:t>pCPA</a:t>
            </a:r>
            <a:r>
              <a:rPr kumimoji="0" lang="en-CA" sz="3200" b="0" i="0" u="none" strike="noStrike" kern="1200" cap="none" spc="0" normalizeH="0" baseline="0" noProof="0" dirty="0">
                <a:ln>
                  <a:noFill/>
                </a:ln>
                <a:solidFill>
                  <a:prstClr val="black"/>
                </a:solidFill>
                <a:effectLst/>
                <a:uLnTx/>
                <a:uFillTx/>
                <a:latin typeface="Calibri"/>
                <a:ea typeface="+mn-ea"/>
                <a:cs typeface="Calibri"/>
              </a:rPr>
              <a:t> process is slow and lacks transparency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67160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A796E-CA15-487F-AB63-37BBB9BB0AAA}"/>
              </a:ext>
            </a:extLst>
          </p:cNvPr>
          <p:cNvSpPr>
            <a:spLocks noGrp="1"/>
          </p:cNvSpPr>
          <p:nvPr>
            <p:ph type="title"/>
          </p:nvPr>
        </p:nvSpPr>
        <p:spPr/>
        <p:txBody>
          <a:bodyPr>
            <a:normAutofit/>
          </a:bodyPr>
          <a:lstStyle/>
          <a:p>
            <a:r>
              <a:rPr lang="en-CA" sz="3300" dirty="0"/>
              <a:t>Objective</a:t>
            </a:r>
            <a:endParaRPr lang="en-US" sz="3300" dirty="0"/>
          </a:p>
        </p:txBody>
      </p:sp>
      <p:sp>
        <p:nvSpPr>
          <p:cNvPr id="3" name="Content Placeholder 2">
            <a:extLst>
              <a:ext uri="{FF2B5EF4-FFF2-40B4-BE49-F238E27FC236}">
                <a16:creationId xmlns:a16="http://schemas.microsoft.com/office/drawing/2014/main" xmlns="" id="{9858E3E6-7EB3-42B4-A924-2CB9068D3A32}"/>
              </a:ext>
            </a:extLst>
          </p:cNvPr>
          <p:cNvSpPr>
            <a:spLocks noGrp="1"/>
          </p:cNvSpPr>
          <p:nvPr>
            <p:ph idx="1"/>
          </p:nvPr>
        </p:nvSpPr>
        <p:spPr>
          <a:xfrm>
            <a:off x="609599" y="1488613"/>
            <a:ext cx="6611816" cy="1852463"/>
          </a:xfrm>
        </p:spPr>
        <p:txBody>
          <a:bodyPr>
            <a:normAutofit lnSpcReduction="10000"/>
          </a:bodyPr>
          <a:lstStyle/>
          <a:p>
            <a:r>
              <a:rPr lang="en-CA" sz="2400" dirty="0"/>
              <a:t>To discuss how stakeholders can work together to create a system that enables timelier patient access to medications. </a:t>
            </a:r>
          </a:p>
          <a:p>
            <a:pPr lvl="1"/>
            <a:r>
              <a:rPr lang="en-CA" sz="2200" dirty="0"/>
              <a:t>Specifically, leveraging some variation of a conditional listing mechanism</a:t>
            </a:r>
          </a:p>
        </p:txBody>
      </p:sp>
    </p:spTree>
    <p:extLst>
      <p:ext uri="{BB962C8B-B14F-4D97-AF65-F5344CB8AC3E}">
        <p14:creationId xmlns:p14="http://schemas.microsoft.com/office/powerpoint/2010/main" val="1852241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Current frustrations</a:t>
            </a:r>
            <a:endParaRPr lang="en-US" dirty="0"/>
          </a:p>
        </p:txBody>
      </p:sp>
      <p:sp>
        <p:nvSpPr>
          <p:cNvPr id="3" name="Content Placeholder 2"/>
          <p:cNvSpPr>
            <a:spLocks noGrp="1"/>
          </p:cNvSpPr>
          <p:nvPr>
            <p:ph idx="1"/>
          </p:nvPr>
        </p:nvSpPr>
        <p:spPr>
          <a:xfrm>
            <a:off x="457200" y="1600200"/>
            <a:ext cx="8229600" cy="4908549"/>
          </a:xfrm>
        </p:spPr>
        <p:txBody>
          <a:bodyPr vert="horz" lIns="91440" tIns="45720" rIns="91440" bIns="45720" rtlCol="0" anchor="t">
            <a:normAutofit/>
          </a:bodyPr>
          <a:lstStyle/>
          <a:p>
            <a:pPr marL="0" indent="0">
              <a:buNone/>
            </a:pPr>
            <a:endParaRPr lang="en-CA" dirty="0">
              <a:cs typeface="Calibri"/>
            </a:endParaRPr>
          </a:p>
          <a:p>
            <a:endParaRPr lang="en-CA" dirty="0">
              <a:cs typeface="Calibri"/>
            </a:endParaRPr>
          </a:p>
          <a:p>
            <a:pPr marL="0" indent="0">
              <a:buNone/>
            </a:pPr>
            <a:endParaRPr lang="en-CA" dirty="0">
              <a:cs typeface="Calibri"/>
            </a:endParaRPr>
          </a:p>
          <a:p>
            <a:endParaRPr lang="en-CA" dirty="0"/>
          </a:p>
          <a:p>
            <a:endParaRPr lang="en-CA" dirty="0">
              <a:cs typeface="Calibri"/>
            </a:endParaRPr>
          </a:p>
        </p:txBody>
      </p:sp>
      <p:sp>
        <p:nvSpPr>
          <p:cNvPr id="4" name="Rectangle 33"/>
          <p:cNvSpPr>
            <a:spLocks noChangeArrowheads="1"/>
          </p:cNvSpPr>
          <p:nvPr/>
        </p:nvSpPr>
        <p:spPr bwMode="auto">
          <a:xfrm>
            <a:off x="0" y="0"/>
            <a:ext cx="9144000" cy="6858000"/>
          </a:xfrm>
          <a:prstGeom prst="rect">
            <a:avLst/>
          </a:prstGeom>
          <a:noFill/>
          <a:ln w="57150">
            <a:solidFill>
              <a:srgbClr val="3C8A9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Rectangle 32"/>
          <p:cNvSpPr>
            <a:spLocks noChangeArrowheads="1"/>
          </p:cNvSpPr>
          <p:nvPr/>
        </p:nvSpPr>
        <p:spPr bwMode="auto">
          <a:xfrm>
            <a:off x="457200" y="1447800"/>
            <a:ext cx="8229600" cy="74613"/>
          </a:xfrm>
          <a:prstGeom prst="rect">
            <a:avLst/>
          </a:prstGeom>
          <a:gradFill rotWithShape="0">
            <a:gsLst>
              <a:gs pos="0">
                <a:srgbClr val="00004C"/>
              </a:gs>
              <a:gs pos="50000">
                <a:schemeClr val="accent1"/>
              </a:gs>
              <a:gs pos="100000">
                <a:srgbClr val="00004C"/>
              </a:gs>
            </a:gsLst>
            <a:lin ang="0" scaled="1"/>
          </a:gradFill>
          <a:ln w="12700">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xmlns="" id="{12F6C15A-941D-1547-A540-3CA56E8DE0DB}"/>
              </a:ext>
            </a:extLst>
          </p:cNvPr>
          <p:cNvSpPr txBox="1">
            <a:spLocks/>
          </p:cNvSpPr>
          <p:nvPr/>
        </p:nvSpPr>
        <p:spPr>
          <a:xfrm>
            <a:off x="609600" y="1752600"/>
            <a:ext cx="8229600" cy="490854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Patient access programs can be very effective, but ease of use varies between companies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Patient access programs are variable in how long they remain open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Therefore there is a very real time gap where patients cannot access a treatment that someone would have received 3 months earlier or 6 months later (e.g. ROS1 NSCLC)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1" i="0" u="none" strike="noStrike" kern="1200" cap="none" spc="0" normalizeH="0" baseline="0" noProof="0" dirty="0">
                <a:ln>
                  <a:noFill/>
                </a:ln>
                <a:solidFill>
                  <a:prstClr val="black"/>
                </a:solidFill>
                <a:effectLst/>
                <a:uLnTx/>
                <a:uFillTx/>
                <a:latin typeface="Calibri"/>
                <a:ea typeface="+mn-ea"/>
                <a:cs typeface="Calibri"/>
              </a:rPr>
              <a:t>SAFETY – patients can die while waiting!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50285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The role of </a:t>
            </a:r>
            <a:r>
              <a:rPr lang="en-CA" b="1" dirty="0" err="1"/>
              <a:t>pCODR</a:t>
            </a:r>
            <a:r>
              <a:rPr lang="en-CA" b="1" dirty="0"/>
              <a:t> / CADTH</a:t>
            </a:r>
            <a:endParaRPr lang="en-US" dirty="0"/>
          </a:p>
        </p:txBody>
      </p:sp>
      <p:sp>
        <p:nvSpPr>
          <p:cNvPr id="3" name="Content Placeholder 2"/>
          <p:cNvSpPr>
            <a:spLocks noGrp="1"/>
          </p:cNvSpPr>
          <p:nvPr>
            <p:ph idx="1"/>
          </p:nvPr>
        </p:nvSpPr>
        <p:spPr>
          <a:xfrm>
            <a:off x="457200" y="1600201"/>
            <a:ext cx="8229600" cy="4191000"/>
          </a:xfrm>
        </p:spPr>
        <p:txBody>
          <a:bodyPr vert="horz" lIns="91440" tIns="45720" rIns="91440" bIns="45720" rtlCol="0" anchor="t">
            <a:normAutofit/>
          </a:bodyPr>
          <a:lstStyle/>
          <a:p>
            <a:pPr marL="0" indent="0">
              <a:buNone/>
            </a:pPr>
            <a:endParaRPr lang="en-CA" dirty="0">
              <a:cs typeface="Calibri"/>
            </a:endParaRPr>
          </a:p>
          <a:p>
            <a:endParaRPr lang="en-CA" dirty="0">
              <a:cs typeface="Calibri"/>
            </a:endParaRPr>
          </a:p>
          <a:p>
            <a:pPr marL="0" indent="0">
              <a:buNone/>
            </a:pPr>
            <a:endParaRPr lang="en-CA" dirty="0">
              <a:cs typeface="Calibri"/>
            </a:endParaRPr>
          </a:p>
          <a:p>
            <a:endParaRPr lang="en-CA" dirty="0"/>
          </a:p>
          <a:p>
            <a:endParaRPr lang="en-CA" dirty="0">
              <a:cs typeface="Calibri"/>
            </a:endParaRPr>
          </a:p>
        </p:txBody>
      </p:sp>
      <p:sp>
        <p:nvSpPr>
          <p:cNvPr id="4" name="Rectangle 33"/>
          <p:cNvSpPr>
            <a:spLocks noChangeArrowheads="1"/>
          </p:cNvSpPr>
          <p:nvPr/>
        </p:nvSpPr>
        <p:spPr bwMode="auto">
          <a:xfrm>
            <a:off x="0" y="0"/>
            <a:ext cx="9144000" cy="6858000"/>
          </a:xfrm>
          <a:prstGeom prst="rect">
            <a:avLst/>
          </a:prstGeom>
          <a:noFill/>
          <a:ln w="57150">
            <a:solidFill>
              <a:srgbClr val="3C8A9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Rectangle 32"/>
          <p:cNvSpPr>
            <a:spLocks noChangeArrowheads="1"/>
          </p:cNvSpPr>
          <p:nvPr/>
        </p:nvSpPr>
        <p:spPr bwMode="auto">
          <a:xfrm>
            <a:off x="457200" y="1447800"/>
            <a:ext cx="8229600" cy="74613"/>
          </a:xfrm>
          <a:prstGeom prst="rect">
            <a:avLst/>
          </a:prstGeom>
          <a:gradFill rotWithShape="0">
            <a:gsLst>
              <a:gs pos="0">
                <a:srgbClr val="00004C"/>
              </a:gs>
              <a:gs pos="50000">
                <a:schemeClr val="accent1"/>
              </a:gs>
              <a:gs pos="100000">
                <a:srgbClr val="00004C"/>
              </a:gs>
            </a:gsLst>
            <a:lin ang="0" scaled="1"/>
          </a:gradFill>
          <a:ln w="12700">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xmlns="" id="{12F6C15A-941D-1547-A540-3CA56E8DE0DB}"/>
              </a:ext>
            </a:extLst>
          </p:cNvPr>
          <p:cNvSpPr txBox="1">
            <a:spLocks/>
          </p:cNvSpPr>
          <p:nvPr/>
        </p:nvSpPr>
        <p:spPr>
          <a:xfrm>
            <a:off x="609600" y="1752601"/>
            <a:ext cx="8229600" cy="4191000"/>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Recently we have seen progressive adjudications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Crizotinib for ROS1</a:t>
            </a:r>
            <a:r>
              <a:rPr kumimoji="0" lang="en-CA" sz="3200" b="0" i="0" u="none" strike="noStrike" kern="1200" cap="none" spc="0" normalizeH="0" baseline="30000" noProof="0" dirty="0">
                <a:ln>
                  <a:noFill/>
                </a:ln>
                <a:solidFill>
                  <a:prstClr val="black"/>
                </a:solidFill>
                <a:effectLst/>
                <a:uLnTx/>
                <a:uFillTx/>
                <a:latin typeface="Calibri"/>
                <a:ea typeface="+mn-ea"/>
                <a:cs typeface="Calibri"/>
              </a:rPr>
              <a:t>1</a:t>
            </a:r>
            <a:r>
              <a:rPr kumimoji="0" lang="en-CA" sz="3200" b="0" i="0" u="none" strike="noStrike" kern="1200" cap="none" spc="0" normalizeH="0" baseline="0" noProof="0" dirty="0">
                <a:ln>
                  <a:noFill/>
                </a:ln>
                <a:solidFill>
                  <a:prstClr val="black"/>
                </a:solidFill>
                <a:effectLst/>
                <a:uLnTx/>
                <a:uFillTx/>
                <a:latin typeface="Calibri"/>
                <a:ea typeface="+mn-ea"/>
                <a:cs typeface="Calibri"/>
              </a:rPr>
              <a:t> and </a:t>
            </a:r>
            <a:r>
              <a:rPr kumimoji="0" lang="en-CA" sz="3200" b="0" i="0" u="none" strike="noStrike" kern="1200" cap="none" spc="0" normalizeH="0" baseline="0" noProof="0" dirty="0" err="1">
                <a:ln>
                  <a:noFill/>
                </a:ln>
                <a:solidFill>
                  <a:prstClr val="black"/>
                </a:solidFill>
                <a:effectLst/>
                <a:uLnTx/>
                <a:uFillTx/>
                <a:latin typeface="Calibri"/>
                <a:ea typeface="+mn-ea"/>
                <a:cs typeface="Calibri"/>
              </a:rPr>
              <a:t>Dabrafenib</a:t>
            </a:r>
            <a:r>
              <a:rPr kumimoji="0" lang="en-CA" sz="3200" b="0" i="0" u="none" strike="noStrike" kern="1200" cap="none" spc="0" normalizeH="0" baseline="0" noProof="0" dirty="0">
                <a:ln>
                  <a:noFill/>
                </a:ln>
                <a:solidFill>
                  <a:prstClr val="black"/>
                </a:solidFill>
                <a:effectLst/>
                <a:uLnTx/>
                <a:uFillTx/>
                <a:latin typeface="Calibri"/>
                <a:ea typeface="+mn-ea"/>
                <a:cs typeface="Calibri"/>
              </a:rPr>
              <a:t>/</a:t>
            </a:r>
            <a:r>
              <a:rPr kumimoji="0" lang="en-CA" sz="3200" b="0" i="0" u="none" strike="noStrike" kern="1200" cap="none" spc="0" normalizeH="0" baseline="0" noProof="0" dirty="0" err="1">
                <a:ln>
                  <a:noFill/>
                </a:ln>
                <a:solidFill>
                  <a:prstClr val="black"/>
                </a:solidFill>
                <a:effectLst/>
                <a:uLnTx/>
                <a:uFillTx/>
                <a:latin typeface="Calibri"/>
                <a:ea typeface="+mn-ea"/>
                <a:cs typeface="Calibri"/>
              </a:rPr>
              <a:t>Tremetinib</a:t>
            </a:r>
            <a:r>
              <a:rPr kumimoji="0" lang="en-CA" sz="3200" b="0" i="0" u="none" strike="noStrike" kern="1200" cap="none" spc="0" normalizeH="0" baseline="0" noProof="0" dirty="0">
                <a:ln>
                  <a:noFill/>
                </a:ln>
                <a:solidFill>
                  <a:prstClr val="black"/>
                </a:solidFill>
                <a:effectLst/>
                <a:uLnTx/>
                <a:uFillTx/>
                <a:latin typeface="Calibri"/>
                <a:ea typeface="+mn-ea"/>
                <a:cs typeface="Calibri"/>
              </a:rPr>
              <a:t> for BRAF positive NSCLC</a:t>
            </a:r>
            <a:r>
              <a:rPr kumimoji="0" lang="en-CA" sz="3200" b="0" i="0" u="none" strike="noStrike" kern="1200" cap="none" spc="0" normalizeH="0" baseline="30000" noProof="0" dirty="0">
                <a:ln>
                  <a:noFill/>
                </a:ln>
                <a:solidFill>
                  <a:prstClr val="black"/>
                </a:solidFill>
                <a:effectLst/>
                <a:uLnTx/>
                <a:uFillTx/>
                <a:latin typeface="Calibri"/>
                <a:ea typeface="+mn-ea"/>
                <a:cs typeface="Calibri"/>
              </a:rPr>
              <a:t>2</a:t>
            </a:r>
            <a:r>
              <a:rPr kumimoji="0" lang="en-CA" sz="3200" b="0" i="0" u="none" strike="noStrike" kern="1200" cap="none" spc="0" normalizeH="0" baseline="0" noProof="0" dirty="0">
                <a:ln>
                  <a:noFill/>
                </a:ln>
                <a:solidFill>
                  <a:prstClr val="black"/>
                </a:solidFill>
                <a:effectLst/>
                <a:uLnTx/>
                <a:uFillTx/>
                <a:latin typeface="Calibri"/>
                <a:ea typeface="+mn-ea"/>
                <a:cs typeface="Calibri"/>
              </a:rPr>
              <a:t> have received positive recommendations based on non-randomized phase 2 trials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err="1">
                <a:ln>
                  <a:noFill/>
                </a:ln>
                <a:solidFill>
                  <a:prstClr val="black"/>
                </a:solidFill>
                <a:effectLst/>
                <a:uLnTx/>
                <a:uFillTx/>
                <a:latin typeface="Calibri"/>
                <a:ea typeface="+mn-ea"/>
                <a:cs typeface="Calibri"/>
              </a:rPr>
              <a:t>Larotrectinib</a:t>
            </a:r>
            <a:r>
              <a:rPr kumimoji="0" lang="en-CA" sz="3200" b="0" i="0" u="none" strike="noStrike" kern="1200" cap="none" spc="0" normalizeH="0" baseline="0" noProof="0" dirty="0">
                <a:ln>
                  <a:noFill/>
                </a:ln>
                <a:solidFill>
                  <a:prstClr val="black"/>
                </a:solidFill>
                <a:effectLst/>
                <a:uLnTx/>
                <a:uFillTx/>
                <a:latin typeface="Calibri"/>
                <a:ea typeface="+mn-ea"/>
                <a:cs typeface="Calibri"/>
              </a:rPr>
              <a:t> has been approved as a tumor agnostic treatment (NTRK fusion cancers)</a:t>
            </a:r>
            <a:r>
              <a:rPr kumimoji="0" lang="en-CA" sz="3200" b="0" i="0" u="none" strike="noStrike" kern="1200" cap="none" spc="0" normalizeH="0" baseline="30000" noProof="0" dirty="0">
                <a:ln>
                  <a:noFill/>
                </a:ln>
                <a:solidFill>
                  <a:prstClr val="black"/>
                </a:solidFill>
                <a:effectLst/>
                <a:uLnTx/>
                <a:uFillTx/>
                <a:latin typeface="Calibri"/>
                <a:ea typeface="+mn-ea"/>
                <a:cs typeface="Calibri"/>
              </a:rPr>
              <a:t> 3</a:t>
            </a: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However some decisions seem to put highly questionable constraints (</a:t>
            </a:r>
            <a:r>
              <a:rPr kumimoji="0" lang="en-CA" sz="3200" b="0" i="0" u="none" strike="noStrike" kern="1200" cap="none" spc="0" normalizeH="0" baseline="0" noProof="0" dirty="0" err="1">
                <a:ln>
                  <a:noFill/>
                </a:ln>
                <a:solidFill>
                  <a:prstClr val="black"/>
                </a:solidFill>
                <a:effectLst/>
                <a:uLnTx/>
                <a:uFillTx/>
                <a:latin typeface="Calibri"/>
                <a:ea typeface="+mn-ea"/>
                <a:cs typeface="Calibri"/>
              </a:rPr>
              <a:t>osimertinib</a:t>
            </a:r>
            <a:r>
              <a:rPr kumimoji="0" lang="en-CA" sz="3200" b="0" i="0" u="none" strike="noStrike" kern="1200" cap="none" spc="0" normalizeH="0" baseline="0" noProof="0" dirty="0">
                <a:ln>
                  <a:noFill/>
                </a:ln>
                <a:solidFill>
                  <a:prstClr val="black"/>
                </a:solidFill>
                <a:effectLst/>
                <a:uLnTx/>
                <a:uFillTx/>
                <a:latin typeface="Calibri"/>
                <a:ea typeface="+mn-ea"/>
                <a:cs typeface="Calibri"/>
              </a:rPr>
              <a:t> in early stage NSCLC asks for 82% reduction in price to $50,000 per QALY)</a:t>
            </a:r>
            <a:r>
              <a:rPr kumimoji="0" lang="en-CA" sz="3200" b="0" i="0" u="none" strike="noStrike" kern="1200" cap="none" spc="0" normalizeH="0" baseline="30000" noProof="0" dirty="0">
                <a:ln>
                  <a:noFill/>
                </a:ln>
                <a:solidFill>
                  <a:prstClr val="black"/>
                </a:solidFill>
                <a:effectLst/>
                <a:uLnTx/>
                <a:uFillTx/>
                <a:latin typeface="Calibri"/>
                <a:ea typeface="+mn-ea"/>
                <a:cs typeface="Calibri"/>
              </a:rPr>
              <a:t> 4</a:t>
            </a: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Rectangle 5"/>
          <p:cNvSpPr/>
          <p:nvPr/>
        </p:nvSpPr>
        <p:spPr>
          <a:xfrm>
            <a:off x="1143000" y="5943601"/>
            <a:ext cx="7391400"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Calibri"/>
                <a:ea typeface="+mn-ea"/>
                <a:cs typeface="Calibri"/>
                <a:hlinkClick r:id="rId2"/>
              </a:rPr>
              <a:t>https://cadth.ca/xalkori-ros1-positive-advanced-non-small-cell-lung-cancer-details</a:t>
            </a:r>
            <a:endParaRPr kumimoji="0" lang="en-CA" sz="1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hlinkClick r:id="rId3"/>
              </a:rPr>
              <a:t>https://cadth.ca/dabrafenib-and-trametinib-non-small-cell-lung-cancer-braf-v600-mutation-details</a:t>
            </a:r>
            <a:r>
              <a:rPr kumimoji="0" lang="en-CA" sz="12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hlinkClick r:id="rId4"/>
              </a:rPr>
              <a:t>https://cadth.ca/larotrectinib</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hlinkClick r:id="rId5"/>
              </a:rPr>
              <a:t>https://cadth.ca/osimertinib</a:t>
            </a:r>
            <a:r>
              <a:rPr kumimoji="0" lang="en-CA"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42024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What would we like?</a:t>
            </a:r>
            <a:endParaRPr lang="en-US" dirty="0"/>
          </a:p>
        </p:txBody>
      </p:sp>
      <p:sp>
        <p:nvSpPr>
          <p:cNvPr id="3" name="Content Placeholder 2"/>
          <p:cNvSpPr>
            <a:spLocks noGrp="1"/>
          </p:cNvSpPr>
          <p:nvPr>
            <p:ph idx="1"/>
          </p:nvPr>
        </p:nvSpPr>
        <p:spPr>
          <a:xfrm>
            <a:off x="457200" y="1600200"/>
            <a:ext cx="8229600" cy="4908549"/>
          </a:xfrm>
        </p:spPr>
        <p:txBody>
          <a:bodyPr vert="horz" lIns="91440" tIns="45720" rIns="91440" bIns="45720" rtlCol="0" anchor="t">
            <a:normAutofit/>
          </a:bodyPr>
          <a:lstStyle/>
          <a:p>
            <a:pPr marL="0" indent="0">
              <a:buNone/>
            </a:pPr>
            <a:endParaRPr lang="en-CA" dirty="0">
              <a:cs typeface="Calibri"/>
            </a:endParaRPr>
          </a:p>
          <a:p>
            <a:endParaRPr lang="en-CA" dirty="0">
              <a:cs typeface="Calibri"/>
            </a:endParaRPr>
          </a:p>
          <a:p>
            <a:pPr marL="0" indent="0">
              <a:buNone/>
            </a:pPr>
            <a:endParaRPr lang="en-CA" dirty="0">
              <a:cs typeface="Calibri"/>
            </a:endParaRPr>
          </a:p>
          <a:p>
            <a:endParaRPr lang="en-CA" dirty="0"/>
          </a:p>
          <a:p>
            <a:endParaRPr lang="en-CA" dirty="0">
              <a:cs typeface="Calibri"/>
            </a:endParaRPr>
          </a:p>
        </p:txBody>
      </p:sp>
      <p:sp>
        <p:nvSpPr>
          <p:cNvPr id="4" name="Rectangle 33"/>
          <p:cNvSpPr>
            <a:spLocks noChangeArrowheads="1"/>
          </p:cNvSpPr>
          <p:nvPr/>
        </p:nvSpPr>
        <p:spPr bwMode="auto">
          <a:xfrm>
            <a:off x="0" y="0"/>
            <a:ext cx="9144000" cy="6858000"/>
          </a:xfrm>
          <a:prstGeom prst="rect">
            <a:avLst/>
          </a:prstGeom>
          <a:noFill/>
          <a:ln w="57150">
            <a:solidFill>
              <a:srgbClr val="3C8A9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Rectangle 32"/>
          <p:cNvSpPr>
            <a:spLocks noChangeArrowheads="1"/>
          </p:cNvSpPr>
          <p:nvPr/>
        </p:nvSpPr>
        <p:spPr bwMode="auto">
          <a:xfrm>
            <a:off x="457200" y="1447800"/>
            <a:ext cx="8229600" cy="74613"/>
          </a:xfrm>
          <a:prstGeom prst="rect">
            <a:avLst/>
          </a:prstGeom>
          <a:gradFill rotWithShape="0">
            <a:gsLst>
              <a:gs pos="0">
                <a:srgbClr val="00004C"/>
              </a:gs>
              <a:gs pos="50000">
                <a:schemeClr val="accent1"/>
              </a:gs>
              <a:gs pos="100000">
                <a:srgbClr val="00004C"/>
              </a:gs>
            </a:gsLst>
            <a:lin ang="0" scaled="1"/>
          </a:gradFill>
          <a:ln w="12700">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xmlns="" id="{12F6C15A-941D-1547-A540-3CA56E8DE0DB}"/>
              </a:ext>
            </a:extLst>
          </p:cNvPr>
          <p:cNvSpPr txBox="1">
            <a:spLocks/>
          </p:cNvSpPr>
          <p:nvPr/>
        </p:nvSpPr>
        <p:spPr>
          <a:xfrm>
            <a:off x="609600" y="1600200"/>
            <a:ext cx="8229600" cy="4908549"/>
          </a:xfrm>
          <a:prstGeom prst="rect">
            <a:avLst/>
          </a:prstGeom>
        </p:spPr>
        <p:txBody>
          <a:bodyPr vert="horz" lIns="91440" tIns="45720" rIns="91440" bIns="45720" rtlCol="0" anchor="t">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Transparency and speed</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Project </a:t>
            </a:r>
            <a:r>
              <a:rPr kumimoji="0" lang="en-CA" sz="3200" b="0" i="0" u="none" strike="noStrike" kern="1200" cap="none" spc="0" normalizeH="0" baseline="0" noProof="0" dirty="0" err="1">
                <a:ln>
                  <a:noFill/>
                </a:ln>
                <a:solidFill>
                  <a:prstClr val="black"/>
                </a:solidFill>
                <a:effectLst/>
                <a:uLnTx/>
                <a:uFillTx/>
                <a:latin typeface="Calibri"/>
                <a:ea typeface="+mn-ea"/>
                <a:cs typeface="Calibri"/>
              </a:rPr>
              <a:t>Orbis</a:t>
            </a:r>
            <a:r>
              <a:rPr kumimoji="0" lang="en-CA" sz="3200" b="0" i="0" u="none" strike="noStrike" kern="1200" cap="none" spc="0" normalizeH="0" baseline="0" noProof="0" dirty="0">
                <a:ln>
                  <a:noFill/>
                </a:ln>
                <a:solidFill>
                  <a:prstClr val="black"/>
                </a:solidFill>
                <a:effectLst/>
                <a:uLnTx/>
                <a:uFillTx/>
                <a:latin typeface="Calibri"/>
                <a:ea typeface="+mn-ea"/>
                <a:cs typeface="Calibri"/>
              </a:rPr>
              <a:t> has good principles, but seems to back up the system</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The HTA process does not need to put specific funding requirements in their adjudication, that is the role of </a:t>
            </a:r>
            <a:r>
              <a:rPr kumimoji="0" lang="en-CA" sz="3200" b="0" i="0" u="none" strike="noStrike" kern="1200" cap="none" spc="0" normalizeH="0" baseline="0" noProof="0" dirty="0" err="1">
                <a:ln>
                  <a:noFill/>
                </a:ln>
                <a:solidFill>
                  <a:prstClr val="black"/>
                </a:solidFill>
                <a:effectLst/>
                <a:uLnTx/>
                <a:uFillTx/>
                <a:latin typeface="Calibri"/>
                <a:ea typeface="+mn-ea"/>
                <a:cs typeface="Calibri"/>
              </a:rPr>
              <a:t>pCPA</a:t>
            </a: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3200" b="0" i="0" u="none" strike="noStrike" kern="1200" cap="none" spc="0" normalizeH="0" baseline="0" noProof="0" dirty="0" err="1">
                <a:ln>
                  <a:noFill/>
                </a:ln>
                <a:solidFill>
                  <a:prstClr val="black"/>
                </a:solidFill>
                <a:effectLst/>
                <a:uLnTx/>
                <a:uFillTx/>
                <a:latin typeface="Calibri"/>
                <a:ea typeface="+mn-ea"/>
                <a:cs typeface="Calibri"/>
              </a:rPr>
              <a:t>pCPA</a:t>
            </a:r>
            <a:r>
              <a:rPr kumimoji="0" lang="en-CA" sz="3200" b="0" i="0" u="none" strike="noStrike" kern="1200" cap="none" spc="0" normalizeH="0" baseline="0" noProof="0" dirty="0">
                <a:ln>
                  <a:noFill/>
                </a:ln>
                <a:solidFill>
                  <a:prstClr val="black"/>
                </a:solidFill>
                <a:effectLst/>
                <a:uLnTx/>
                <a:uFillTx/>
                <a:latin typeface="Calibri"/>
                <a:ea typeface="+mn-ea"/>
                <a:cs typeface="Calibri"/>
              </a:rPr>
              <a:t> could work to specific timelines and have more transparency</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3200" b="0" i="0" u="none" strike="noStrike" kern="1200" cap="none" spc="0" normalizeH="0" baseline="0" noProof="0" dirty="0">
                <a:ln>
                  <a:noFill/>
                </a:ln>
                <a:solidFill>
                  <a:prstClr val="black"/>
                </a:solidFill>
                <a:effectLst/>
                <a:uLnTx/>
                <a:uFillTx/>
                <a:latin typeface="Calibri"/>
                <a:ea typeface="+mn-ea"/>
                <a:cs typeface="Calibri"/>
              </a:rPr>
              <a:t>A mechanism for ‘bridging’ access during this process is needed</a:t>
            </a:r>
          </a:p>
          <a:p>
            <a:pPr marL="914400" marR="0" lvl="1"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en-CA" sz="2800" b="0" i="0" u="none" strike="noStrike" kern="1200" cap="none" spc="0" normalizeH="0" baseline="0" noProof="0" dirty="0">
                <a:ln>
                  <a:noFill/>
                </a:ln>
                <a:solidFill>
                  <a:prstClr val="black"/>
                </a:solidFill>
                <a:effectLst/>
                <a:uLnTx/>
                <a:uFillTx/>
                <a:latin typeface="Calibri"/>
                <a:ea typeface="+mn-ea"/>
                <a:cs typeface="Calibri"/>
              </a:rPr>
              <a:t>Mandatory patient access programs (particularly if </a:t>
            </a:r>
            <a:r>
              <a:rPr kumimoji="0" lang="en-CA" sz="2800" b="0" i="0" u="none" strike="noStrike" kern="1200" cap="none" spc="0" normalizeH="0" baseline="0" noProof="0" dirty="0" err="1">
                <a:ln>
                  <a:noFill/>
                </a:ln>
                <a:solidFill>
                  <a:prstClr val="black"/>
                </a:solidFill>
                <a:effectLst/>
                <a:uLnTx/>
                <a:uFillTx/>
                <a:latin typeface="Calibri"/>
                <a:ea typeface="+mn-ea"/>
                <a:cs typeface="Calibri"/>
              </a:rPr>
              <a:t>pCPA</a:t>
            </a:r>
            <a:r>
              <a:rPr kumimoji="0" lang="en-CA" sz="2800" b="0" i="0" u="none" strike="noStrike" kern="1200" cap="none" spc="0" normalizeH="0" baseline="0" noProof="0" dirty="0">
                <a:ln>
                  <a:noFill/>
                </a:ln>
                <a:solidFill>
                  <a:prstClr val="black"/>
                </a:solidFill>
                <a:effectLst/>
                <a:uLnTx/>
                <a:uFillTx/>
                <a:latin typeface="Calibri"/>
                <a:ea typeface="+mn-ea"/>
                <a:cs typeface="Calibri"/>
              </a:rPr>
              <a:t> has a deadline)?</a:t>
            </a:r>
          </a:p>
          <a:p>
            <a:pPr marL="914400" marR="0" lvl="1"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en-CA" sz="2800" b="0" i="0" u="none" strike="noStrike" kern="1200" cap="none" spc="0" normalizeH="0" baseline="0" noProof="0" dirty="0">
                <a:ln>
                  <a:noFill/>
                </a:ln>
                <a:solidFill>
                  <a:prstClr val="black"/>
                </a:solidFill>
                <a:effectLst/>
                <a:uLnTx/>
                <a:uFillTx/>
                <a:latin typeface="Calibri"/>
                <a:ea typeface="+mn-ea"/>
                <a:cs typeface="Calibri"/>
              </a:rPr>
              <a:t>Public payer conditional funding mechanism?</a:t>
            </a:r>
          </a:p>
          <a:p>
            <a:pPr marL="914400" marR="0" lvl="1" indent="-514350" algn="l" defTabSz="914400" rtl="0" eaLnBrk="1" fontAlgn="auto" latinLnBrk="0" hangingPunct="1">
              <a:lnSpc>
                <a:spcPct val="100000"/>
              </a:lnSpc>
              <a:spcBef>
                <a:spcPct val="20000"/>
              </a:spcBef>
              <a:spcAft>
                <a:spcPts val="0"/>
              </a:spcAft>
              <a:buClrTx/>
              <a:buSzTx/>
              <a:buFont typeface="+mj-lt"/>
              <a:buAutoNum type="alphaLcParenR"/>
              <a:tabLst/>
              <a:defRPr/>
            </a:pPr>
            <a:r>
              <a:rPr kumimoji="0" lang="en-CA" sz="2800" b="0" i="0" u="none" strike="noStrike" kern="1200" cap="none" spc="0" normalizeH="0" baseline="0" noProof="0" dirty="0">
                <a:ln>
                  <a:noFill/>
                </a:ln>
                <a:solidFill>
                  <a:prstClr val="black"/>
                </a:solidFill>
                <a:effectLst/>
                <a:uLnTx/>
                <a:uFillTx/>
                <a:latin typeface="Calibri"/>
                <a:ea typeface="+mn-ea"/>
                <a:cs typeface="Calibri"/>
              </a:rPr>
              <a:t>Would national </a:t>
            </a:r>
            <a:r>
              <a:rPr kumimoji="0" lang="en-CA" sz="2800" b="0" i="0" u="none" strike="noStrike" kern="1200" cap="none" spc="0" normalizeH="0" baseline="0" noProof="0" dirty="0" err="1">
                <a:ln>
                  <a:noFill/>
                </a:ln>
                <a:solidFill>
                  <a:prstClr val="black"/>
                </a:solidFill>
                <a:effectLst/>
                <a:uLnTx/>
                <a:uFillTx/>
                <a:latin typeface="Calibri"/>
                <a:ea typeface="+mn-ea"/>
                <a:cs typeface="Calibri"/>
              </a:rPr>
              <a:t>pharmacare</a:t>
            </a:r>
            <a:r>
              <a:rPr kumimoji="0" lang="en-CA" sz="2800" b="0" i="0" u="none" strike="noStrike" kern="1200" cap="none" spc="0" normalizeH="0" baseline="0" noProof="0" dirty="0">
                <a:ln>
                  <a:noFill/>
                </a:ln>
                <a:solidFill>
                  <a:prstClr val="black"/>
                </a:solidFill>
                <a:effectLst/>
                <a:uLnTx/>
                <a:uFillTx/>
                <a:latin typeface="Calibri"/>
                <a:ea typeface="+mn-ea"/>
                <a:cs typeface="Calibri"/>
              </a:rPr>
              <a:t> / cancer drug formulary provide inter-province/territory equity?</a:t>
            </a:r>
          </a:p>
          <a:p>
            <a:pPr marL="914400" marR="0" lvl="1" indent="-514350" algn="l" defTabSz="914400" rtl="0" eaLnBrk="1" fontAlgn="auto" latinLnBrk="0" hangingPunct="1">
              <a:lnSpc>
                <a:spcPct val="100000"/>
              </a:lnSpc>
              <a:spcBef>
                <a:spcPct val="20000"/>
              </a:spcBef>
              <a:spcAft>
                <a:spcPts val="0"/>
              </a:spcAft>
              <a:buClrTx/>
              <a:buSzTx/>
              <a:buFont typeface="+mj-lt"/>
              <a:buAutoNum type="alphaLcParenR"/>
              <a:tabLst/>
              <a:defRPr/>
            </a:pPr>
            <a:endParaRPr kumimoji="0" lang="en-CA"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4279134126"/>
      </p:ext>
    </p:extLst>
  </p:cSld>
  <p:clrMapOvr>
    <a:masterClrMapping/>
  </p:clrMapOvr>
  <p:extLst>
    <p:ext uri="{6950BFC3-D8DA-4A85-94F7-54DA5524770B}">
      <p188:commentRel xmlns:p188="http://schemas.microsoft.com/office/powerpoint/2018/8/main" xmlns=""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Conditional funding?</a:t>
            </a:r>
            <a:endParaRPr lang="en-US" dirty="0"/>
          </a:p>
        </p:txBody>
      </p:sp>
      <p:sp>
        <p:nvSpPr>
          <p:cNvPr id="3" name="Content Placeholder 2"/>
          <p:cNvSpPr>
            <a:spLocks noGrp="1"/>
          </p:cNvSpPr>
          <p:nvPr>
            <p:ph idx="1"/>
          </p:nvPr>
        </p:nvSpPr>
        <p:spPr>
          <a:xfrm>
            <a:off x="457200" y="1600200"/>
            <a:ext cx="8229600" cy="4908549"/>
          </a:xfrm>
        </p:spPr>
        <p:txBody>
          <a:bodyPr vert="horz" lIns="91440" tIns="45720" rIns="91440" bIns="45720" rtlCol="0" anchor="t">
            <a:normAutofit/>
          </a:bodyPr>
          <a:lstStyle/>
          <a:p>
            <a:pPr marL="0" indent="0">
              <a:buNone/>
            </a:pPr>
            <a:endParaRPr lang="en-CA" dirty="0">
              <a:cs typeface="Calibri"/>
            </a:endParaRPr>
          </a:p>
          <a:p>
            <a:endParaRPr lang="en-CA" dirty="0">
              <a:cs typeface="Calibri"/>
            </a:endParaRPr>
          </a:p>
          <a:p>
            <a:pPr marL="0" indent="0">
              <a:buNone/>
            </a:pPr>
            <a:endParaRPr lang="en-CA" dirty="0">
              <a:cs typeface="Calibri"/>
            </a:endParaRPr>
          </a:p>
          <a:p>
            <a:endParaRPr lang="en-CA" dirty="0"/>
          </a:p>
          <a:p>
            <a:endParaRPr lang="en-CA" dirty="0">
              <a:cs typeface="Calibri"/>
            </a:endParaRPr>
          </a:p>
        </p:txBody>
      </p:sp>
      <p:sp>
        <p:nvSpPr>
          <p:cNvPr id="4" name="Rectangle 33"/>
          <p:cNvSpPr>
            <a:spLocks noChangeArrowheads="1"/>
          </p:cNvSpPr>
          <p:nvPr/>
        </p:nvSpPr>
        <p:spPr bwMode="auto">
          <a:xfrm>
            <a:off x="0" y="0"/>
            <a:ext cx="9144000" cy="6858000"/>
          </a:xfrm>
          <a:prstGeom prst="rect">
            <a:avLst/>
          </a:prstGeom>
          <a:noFill/>
          <a:ln w="57150">
            <a:solidFill>
              <a:srgbClr val="3C8A9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5" name="Rectangle 32"/>
          <p:cNvSpPr>
            <a:spLocks noChangeArrowheads="1"/>
          </p:cNvSpPr>
          <p:nvPr/>
        </p:nvSpPr>
        <p:spPr bwMode="auto">
          <a:xfrm>
            <a:off x="457200" y="1447800"/>
            <a:ext cx="8229600" cy="74613"/>
          </a:xfrm>
          <a:prstGeom prst="rect">
            <a:avLst/>
          </a:prstGeom>
          <a:gradFill rotWithShape="0">
            <a:gsLst>
              <a:gs pos="0">
                <a:srgbClr val="00004C"/>
              </a:gs>
              <a:gs pos="50000">
                <a:schemeClr val="accent1"/>
              </a:gs>
              <a:gs pos="100000">
                <a:srgbClr val="00004C"/>
              </a:gs>
            </a:gsLst>
            <a:lin ang="0" scaled="1"/>
          </a:gradFill>
          <a:ln w="12700">
            <a:noFill/>
            <a:miter lim="800000"/>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xmlns="" id="{12F6C15A-941D-1547-A540-3CA56E8DE0DB}"/>
              </a:ext>
            </a:extLst>
          </p:cNvPr>
          <p:cNvSpPr txBox="1">
            <a:spLocks/>
          </p:cNvSpPr>
          <p:nvPr/>
        </p:nvSpPr>
        <p:spPr>
          <a:xfrm>
            <a:off x="609600" y="1600200"/>
            <a:ext cx="8229600" cy="4908549"/>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800" b="0" i="0" u="none" strike="noStrike" kern="1200" cap="none" spc="0" normalizeH="0" baseline="0" noProof="0" dirty="0">
                <a:ln>
                  <a:noFill/>
                </a:ln>
                <a:solidFill>
                  <a:prstClr val="black"/>
                </a:solidFill>
                <a:effectLst/>
                <a:uLnTx/>
                <a:uFillTx/>
                <a:latin typeface="Calibri"/>
                <a:ea typeface="+mn-ea"/>
                <a:cs typeface="Calibri"/>
              </a:rPr>
              <a:t>A </a:t>
            </a:r>
            <a:r>
              <a:rPr kumimoji="0" lang="en-CA" sz="2800" b="1" i="0" u="none" strike="noStrike" kern="1200" cap="none" spc="0" normalizeH="0" baseline="0" noProof="0" dirty="0">
                <a:ln>
                  <a:noFill/>
                </a:ln>
                <a:solidFill>
                  <a:prstClr val="black"/>
                </a:solidFill>
                <a:effectLst/>
                <a:uLnTx/>
                <a:uFillTx/>
                <a:latin typeface="Calibri"/>
                <a:ea typeface="+mn-ea"/>
                <a:cs typeface="Calibri"/>
              </a:rPr>
              <a:t>moral distress </a:t>
            </a:r>
            <a:r>
              <a:rPr kumimoji="0" lang="en-CA" sz="2800" b="0" i="0" u="none" strike="noStrike" kern="1200" cap="none" spc="0" normalizeH="0" baseline="0" noProof="0" dirty="0">
                <a:ln>
                  <a:noFill/>
                </a:ln>
                <a:solidFill>
                  <a:prstClr val="black"/>
                </a:solidFill>
                <a:effectLst/>
                <a:uLnTx/>
                <a:uFillTx/>
                <a:latin typeface="Calibri"/>
                <a:ea typeface="+mn-ea"/>
                <a:cs typeface="Calibri"/>
              </a:rPr>
              <a:t>exists for clinicians knowing an effective treatment is ‘available’ but ‘not available’</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800" b="1" i="0" u="none" strike="noStrike" kern="1200" cap="none" spc="0" normalizeH="0" baseline="0" noProof="0" dirty="0">
                <a:ln>
                  <a:noFill/>
                </a:ln>
                <a:solidFill>
                  <a:prstClr val="black"/>
                </a:solidFill>
                <a:effectLst/>
                <a:uLnTx/>
                <a:uFillTx/>
                <a:latin typeface="Calibri"/>
                <a:ea typeface="+mn-ea"/>
                <a:cs typeface="Calibri"/>
              </a:rPr>
              <a:t>Real physical distress </a:t>
            </a:r>
            <a:r>
              <a:rPr kumimoji="0" lang="en-CA" sz="2800" b="0" i="0" u="none" strike="noStrike" kern="1200" cap="none" spc="0" normalizeH="0" baseline="0" noProof="0" dirty="0">
                <a:ln>
                  <a:noFill/>
                </a:ln>
                <a:solidFill>
                  <a:prstClr val="black"/>
                </a:solidFill>
                <a:effectLst/>
                <a:uLnTx/>
                <a:uFillTx/>
                <a:latin typeface="Calibri"/>
                <a:ea typeface="+mn-ea"/>
                <a:cs typeface="Calibri"/>
              </a:rPr>
              <a:t>and threat to health and life exists for those patients</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800" b="0" i="0" u="none" strike="noStrike" kern="1200" cap="none" spc="0" normalizeH="0" baseline="0" noProof="0" dirty="0">
                <a:ln>
                  <a:noFill/>
                </a:ln>
                <a:solidFill>
                  <a:prstClr val="black"/>
                </a:solidFill>
                <a:effectLst/>
                <a:uLnTx/>
                <a:uFillTx/>
                <a:latin typeface="Calibri"/>
                <a:ea typeface="+mn-ea"/>
                <a:cs typeface="Calibri"/>
              </a:rPr>
              <a:t>Conditional funding after a CADTH recommendation immediately closes the access gap that is the current concern</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CA" sz="2800" b="0" i="0" u="none" strike="noStrike" kern="1200" cap="none" spc="0" normalizeH="0" baseline="0" noProof="0" dirty="0">
                <a:ln>
                  <a:noFill/>
                </a:ln>
                <a:solidFill>
                  <a:prstClr val="black"/>
                </a:solidFill>
                <a:effectLst/>
                <a:uLnTx/>
                <a:uFillTx/>
                <a:latin typeface="Calibri"/>
                <a:ea typeface="+mn-ea"/>
                <a:cs typeface="Calibri"/>
              </a:rPr>
              <a:t>Would that risk the ultimate pricing negotiation, and how do we ensure the listing is not </a:t>
            </a:r>
            <a:r>
              <a:rPr kumimoji="0" lang="en-CA" sz="2800" b="0" i="0" u="none" strike="noStrike" kern="1200" cap="none" spc="0" normalizeH="0" baseline="0" noProof="0">
                <a:ln>
                  <a:noFill/>
                </a:ln>
                <a:solidFill>
                  <a:prstClr val="black"/>
                </a:solidFill>
                <a:effectLst/>
                <a:uLnTx/>
                <a:uFillTx/>
                <a:latin typeface="Calibri"/>
                <a:ea typeface="+mn-ea"/>
                <a:cs typeface="Calibri"/>
              </a:rPr>
              <a:t>ultimately withdrawn?</a:t>
            </a:r>
            <a:endParaRPr kumimoji="0" lang="en-CA"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32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504033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93B16DF-38FB-4C47-BC30-26F426486E3C}"/>
              </a:ext>
            </a:extLst>
          </p:cNvPr>
          <p:cNvSpPr>
            <a:spLocks noGrp="1"/>
          </p:cNvSpPr>
          <p:nvPr>
            <p:ph type="title"/>
          </p:nvPr>
        </p:nvSpPr>
        <p:spPr/>
        <p:txBody>
          <a:bodyPr>
            <a:normAutofit/>
          </a:bodyPr>
          <a:lstStyle/>
          <a:p>
            <a:r>
              <a:rPr lang="en-CA" sz="4050" dirty="0"/>
              <a:t>Audience Q&amp;A</a:t>
            </a:r>
            <a:endParaRPr lang="en-US" sz="4050" dirty="0"/>
          </a:p>
        </p:txBody>
      </p:sp>
      <p:sp>
        <p:nvSpPr>
          <p:cNvPr id="5" name="Text Placeholder 4">
            <a:extLst>
              <a:ext uri="{FF2B5EF4-FFF2-40B4-BE49-F238E27FC236}">
                <a16:creationId xmlns:a16="http://schemas.microsoft.com/office/drawing/2014/main" xmlns="" id="{6FF42CAD-143F-4E71-AD2C-29A60F166663}"/>
              </a:ext>
            </a:extLst>
          </p:cNvPr>
          <p:cNvSpPr>
            <a:spLocks noGrp="1"/>
          </p:cNvSpPr>
          <p:nvPr>
            <p:ph type="body" idx="1"/>
          </p:nvPr>
        </p:nvSpPr>
        <p:spPr/>
        <p:txBody>
          <a:bodyPr>
            <a:normAutofit/>
          </a:bodyPr>
          <a:lstStyle/>
          <a:p>
            <a:r>
              <a:rPr lang="en-CA" dirty="0"/>
              <a:t>Please enter your question into the chat room.</a:t>
            </a:r>
          </a:p>
          <a:p>
            <a:r>
              <a:rPr lang="en-CA" dirty="0"/>
              <a:t>Leigh will select questions from the chat.</a:t>
            </a:r>
          </a:p>
        </p:txBody>
      </p:sp>
    </p:spTree>
    <p:extLst>
      <p:ext uri="{BB962C8B-B14F-4D97-AF65-F5344CB8AC3E}">
        <p14:creationId xmlns:p14="http://schemas.microsoft.com/office/powerpoint/2010/main" val="141890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93B16DF-38FB-4C47-BC30-26F426486E3C}"/>
              </a:ext>
            </a:extLst>
          </p:cNvPr>
          <p:cNvSpPr>
            <a:spLocks noGrp="1"/>
          </p:cNvSpPr>
          <p:nvPr>
            <p:ph type="title"/>
          </p:nvPr>
        </p:nvSpPr>
        <p:spPr/>
        <p:txBody>
          <a:bodyPr>
            <a:normAutofit/>
          </a:bodyPr>
          <a:lstStyle/>
          <a:p>
            <a:r>
              <a:rPr lang="en-CA" sz="4050" dirty="0"/>
              <a:t>Wrap-up</a:t>
            </a:r>
            <a:endParaRPr lang="en-US" sz="4050" dirty="0"/>
          </a:p>
        </p:txBody>
      </p:sp>
      <p:sp>
        <p:nvSpPr>
          <p:cNvPr id="5" name="Text Placeholder 4">
            <a:extLst>
              <a:ext uri="{FF2B5EF4-FFF2-40B4-BE49-F238E27FC236}">
                <a16:creationId xmlns:a16="http://schemas.microsoft.com/office/drawing/2014/main" xmlns="" id="{6FF42CAD-143F-4E71-AD2C-29A60F166663}"/>
              </a:ext>
            </a:extLst>
          </p:cNvPr>
          <p:cNvSpPr>
            <a:spLocks noGrp="1"/>
          </p:cNvSpPr>
          <p:nvPr>
            <p:ph type="body" idx="1"/>
          </p:nvPr>
        </p:nvSpPr>
        <p:spPr/>
        <p:txBody>
          <a:bodyPr>
            <a:normAutofit/>
          </a:bodyPr>
          <a:lstStyle/>
          <a:p>
            <a:endParaRPr lang="en-CA" dirty="0"/>
          </a:p>
        </p:txBody>
      </p:sp>
    </p:spTree>
    <p:extLst>
      <p:ext uri="{BB962C8B-B14F-4D97-AF65-F5344CB8AC3E}">
        <p14:creationId xmlns:p14="http://schemas.microsoft.com/office/powerpoint/2010/main" val="2590166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F3E0B-9778-4E48-BC35-65D47C779D50}"/>
              </a:ext>
            </a:extLst>
          </p:cNvPr>
          <p:cNvSpPr>
            <a:spLocks noGrp="1"/>
          </p:cNvSpPr>
          <p:nvPr>
            <p:ph type="title"/>
          </p:nvPr>
        </p:nvSpPr>
        <p:spPr/>
        <p:txBody>
          <a:bodyPr>
            <a:normAutofit/>
          </a:bodyPr>
          <a:lstStyle/>
          <a:p>
            <a:r>
              <a:rPr lang="en-CA" sz="3300" dirty="0"/>
              <a:t>Housekeeping - Reminders</a:t>
            </a:r>
            <a:endParaRPr lang="en-US" sz="3300" dirty="0"/>
          </a:p>
        </p:txBody>
      </p:sp>
      <p:sp>
        <p:nvSpPr>
          <p:cNvPr id="3" name="Content Placeholder 2">
            <a:extLst>
              <a:ext uri="{FF2B5EF4-FFF2-40B4-BE49-F238E27FC236}">
                <a16:creationId xmlns:a16="http://schemas.microsoft.com/office/drawing/2014/main" xmlns="" id="{3ECB5EA4-FFFF-4294-AD4E-4AA7704C4DB1}"/>
              </a:ext>
            </a:extLst>
          </p:cNvPr>
          <p:cNvSpPr>
            <a:spLocks noGrp="1"/>
          </p:cNvSpPr>
          <p:nvPr>
            <p:ph idx="1"/>
          </p:nvPr>
        </p:nvSpPr>
        <p:spPr>
          <a:xfrm>
            <a:off x="508001" y="1473959"/>
            <a:ext cx="6447501" cy="4069592"/>
          </a:xfrm>
        </p:spPr>
        <p:txBody>
          <a:bodyPr>
            <a:normAutofit/>
          </a:bodyPr>
          <a:lstStyle/>
          <a:p>
            <a:r>
              <a:rPr lang="en-CA" sz="2400" dirty="0"/>
              <a:t>Presentations will be made available on the CAPT web site after the conference.</a:t>
            </a:r>
          </a:p>
          <a:p>
            <a:endParaRPr lang="en-CA" sz="2400" dirty="0"/>
          </a:p>
          <a:p>
            <a:r>
              <a:rPr lang="en-CA" sz="2400" dirty="0"/>
              <a:t>An evaluation survey will be sent out after the conference.</a:t>
            </a:r>
          </a:p>
          <a:p>
            <a:pPr lvl="1"/>
            <a:r>
              <a:rPr lang="en-CA" sz="2200" dirty="0"/>
              <a:t>Feedback on this session and the whole event would be greatly appreciated.</a:t>
            </a:r>
          </a:p>
        </p:txBody>
      </p:sp>
    </p:spTree>
    <p:extLst>
      <p:ext uri="{BB962C8B-B14F-4D97-AF65-F5344CB8AC3E}">
        <p14:creationId xmlns:p14="http://schemas.microsoft.com/office/powerpoint/2010/main" val="1403709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39CCF-E887-4BEE-B15C-4A4995A101B1}"/>
              </a:ext>
            </a:extLst>
          </p:cNvPr>
          <p:cNvSpPr>
            <a:spLocks noGrp="1"/>
          </p:cNvSpPr>
          <p:nvPr>
            <p:ph type="title"/>
          </p:nvPr>
        </p:nvSpPr>
        <p:spPr/>
        <p:txBody>
          <a:bodyPr/>
          <a:lstStyle/>
          <a:p>
            <a:r>
              <a:rPr lang="en-CA" dirty="0"/>
              <a:t>Thank You!</a:t>
            </a:r>
            <a:endParaRPr lang="en-US" dirty="0"/>
          </a:p>
        </p:txBody>
      </p:sp>
      <p:sp>
        <p:nvSpPr>
          <p:cNvPr id="3" name="Content Placeholder 2">
            <a:extLst>
              <a:ext uri="{FF2B5EF4-FFF2-40B4-BE49-F238E27FC236}">
                <a16:creationId xmlns:a16="http://schemas.microsoft.com/office/drawing/2014/main" xmlns="" id="{580E74C1-0DEF-4974-838E-1C1F7008165B}"/>
              </a:ext>
            </a:extLst>
          </p:cNvPr>
          <p:cNvSpPr>
            <a:spLocks noGrp="1"/>
          </p:cNvSpPr>
          <p:nvPr>
            <p:ph idx="1"/>
          </p:nvPr>
        </p:nvSpPr>
        <p:spPr>
          <a:xfrm>
            <a:off x="609599" y="1800711"/>
            <a:ext cx="6347714" cy="4676587"/>
          </a:xfrm>
        </p:spPr>
        <p:txBody>
          <a:bodyPr>
            <a:normAutofit/>
          </a:bodyPr>
          <a:lstStyle/>
          <a:p>
            <a:r>
              <a:rPr lang="en-CA" sz="2800" dirty="0"/>
              <a:t>Thank you to our panelists!</a:t>
            </a:r>
          </a:p>
          <a:p>
            <a:endParaRPr lang="en-CA" sz="2800" dirty="0"/>
          </a:p>
          <a:p>
            <a:r>
              <a:rPr lang="en-CA" sz="2800" dirty="0"/>
              <a:t>Thank you to our audience!</a:t>
            </a:r>
          </a:p>
          <a:p>
            <a:endParaRPr lang="en-CA" sz="2800" dirty="0"/>
          </a:p>
          <a:p>
            <a:r>
              <a:rPr lang="en-CA" sz="2800" dirty="0"/>
              <a:t>Thank you to CAPT for this opportunity!</a:t>
            </a:r>
            <a:endParaRPr lang="en-US" sz="2800" dirty="0"/>
          </a:p>
        </p:txBody>
      </p:sp>
    </p:spTree>
    <p:extLst>
      <p:ext uri="{BB962C8B-B14F-4D97-AF65-F5344CB8AC3E}">
        <p14:creationId xmlns:p14="http://schemas.microsoft.com/office/powerpoint/2010/main" val="1033660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CE4C4-A845-4D04-A98D-B7083A241CE4}"/>
              </a:ext>
            </a:extLst>
          </p:cNvPr>
          <p:cNvSpPr>
            <a:spLocks noGrp="1"/>
          </p:cNvSpPr>
          <p:nvPr>
            <p:ph type="title"/>
          </p:nvPr>
        </p:nvSpPr>
        <p:spPr/>
        <p:txBody>
          <a:bodyPr>
            <a:normAutofit/>
          </a:bodyPr>
          <a:lstStyle/>
          <a:p>
            <a:r>
              <a:rPr lang="en-CA" sz="4050" dirty="0"/>
              <a:t>Thank You!</a:t>
            </a:r>
            <a:endParaRPr lang="en-US" sz="4050" dirty="0"/>
          </a:p>
        </p:txBody>
      </p:sp>
      <p:sp>
        <p:nvSpPr>
          <p:cNvPr id="3" name="Text Placeholder 2">
            <a:extLst>
              <a:ext uri="{FF2B5EF4-FFF2-40B4-BE49-F238E27FC236}">
                <a16:creationId xmlns:a16="http://schemas.microsoft.com/office/drawing/2014/main" xmlns="" id="{0B8D895D-DB9D-4298-A5AE-D3EFA46962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22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65AFA-131C-4FCF-8C9C-FCC14B6321A1}"/>
              </a:ext>
            </a:extLst>
          </p:cNvPr>
          <p:cNvSpPr>
            <a:spLocks noGrp="1"/>
          </p:cNvSpPr>
          <p:nvPr>
            <p:ph type="title"/>
          </p:nvPr>
        </p:nvSpPr>
        <p:spPr>
          <a:xfrm>
            <a:off x="377951" y="249088"/>
            <a:ext cx="6347713" cy="1320800"/>
          </a:xfrm>
        </p:spPr>
        <p:txBody>
          <a:bodyPr>
            <a:normAutofit/>
          </a:bodyPr>
          <a:lstStyle/>
          <a:p>
            <a:r>
              <a:rPr lang="en-CA" sz="3300" dirty="0"/>
              <a:t>Speaker Introductions</a:t>
            </a:r>
            <a:endParaRPr lang="en-US" sz="3300" dirty="0"/>
          </a:p>
        </p:txBody>
      </p:sp>
      <p:sp>
        <p:nvSpPr>
          <p:cNvPr id="3" name="Content Placeholder 2">
            <a:extLst>
              <a:ext uri="{FF2B5EF4-FFF2-40B4-BE49-F238E27FC236}">
                <a16:creationId xmlns:a16="http://schemas.microsoft.com/office/drawing/2014/main" xmlns="" id="{B9FDF934-1494-4277-B01A-EB2ECC4048EA}"/>
              </a:ext>
            </a:extLst>
          </p:cNvPr>
          <p:cNvSpPr>
            <a:spLocks noGrp="1"/>
          </p:cNvSpPr>
          <p:nvPr>
            <p:ph idx="1"/>
          </p:nvPr>
        </p:nvSpPr>
        <p:spPr>
          <a:xfrm>
            <a:off x="1348153" y="1758462"/>
            <a:ext cx="6552293" cy="5014128"/>
          </a:xfrm>
        </p:spPr>
        <p:txBody>
          <a:bodyPr>
            <a:normAutofit/>
          </a:bodyPr>
          <a:lstStyle/>
          <a:p>
            <a:r>
              <a:rPr lang="en-CA" sz="2100" dirty="0"/>
              <a:t>Dr. </a:t>
            </a:r>
            <a:r>
              <a:rPr lang="en-CA" sz="2100" dirty="0" err="1"/>
              <a:t>Oonagh</a:t>
            </a:r>
            <a:r>
              <a:rPr lang="en-CA" sz="2100" dirty="0"/>
              <a:t> McGill, Market Access Director, AstraZeneca UK</a:t>
            </a:r>
          </a:p>
          <a:p>
            <a:endParaRPr lang="en-CA" sz="2100" dirty="0"/>
          </a:p>
          <a:p>
            <a:r>
              <a:rPr lang="en-CA" sz="2100" dirty="0"/>
              <a:t>Ms. Eva Villalba, Executive Director – Quebec Cancer Coalition (QCC)</a:t>
            </a:r>
          </a:p>
          <a:p>
            <a:endParaRPr lang="en-CA" sz="2100" dirty="0"/>
          </a:p>
          <a:p>
            <a:r>
              <a:rPr lang="en-CA" sz="2100" dirty="0"/>
              <a:t>Dr. Paul Wheatly-Price, The Ottawa Hospital Cancer Centre; University of Ottawa; and, Immediate Past President, Lung Cancer Canada</a:t>
            </a:r>
          </a:p>
          <a:p>
            <a:endParaRPr lang="en-CA" sz="2100" dirty="0"/>
          </a:p>
          <a:p>
            <a:r>
              <a:rPr lang="en-CA" sz="2100" dirty="0"/>
              <a:t>Dr. Judith Glennie, J.L. Glennie Consulting Inc. (moderator)</a:t>
            </a:r>
            <a:endParaRPr lang="en-US" sz="2100" dirty="0"/>
          </a:p>
        </p:txBody>
      </p:sp>
      <p:pic>
        <p:nvPicPr>
          <p:cNvPr id="14" name="Picture 13" descr="A person smiling for the camera&#10;&#10;Description automatically generated">
            <a:extLst>
              <a:ext uri="{FF2B5EF4-FFF2-40B4-BE49-F238E27FC236}">
                <a16:creationId xmlns:a16="http://schemas.microsoft.com/office/drawing/2014/main" xmlns="" id="{5D4F364C-0D62-4F6B-874C-A92937BF0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817" y="5435964"/>
            <a:ext cx="1007470" cy="1021848"/>
          </a:xfrm>
          <a:prstGeom prst="rect">
            <a:avLst/>
          </a:prstGeom>
        </p:spPr>
      </p:pic>
      <p:pic>
        <p:nvPicPr>
          <p:cNvPr id="5" name="Picture 4" descr="A picture containing wall, person, indoor, posing&#10;&#10;Description automatically generated">
            <a:extLst>
              <a:ext uri="{FF2B5EF4-FFF2-40B4-BE49-F238E27FC236}">
                <a16:creationId xmlns:a16="http://schemas.microsoft.com/office/drawing/2014/main" xmlns="" id="{9F92662C-24F1-4BFF-A96F-8916DFE4E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2814" y="2676503"/>
            <a:ext cx="1007471" cy="1021848"/>
          </a:xfrm>
          <a:prstGeom prst="rect">
            <a:avLst/>
          </a:prstGeom>
        </p:spPr>
      </p:pic>
      <p:pic>
        <p:nvPicPr>
          <p:cNvPr id="9" name="Picture 8" descr="A person smiling for the camera&#10;&#10;Description automatically generated with medium confidence">
            <a:extLst>
              <a:ext uri="{FF2B5EF4-FFF2-40B4-BE49-F238E27FC236}">
                <a16:creationId xmlns:a16="http://schemas.microsoft.com/office/drawing/2014/main" xmlns="" id="{406650A0-4365-423A-912A-094CEE20FE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816" y="3993045"/>
            <a:ext cx="1007471" cy="1129194"/>
          </a:xfrm>
          <a:prstGeom prst="rect">
            <a:avLst/>
          </a:prstGeom>
        </p:spPr>
      </p:pic>
      <p:pic>
        <p:nvPicPr>
          <p:cNvPr id="4" name="Picture 3">
            <a:extLst>
              <a:ext uri="{FF2B5EF4-FFF2-40B4-BE49-F238E27FC236}">
                <a16:creationId xmlns:a16="http://schemas.microsoft.com/office/drawing/2014/main" xmlns="" id="{28E6F516-FEA0-5B47-92B6-4575D473E0D0}"/>
              </a:ext>
            </a:extLst>
          </p:cNvPr>
          <p:cNvPicPr>
            <a:picLocks noChangeAspect="1"/>
          </p:cNvPicPr>
          <p:nvPr/>
        </p:nvPicPr>
        <p:blipFill>
          <a:blip r:embed="rId6"/>
          <a:stretch>
            <a:fillRect/>
          </a:stretch>
        </p:blipFill>
        <p:spPr>
          <a:xfrm>
            <a:off x="225576" y="1382575"/>
            <a:ext cx="1017978" cy="1021848"/>
          </a:xfrm>
          <a:prstGeom prst="rect">
            <a:avLst/>
          </a:prstGeom>
        </p:spPr>
      </p:pic>
    </p:spTree>
    <p:extLst>
      <p:ext uri="{BB962C8B-B14F-4D97-AF65-F5344CB8AC3E}">
        <p14:creationId xmlns:p14="http://schemas.microsoft.com/office/powerpoint/2010/main" val="336588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F3E0B-9778-4E48-BC35-65D47C779D50}"/>
              </a:ext>
            </a:extLst>
          </p:cNvPr>
          <p:cNvSpPr>
            <a:spLocks noGrp="1"/>
          </p:cNvSpPr>
          <p:nvPr>
            <p:ph type="title"/>
          </p:nvPr>
        </p:nvSpPr>
        <p:spPr/>
        <p:txBody>
          <a:bodyPr>
            <a:normAutofit/>
          </a:bodyPr>
          <a:lstStyle/>
          <a:p>
            <a:r>
              <a:rPr lang="en-CA" sz="3300" dirty="0"/>
              <a:t>Housekeeping</a:t>
            </a:r>
            <a:endParaRPr lang="en-US" sz="3300" dirty="0"/>
          </a:p>
        </p:txBody>
      </p:sp>
      <p:sp>
        <p:nvSpPr>
          <p:cNvPr id="3" name="Content Placeholder 2">
            <a:extLst>
              <a:ext uri="{FF2B5EF4-FFF2-40B4-BE49-F238E27FC236}">
                <a16:creationId xmlns:a16="http://schemas.microsoft.com/office/drawing/2014/main" xmlns="" id="{3ECB5EA4-FFFF-4294-AD4E-4AA7704C4DB1}"/>
              </a:ext>
            </a:extLst>
          </p:cNvPr>
          <p:cNvSpPr>
            <a:spLocks noGrp="1"/>
          </p:cNvSpPr>
          <p:nvPr>
            <p:ph idx="1"/>
          </p:nvPr>
        </p:nvSpPr>
        <p:spPr>
          <a:xfrm>
            <a:off x="509811" y="1782304"/>
            <a:ext cx="6447501" cy="4069592"/>
          </a:xfrm>
        </p:spPr>
        <p:txBody>
          <a:bodyPr>
            <a:normAutofit fontScale="92500" lnSpcReduction="20000"/>
          </a:bodyPr>
          <a:lstStyle/>
          <a:p>
            <a:r>
              <a:rPr lang="en-CA" sz="2400" dirty="0"/>
              <a:t>Please feel free to enter questions into the chat room.</a:t>
            </a:r>
          </a:p>
          <a:p>
            <a:pPr lvl="1"/>
            <a:r>
              <a:rPr lang="en-CA" sz="2200" dirty="0"/>
              <a:t>We will pull from these for the Q&amp;A segment.</a:t>
            </a:r>
          </a:p>
          <a:p>
            <a:endParaRPr lang="en-CA" sz="2400" dirty="0"/>
          </a:p>
          <a:p>
            <a:r>
              <a:rPr lang="en-CA" sz="2400" dirty="0"/>
              <a:t>Presentations will be made available on the CAPT web site after the conference.</a:t>
            </a:r>
          </a:p>
          <a:p>
            <a:endParaRPr lang="en-CA" sz="2400" dirty="0"/>
          </a:p>
          <a:p>
            <a:r>
              <a:rPr lang="en-CA" sz="2400" dirty="0"/>
              <a:t>An evaluation survey will be sent out after the conference.</a:t>
            </a:r>
          </a:p>
          <a:p>
            <a:pPr lvl="1"/>
            <a:r>
              <a:rPr lang="en-CA" sz="2200" dirty="0"/>
              <a:t>Feedback on this session and the whole event would be greatly appreciated.</a:t>
            </a:r>
          </a:p>
        </p:txBody>
      </p:sp>
    </p:spTree>
    <p:extLst>
      <p:ext uri="{BB962C8B-B14F-4D97-AF65-F5344CB8AC3E}">
        <p14:creationId xmlns:p14="http://schemas.microsoft.com/office/powerpoint/2010/main" val="221186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C63FC-B949-48EB-A84B-33DA0A90D443}"/>
              </a:ext>
            </a:extLst>
          </p:cNvPr>
          <p:cNvSpPr>
            <a:spLocks noGrp="1"/>
          </p:cNvSpPr>
          <p:nvPr>
            <p:ph type="title"/>
          </p:nvPr>
        </p:nvSpPr>
        <p:spPr/>
        <p:txBody>
          <a:bodyPr/>
          <a:lstStyle/>
          <a:p>
            <a:r>
              <a:rPr lang="en-CA" dirty="0"/>
              <a:t>Setting the Stage</a:t>
            </a:r>
            <a:endParaRPr lang="en-US" dirty="0"/>
          </a:p>
        </p:txBody>
      </p:sp>
      <p:sp>
        <p:nvSpPr>
          <p:cNvPr id="3" name="Text Placeholder 2">
            <a:extLst>
              <a:ext uri="{FF2B5EF4-FFF2-40B4-BE49-F238E27FC236}">
                <a16:creationId xmlns:a16="http://schemas.microsoft.com/office/drawing/2014/main" xmlns="" id="{48FF2F47-D4E5-48C6-86BC-D0BDE58CE81F}"/>
              </a:ext>
            </a:extLst>
          </p:cNvPr>
          <p:cNvSpPr>
            <a:spLocks noGrp="1"/>
          </p:cNvSpPr>
          <p:nvPr>
            <p:ph type="body" idx="1"/>
          </p:nvPr>
        </p:nvSpPr>
        <p:spPr/>
        <p:txBody>
          <a:bodyPr/>
          <a:lstStyle/>
          <a:p>
            <a:r>
              <a:rPr lang="en-US" dirty="0"/>
              <a:t>Dr. Judith Glennie</a:t>
            </a:r>
          </a:p>
        </p:txBody>
      </p:sp>
    </p:spTree>
    <p:extLst>
      <p:ext uri="{BB962C8B-B14F-4D97-AF65-F5344CB8AC3E}">
        <p14:creationId xmlns:p14="http://schemas.microsoft.com/office/powerpoint/2010/main" val="265288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DC6108-9C7A-4556-9F5B-DC8C8DA71A2A}"/>
              </a:ext>
            </a:extLst>
          </p:cNvPr>
          <p:cNvSpPr>
            <a:spLocks noGrp="1"/>
          </p:cNvSpPr>
          <p:nvPr>
            <p:ph type="title"/>
          </p:nvPr>
        </p:nvSpPr>
        <p:spPr>
          <a:xfrm>
            <a:off x="609600" y="199697"/>
            <a:ext cx="6347713" cy="1068885"/>
          </a:xfrm>
        </p:spPr>
        <p:txBody>
          <a:bodyPr>
            <a:normAutofit/>
          </a:bodyPr>
          <a:lstStyle/>
          <a:p>
            <a:r>
              <a:rPr lang="en-CA" sz="3200" dirty="0"/>
              <a:t>Background – What is the issue?</a:t>
            </a:r>
            <a:endParaRPr lang="en-US" sz="3200" dirty="0"/>
          </a:p>
        </p:txBody>
      </p:sp>
      <p:sp>
        <p:nvSpPr>
          <p:cNvPr id="3" name="Content Placeholder 2">
            <a:extLst>
              <a:ext uri="{FF2B5EF4-FFF2-40B4-BE49-F238E27FC236}">
                <a16:creationId xmlns:a16="http://schemas.microsoft.com/office/drawing/2014/main" xmlns="" id="{899768B1-D2BA-4B90-90A5-E166AA2D3914}"/>
              </a:ext>
            </a:extLst>
          </p:cNvPr>
          <p:cNvSpPr>
            <a:spLocks noGrp="1"/>
          </p:cNvSpPr>
          <p:nvPr>
            <p:ph idx="1"/>
          </p:nvPr>
        </p:nvSpPr>
        <p:spPr>
          <a:xfrm>
            <a:off x="609600" y="1099045"/>
            <a:ext cx="6347714" cy="2329955"/>
          </a:xfrm>
        </p:spPr>
        <p:txBody>
          <a:bodyPr>
            <a:normAutofit/>
          </a:bodyPr>
          <a:lstStyle/>
          <a:p>
            <a:r>
              <a:rPr lang="en-CA" sz="2400" dirty="0"/>
              <a:t>Health Canada, CADTH, and INESSS have put significant effort into accelerating regulatory and HTA reviews for products where early clinical data are promising and there is high patient need.</a:t>
            </a:r>
          </a:p>
          <a:p>
            <a:endParaRPr lang="en-CA" sz="2400" dirty="0"/>
          </a:p>
          <a:p>
            <a:endParaRPr lang="en-CA" dirty="0"/>
          </a:p>
        </p:txBody>
      </p:sp>
      <p:sp>
        <p:nvSpPr>
          <p:cNvPr id="4" name="Rectangle: Rounded Corners 3">
            <a:extLst>
              <a:ext uri="{FF2B5EF4-FFF2-40B4-BE49-F238E27FC236}">
                <a16:creationId xmlns:a16="http://schemas.microsoft.com/office/drawing/2014/main" xmlns="" id="{8B865690-2B6E-4CAC-A52F-7F0525296BD6}"/>
              </a:ext>
            </a:extLst>
          </p:cNvPr>
          <p:cNvSpPr/>
          <p:nvPr/>
        </p:nvSpPr>
        <p:spPr>
          <a:xfrm>
            <a:off x="210206" y="3321269"/>
            <a:ext cx="3268717" cy="15949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u="sng" dirty="0">
                <a:solidFill>
                  <a:schemeClr val="tx1"/>
                </a:solidFill>
              </a:rPr>
              <a:t>Project Orbis</a:t>
            </a:r>
          </a:p>
          <a:p>
            <a:pPr algn="ctr"/>
            <a:endParaRPr lang="en-CA" sz="1400" dirty="0">
              <a:solidFill>
                <a:schemeClr val="tx1"/>
              </a:solidFill>
            </a:endParaRPr>
          </a:p>
          <a:p>
            <a:pPr algn="ctr"/>
            <a:r>
              <a:rPr lang="en-CA" sz="1400" dirty="0">
                <a:solidFill>
                  <a:schemeClr val="tx1"/>
                </a:solidFill>
              </a:rPr>
              <a:t>An international (regulatory) partnership designed to give cancer patients faster access to promising cancer treatments.</a:t>
            </a:r>
          </a:p>
          <a:p>
            <a:pPr algn="ctr"/>
            <a:endParaRPr lang="en-US" sz="1200" dirty="0">
              <a:solidFill>
                <a:schemeClr val="tx1"/>
              </a:solidFill>
            </a:endParaRPr>
          </a:p>
        </p:txBody>
      </p:sp>
      <p:sp>
        <p:nvSpPr>
          <p:cNvPr id="5" name="Rectangle: Rounded Corners 4">
            <a:extLst>
              <a:ext uri="{FF2B5EF4-FFF2-40B4-BE49-F238E27FC236}">
                <a16:creationId xmlns:a16="http://schemas.microsoft.com/office/drawing/2014/main" xmlns="" id="{A628B3B7-A3EE-487D-B83D-3C3623D64000}"/>
              </a:ext>
            </a:extLst>
          </p:cNvPr>
          <p:cNvSpPr/>
          <p:nvPr/>
        </p:nvSpPr>
        <p:spPr>
          <a:xfrm>
            <a:off x="3899070" y="4560531"/>
            <a:ext cx="3268717" cy="13866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u="sng" dirty="0">
                <a:solidFill>
                  <a:schemeClr val="tx1"/>
                </a:solidFill>
              </a:rPr>
              <a:t>Aligned Reviews</a:t>
            </a:r>
          </a:p>
          <a:p>
            <a:pPr algn="ctr"/>
            <a:endParaRPr lang="en-CA" sz="1400" dirty="0">
              <a:solidFill>
                <a:schemeClr val="tx1"/>
              </a:solidFill>
            </a:endParaRPr>
          </a:p>
          <a:p>
            <a:pPr algn="ctr"/>
            <a:r>
              <a:rPr lang="en-CA" sz="1400" dirty="0">
                <a:solidFill>
                  <a:schemeClr val="tx1"/>
                </a:solidFill>
              </a:rPr>
              <a:t>Health Canada + HTA bodies;</a:t>
            </a:r>
          </a:p>
          <a:p>
            <a:pPr algn="ctr"/>
            <a:r>
              <a:rPr lang="en-CA" sz="1400" dirty="0">
                <a:solidFill>
                  <a:schemeClr val="tx1"/>
                </a:solidFill>
              </a:rPr>
              <a:t>CADTH + INESSS, etc.</a:t>
            </a:r>
          </a:p>
        </p:txBody>
      </p:sp>
      <p:sp>
        <p:nvSpPr>
          <p:cNvPr id="7" name="Arrow: Curved Down 6">
            <a:extLst>
              <a:ext uri="{FF2B5EF4-FFF2-40B4-BE49-F238E27FC236}">
                <a16:creationId xmlns:a16="http://schemas.microsoft.com/office/drawing/2014/main" xmlns="" id="{FD7FF14C-3633-4816-8D18-E223F8B3D56F}"/>
              </a:ext>
            </a:extLst>
          </p:cNvPr>
          <p:cNvSpPr/>
          <p:nvPr/>
        </p:nvSpPr>
        <p:spPr>
          <a:xfrm rot="1867792">
            <a:off x="3507461" y="3478562"/>
            <a:ext cx="2086476" cy="691584"/>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819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56122-954C-416C-AC42-F0198BFA7380}"/>
              </a:ext>
            </a:extLst>
          </p:cNvPr>
          <p:cNvSpPr>
            <a:spLocks noGrp="1"/>
          </p:cNvSpPr>
          <p:nvPr>
            <p:ph type="title"/>
          </p:nvPr>
        </p:nvSpPr>
        <p:spPr>
          <a:xfrm>
            <a:off x="609599" y="262759"/>
            <a:ext cx="6829169" cy="704193"/>
          </a:xfrm>
        </p:spPr>
        <p:txBody>
          <a:bodyPr>
            <a:normAutofit fontScale="90000"/>
          </a:bodyPr>
          <a:lstStyle/>
          <a:p>
            <a:r>
              <a:rPr lang="en-CA" dirty="0"/>
              <a:t>Background – What is the issue? (1)</a:t>
            </a:r>
            <a:endParaRPr lang="en-US" dirty="0"/>
          </a:p>
        </p:txBody>
      </p:sp>
      <p:sp>
        <p:nvSpPr>
          <p:cNvPr id="3" name="Content Placeholder 2">
            <a:extLst>
              <a:ext uri="{FF2B5EF4-FFF2-40B4-BE49-F238E27FC236}">
                <a16:creationId xmlns:a16="http://schemas.microsoft.com/office/drawing/2014/main" xmlns="" id="{A283834A-1EF1-4DBB-80BC-0F50C2A3540D}"/>
              </a:ext>
            </a:extLst>
          </p:cNvPr>
          <p:cNvSpPr>
            <a:spLocks noGrp="1"/>
          </p:cNvSpPr>
          <p:nvPr>
            <p:ph idx="1"/>
          </p:nvPr>
        </p:nvSpPr>
        <p:spPr>
          <a:xfrm>
            <a:off x="609599" y="1292772"/>
            <a:ext cx="6347714" cy="5030910"/>
          </a:xfrm>
        </p:spPr>
        <p:txBody>
          <a:bodyPr>
            <a:normAutofit/>
          </a:bodyPr>
          <a:lstStyle/>
          <a:p>
            <a:r>
              <a:rPr lang="en-CA" dirty="0"/>
              <a:t>These advances are undermined by later stages of the reimbursement process and, as a result, patients end up waiting for new medications due to barriers in other parts of the patient access system.  </a:t>
            </a:r>
          </a:p>
          <a:p>
            <a:pPr lvl="1"/>
            <a:endParaRPr lang="en-CA" dirty="0"/>
          </a:p>
          <a:p>
            <a:r>
              <a:rPr lang="en-CA" dirty="0"/>
              <a:t>Delays due to the length of the negotiation process (average 160 days)</a:t>
            </a:r>
          </a:p>
          <a:p>
            <a:pPr marL="57150" indent="0">
              <a:buNone/>
            </a:pPr>
            <a:r>
              <a:rPr lang="en-CA" sz="3800" b="1" dirty="0">
                <a:solidFill>
                  <a:srgbClr val="FF0000"/>
                </a:solidFill>
              </a:rPr>
              <a:t>+</a:t>
            </a:r>
          </a:p>
          <a:p>
            <a:r>
              <a:rPr lang="en-CA" dirty="0"/>
              <a:t>Delays due to files waiting to be picked up to start negotiations (50% ”under consideration”)</a:t>
            </a:r>
          </a:p>
        </p:txBody>
      </p:sp>
    </p:spTree>
    <p:extLst>
      <p:ext uri="{BB962C8B-B14F-4D97-AF65-F5344CB8AC3E}">
        <p14:creationId xmlns:p14="http://schemas.microsoft.com/office/powerpoint/2010/main" val="1563845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9FB7612-55C9-4A44-B16D-40D8672331AE}"/>
              </a:ext>
            </a:extLst>
          </p:cNvPr>
          <p:cNvSpPr/>
          <p:nvPr/>
        </p:nvSpPr>
        <p:spPr>
          <a:xfrm>
            <a:off x="619989" y="5965634"/>
            <a:ext cx="6562381" cy="892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pic>
        <p:nvPicPr>
          <p:cNvPr id="1026" name="Picture 2">
            <a:extLst>
              <a:ext uri="{FF2B5EF4-FFF2-40B4-BE49-F238E27FC236}">
                <a16:creationId xmlns:a16="http://schemas.microsoft.com/office/drawing/2014/main" xmlns="" id="{10A73420-1270-4E1F-A30C-ADC68D0EC8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7"/>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68ED83F-99EC-401D-AD78-C13C92AAD172}"/>
              </a:ext>
            </a:extLst>
          </p:cNvPr>
          <p:cNvSpPr txBox="1"/>
          <p:nvPr/>
        </p:nvSpPr>
        <p:spPr>
          <a:xfrm>
            <a:off x="6478118" y="6602497"/>
            <a:ext cx="2648482" cy="253916"/>
          </a:xfrm>
          <a:prstGeom prst="rect">
            <a:avLst/>
          </a:prstGeom>
          <a:noFill/>
        </p:spPr>
        <p:txBody>
          <a:bodyPr wrap="none" rtlCol="0">
            <a:spAutoFit/>
          </a:bodyPr>
          <a:lstStyle/>
          <a:p>
            <a:r>
              <a:rPr lang="en-CA" sz="1050" dirty="0"/>
              <a:t>September 17, 2021 MORSEConsulting.ca</a:t>
            </a:r>
            <a:endParaRPr lang="en-US" sz="1050" dirty="0"/>
          </a:p>
        </p:txBody>
      </p:sp>
    </p:spTree>
    <p:extLst>
      <p:ext uri="{BB962C8B-B14F-4D97-AF65-F5344CB8AC3E}">
        <p14:creationId xmlns:p14="http://schemas.microsoft.com/office/powerpoint/2010/main" val="170100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Spectrum template – final">
  <a:themeElements>
    <a:clrScheme name="4885 Canopy – final">
      <a:dk1>
        <a:srgbClr val="000000"/>
      </a:dk1>
      <a:lt1>
        <a:srgbClr val="FFFFFF"/>
      </a:lt1>
      <a:dk2>
        <a:srgbClr val="666666"/>
      </a:dk2>
      <a:lt2>
        <a:srgbClr val="E7E7E7"/>
      </a:lt2>
      <a:accent1>
        <a:srgbClr val="DA113D"/>
      </a:accent1>
      <a:accent2>
        <a:srgbClr val="F68F22"/>
      </a:accent2>
      <a:accent3>
        <a:srgbClr val="7E66A8"/>
      </a:accent3>
      <a:accent4>
        <a:srgbClr val="149CC0"/>
      </a:accent4>
      <a:accent5>
        <a:srgbClr val="FCD80F"/>
      </a:accent5>
      <a:accent6>
        <a:srgbClr val="29AA4E"/>
      </a:accent6>
      <a:hlink>
        <a:srgbClr val="000000"/>
      </a:hlink>
      <a:folHlink>
        <a:srgbClr val="0000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MWF_2021">
  <a:themeElements>
    <a:clrScheme name="CMWF 2021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 id="{541B58AD-7456-8C40-80C2-8477F48CDF76}" vid="{3C3D5171-157A-5848-87A4-AF952AD89C63}"/>
    </a:ext>
  </a:extLst>
</a:theme>
</file>

<file path=ppt/theme/theme5.xml><?xml version="1.0" encoding="utf-8"?>
<a:theme xmlns:a="http://schemas.openxmlformats.org/drawingml/2006/main" name="Alternative Content Layout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ASTR 3935 - Template &amp; Model Slides 23.pptx" id="{22B86E55-C032-42C3-8061-2F31D54720C6}" vid="{26041226-57F3-4CA8-930F-EFA52793F89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randIn lastLayout="1"/>
</file>

<file path=customXml/itemProps1.xml><?xml version="1.0" encoding="utf-8"?>
<ds:datastoreItem xmlns:ds="http://schemas.openxmlformats.org/officeDocument/2006/customXml" ds:itemID="{8B6B0787-9734-4296-B5D3-EC4759041B1D}">
  <ds:schemaRefs/>
</ds:datastoreItem>
</file>

<file path=docProps/app.xml><?xml version="1.0" encoding="utf-8"?>
<Properties xmlns="http://schemas.openxmlformats.org/officeDocument/2006/extended-properties" xmlns:vt="http://schemas.openxmlformats.org/officeDocument/2006/docPropsVTypes">
  <Template>Facet</Template>
  <TotalTime>7678</TotalTime>
  <Words>2331</Words>
  <Application>Microsoft Office PowerPoint</Application>
  <PresentationFormat>On-screen Show (4:3)</PresentationFormat>
  <Paragraphs>326</Paragraphs>
  <Slides>38</Slides>
  <Notes>12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38</vt:i4>
      </vt:variant>
    </vt:vector>
  </HeadingPairs>
  <TitlesOfParts>
    <vt:vector size="57" baseType="lpstr">
      <vt:lpstr>ＭＳ Ｐゴシック</vt:lpstr>
      <vt:lpstr>Arial</vt:lpstr>
      <vt:lpstr>Arial Rounded MT Bold</vt:lpstr>
      <vt:lpstr>Calibri</vt:lpstr>
      <vt:lpstr>Calibri Light</vt:lpstr>
      <vt:lpstr>Calisto MT</vt:lpstr>
      <vt:lpstr>Courier New</vt:lpstr>
      <vt:lpstr>PT Sans</vt:lpstr>
      <vt:lpstr>Suisse Int'l</vt:lpstr>
      <vt:lpstr>Times New Roman</vt:lpstr>
      <vt:lpstr>Trebuchet MS</vt:lpstr>
      <vt:lpstr>Verdana</vt:lpstr>
      <vt:lpstr>Wingdings</vt:lpstr>
      <vt:lpstr>Wingdings 3</vt:lpstr>
      <vt:lpstr>3_Spectrum template – final</vt:lpstr>
      <vt:lpstr>Facet</vt:lpstr>
      <vt:lpstr>Office Theme</vt:lpstr>
      <vt:lpstr>CMWF_2021</vt:lpstr>
      <vt:lpstr>Alternative Content Layouts</vt:lpstr>
      <vt:lpstr>Closing the Gaps to Timely Patient Access</vt:lpstr>
      <vt:lpstr>Welcome!</vt:lpstr>
      <vt:lpstr>Objective</vt:lpstr>
      <vt:lpstr>Speaker Introductions</vt:lpstr>
      <vt:lpstr>Housekeeping</vt:lpstr>
      <vt:lpstr>Setting the Stage</vt:lpstr>
      <vt:lpstr>Background – What is the issue?</vt:lpstr>
      <vt:lpstr>Background – What is the issue? (1)</vt:lpstr>
      <vt:lpstr>PowerPoint Presentation</vt:lpstr>
      <vt:lpstr>PowerPoint Presentation</vt:lpstr>
      <vt:lpstr>Background – What is the issue? (2)</vt:lpstr>
      <vt:lpstr>What is Conditional Funding?</vt:lpstr>
      <vt:lpstr>Other Countries Acknowledging the Need for Change</vt:lpstr>
      <vt:lpstr>So, our goal for today….</vt:lpstr>
      <vt:lpstr>Agenda:</vt:lpstr>
      <vt:lpstr>The Challenge and a Potential Solution:  The UK Experience</vt:lpstr>
      <vt:lpstr>PowerPoint Presentation</vt:lpstr>
      <vt:lpstr>PowerPoint Presentation</vt:lpstr>
      <vt:lpstr>New NHSE “Contingent Approval” mechanism </vt:lpstr>
      <vt:lpstr>A Patient Advocate  Perspective</vt:lpstr>
      <vt:lpstr>Proposal to INESSS: Framework for rare conditions, conditional approvals, OBAs &amp; RWE</vt:lpstr>
      <vt:lpstr>What is missing for improved patient access?</vt:lpstr>
      <vt:lpstr>Real people behind the  access challenges</vt:lpstr>
      <vt:lpstr>Best case scenario for a conditional listing mechanism  (patient perspective)</vt:lpstr>
      <vt:lpstr>A Clinician Perspective</vt:lpstr>
      <vt:lpstr>Closing the gaps to timely patient access </vt:lpstr>
      <vt:lpstr>A clinician perspective</vt:lpstr>
      <vt:lpstr>Conflict of Interest</vt:lpstr>
      <vt:lpstr>Current frustrations</vt:lpstr>
      <vt:lpstr>Current frustrations</vt:lpstr>
      <vt:lpstr>The role of pCODR / CADTH</vt:lpstr>
      <vt:lpstr>What would we like?</vt:lpstr>
      <vt:lpstr>Conditional funding?</vt:lpstr>
      <vt:lpstr>Audience Q&amp;A</vt:lpstr>
      <vt:lpstr>Wrap-up</vt:lpstr>
      <vt:lpstr>Housekeeping - Reminders</vt:lpstr>
      <vt:lpstr>Thank You!</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Glennie</dc:creator>
  <cp:lastModifiedBy>Kee, Peggy</cp:lastModifiedBy>
  <cp:revision>160</cp:revision>
  <dcterms:created xsi:type="dcterms:W3CDTF">2019-04-02T17:44:10Z</dcterms:created>
  <dcterms:modified xsi:type="dcterms:W3CDTF">2021-10-21T18:01:49Z</dcterms:modified>
</cp:coreProperties>
</file>